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04" r:id="rId3"/>
    <p:sldId id="280" r:id="rId4"/>
    <p:sldId id="305" r:id="rId5"/>
    <p:sldId id="295" r:id="rId6"/>
    <p:sldId id="258" r:id="rId7"/>
    <p:sldId id="288" r:id="rId8"/>
    <p:sldId id="307" r:id="rId9"/>
    <p:sldId id="308" r:id="rId10"/>
    <p:sldId id="296" r:id="rId11"/>
    <p:sldId id="306" r:id="rId12"/>
    <p:sldId id="291" r:id="rId13"/>
    <p:sldId id="309" r:id="rId14"/>
    <p:sldId id="321" r:id="rId15"/>
    <p:sldId id="319" r:id="rId16"/>
    <p:sldId id="292" r:id="rId17"/>
    <p:sldId id="310" r:id="rId18"/>
    <p:sldId id="320" r:id="rId19"/>
    <p:sldId id="297" r:id="rId20"/>
    <p:sldId id="298" r:id="rId21"/>
    <p:sldId id="299" r:id="rId22"/>
    <p:sldId id="300" r:id="rId23"/>
    <p:sldId id="312" r:id="rId24"/>
    <p:sldId id="311" r:id="rId25"/>
    <p:sldId id="313" r:id="rId26"/>
    <p:sldId id="301" r:id="rId27"/>
    <p:sldId id="314" r:id="rId28"/>
    <p:sldId id="316" r:id="rId29"/>
    <p:sldId id="315" r:id="rId30"/>
    <p:sldId id="302" r:id="rId31"/>
    <p:sldId id="285" r:id="rId32"/>
    <p:sldId id="303" r:id="rId33"/>
    <p:sldId id="256"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3333CC"/>
    <a:srgbClr val="3333FF"/>
    <a:srgbClr val="CC00CC"/>
    <a:srgbClr val="FFCCFF"/>
    <a:srgbClr val="9900CC"/>
    <a:srgbClr val="FF99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9" autoAdjust="0"/>
    <p:restoredTop sz="94660"/>
  </p:normalViewPr>
  <p:slideViewPr>
    <p:cSldViewPr snapToGrid="0">
      <p:cViewPr varScale="1">
        <p:scale>
          <a:sx n="70" d="100"/>
          <a:sy n="70" d="100"/>
        </p:scale>
        <p:origin x="57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6/17/2022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80240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6/17/2022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631064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6/17/2022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9399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6/17/2022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010976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CA2CF3-161D-4290-9691-8A065EC2791C}" type="datetimeFigureOut">
              <a:rPr lang="en-US" smtClean="0"/>
              <a:t>6/17/2022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748312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CA2CF3-161D-4290-9691-8A065EC2791C}" type="datetimeFigureOut">
              <a:rPr lang="en-US" smtClean="0"/>
              <a:t>6/17/2022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958411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CA2CF3-161D-4290-9691-8A065EC2791C}" type="datetimeFigureOut">
              <a:rPr lang="en-US" smtClean="0"/>
              <a:t>6/17/2022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186831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CA2CF3-161D-4290-9691-8A065EC2791C}" type="datetimeFigureOut">
              <a:rPr lang="en-US" smtClean="0"/>
              <a:t>6/17/2022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658981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CA2CF3-161D-4290-9691-8A065EC2791C}" type="datetimeFigureOut">
              <a:rPr lang="en-US" smtClean="0"/>
              <a:t>6/17/2022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19267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6/17/2022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165855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6/17/2022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50373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CA2CF3-161D-4290-9691-8A065EC2791C}" type="datetimeFigureOut">
              <a:rPr lang="en-US" smtClean="0"/>
              <a:t>6/17/2022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0DA1D9-76DF-4E13-9ADB-F9C797BBD937}" type="slidenum">
              <a:rPr lang="en-US" smtClean="0"/>
              <a:t>‹#›</a:t>
            </a:fld>
            <a:endParaRPr lang="en-US"/>
          </a:p>
        </p:txBody>
      </p:sp>
    </p:spTree>
    <p:extLst>
      <p:ext uri="{BB962C8B-B14F-4D97-AF65-F5344CB8AC3E}">
        <p14:creationId xmlns:p14="http://schemas.microsoft.com/office/powerpoint/2010/main" val="3716558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9672068" y="6537279"/>
            <a:ext cx="1751108" cy="229097"/>
          </a:xfrm>
          <a:prstGeom prst="rect">
            <a:avLst/>
          </a:prstGeom>
        </p:spPr>
      </p:pic>
      <p:sp>
        <p:nvSpPr>
          <p:cNvPr id="2" name="Rectangle 1"/>
          <p:cNvSpPr/>
          <p:nvPr/>
        </p:nvSpPr>
        <p:spPr>
          <a:xfrm>
            <a:off x="2843283" y="1677046"/>
            <a:ext cx="7447128" cy="3231654"/>
          </a:xfrm>
          <a:prstGeom prst="rect">
            <a:avLst/>
          </a:prstGeom>
        </p:spPr>
        <p:txBody>
          <a:bodyPr wrap="square">
            <a:spAutoFit/>
          </a:bodyPr>
          <a:lstStyle/>
          <a:p>
            <a:pPr algn="ctr">
              <a:lnSpc>
                <a:spcPct val="115000"/>
              </a:lnSpc>
              <a:spcBef>
                <a:spcPts val="600"/>
              </a:spcBef>
              <a:spcAft>
                <a:spcPts val="600"/>
              </a:spcAft>
            </a:pPr>
            <a:r>
              <a:rPr lang="en-US" sz="4000" b="1" smtClean="0">
                <a:solidFill>
                  <a:srgbClr val="002060"/>
                </a:solidFill>
                <a:latin typeface="Times New Roman" panose="02020603050405020304" pitchFamily="18" charset="0"/>
                <a:ea typeface="Times New Roman" panose="02020603050405020304" pitchFamily="18" charset="0"/>
              </a:rPr>
              <a:t>ỨNG </a:t>
            </a:r>
            <a:r>
              <a:rPr lang="en-US" sz="4000" b="1">
                <a:solidFill>
                  <a:srgbClr val="002060"/>
                </a:solidFill>
                <a:latin typeface="Times New Roman" panose="02020603050405020304" pitchFamily="18" charset="0"/>
                <a:ea typeface="Times New Roman" panose="02020603050405020304" pitchFamily="18" charset="0"/>
              </a:rPr>
              <a:t>DỤNG TIN HỌC</a:t>
            </a:r>
            <a:endParaRPr lang="en-US" sz="4000">
              <a:solidFill>
                <a:srgbClr val="002060"/>
              </a:solidFill>
              <a:latin typeface="Times New Roman" panose="02020603050405020304" pitchFamily="18" charset="0"/>
              <a:ea typeface="Times New Roman" panose="02020603050405020304" pitchFamily="18" charset="0"/>
            </a:endParaRPr>
          </a:p>
          <a:p>
            <a:pPr algn="ctr">
              <a:lnSpc>
                <a:spcPct val="115000"/>
              </a:lnSpc>
              <a:spcBef>
                <a:spcPts val="600"/>
              </a:spcBef>
              <a:spcAft>
                <a:spcPts val="600"/>
              </a:spcAft>
            </a:pPr>
            <a:r>
              <a:rPr lang="en-US" sz="4000" b="1">
                <a:solidFill>
                  <a:srgbClr val="002060"/>
                </a:solidFill>
                <a:latin typeface="Times New Roman" panose="02020603050405020304" pitchFamily="18" charset="0"/>
                <a:ea typeface="Times New Roman" panose="02020603050405020304" pitchFamily="18" charset="0"/>
              </a:rPr>
              <a:t>BẢNG TÍNH ĐIỆN TỬ CƠ BẢN</a:t>
            </a:r>
            <a:endParaRPr lang="en-US" sz="4000">
              <a:solidFill>
                <a:srgbClr val="002060"/>
              </a:solidFill>
              <a:latin typeface="Times New Roman" panose="02020603050405020304" pitchFamily="18" charset="0"/>
              <a:ea typeface="Times New Roman" panose="02020603050405020304" pitchFamily="18" charset="0"/>
            </a:endParaRPr>
          </a:p>
          <a:p>
            <a:pPr algn="ctr">
              <a:lnSpc>
                <a:spcPct val="115000"/>
              </a:lnSpc>
              <a:spcBef>
                <a:spcPts val="600"/>
              </a:spcBef>
              <a:spcAft>
                <a:spcPts val="600"/>
              </a:spcAft>
            </a:pPr>
            <a:r>
              <a:rPr lang="en-US" sz="4000" b="1">
                <a:solidFill>
                  <a:srgbClr val="002060"/>
                </a:solidFill>
                <a:latin typeface="Times New Roman" panose="02020603050405020304" pitchFamily="18" charset="0"/>
                <a:ea typeface="Times New Roman" panose="02020603050405020304" pitchFamily="18" charset="0"/>
              </a:rPr>
              <a:t>PHẦN MỀM TRÌNH CHIẾU CƠ </a:t>
            </a:r>
            <a:r>
              <a:rPr lang="en-US" sz="4000" b="1" smtClean="0">
                <a:solidFill>
                  <a:srgbClr val="002060"/>
                </a:solidFill>
                <a:latin typeface="Times New Roman" panose="02020603050405020304" pitchFamily="18" charset="0"/>
                <a:ea typeface="Times New Roman" panose="02020603050405020304" pitchFamily="18" charset="0"/>
              </a:rPr>
              <a:t>BẢN</a:t>
            </a:r>
            <a:endParaRPr lang="en-US" sz="4000">
              <a:solidFill>
                <a:srgbClr val="002060"/>
              </a:solidFill>
              <a:latin typeface="Times New Roman" panose="02020603050405020304" pitchFamily="18" charset="0"/>
              <a:ea typeface="Times New Roman" panose="02020603050405020304" pitchFamily="18" charset="0"/>
            </a:endParaRPr>
          </a:p>
        </p:txBody>
      </p:sp>
      <p:sp>
        <p:nvSpPr>
          <p:cNvPr id="3" name="Rectangle 2"/>
          <p:cNvSpPr/>
          <p:nvPr/>
        </p:nvSpPr>
        <p:spPr>
          <a:xfrm>
            <a:off x="1148121" y="351008"/>
            <a:ext cx="1899879" cy="523220"/>
          </a:xfrm>
          <a:prstGeom prst="rect">
            <a:avLst/>
          </a:prstGeom>
        </p:spPr>
        <p:txBody>
          <a:bodyPr wrap="none">
            <a:spAutoFit/>
          </a:bodyPr>
          <a:lstStyle/>
          <a:p>
            <a:r>
              <a:rPr lang="en-US" sz="2800" b="1">
                <a:solidFill>
                  <a:srgbClr val="C00000"/>
                </a:solidFill>
                <a:latin typeface="Times New Roman" panose="02020603050405020304" pitchFamily="18" charset="0"/>
                <a:ea typeface="Times New Roman" panose="02020603050405020304" pitchFamily="18" charset="0"/>
              </a:rPr>
              <a:t>CHỦ ĐỀ </a:t>
            </a:r>
            <a:r>
              <a:rPr lang="en-US" sz="2800" b="1">
                <a:solidFill>
                  <a:srgbClr val="0070C0"/>
                </a:solidFill>
                <a:latin typeface="Times New Roman" panose="02020603050405020304" pitchFamily="18" charset="0"/>
                <a:ea typeface="Times New Roman" panose="02020603050405020304" pitchFamily="18" charset="0"/>
              </a:rPr>
              <a:t>E</a:t>
            </a:r>
            <a:endParaRPr lang="en-US" sz="2800"/>
          </a:p>
        </p:txBody>
      </p:sp>
    </p:spTree>
    <p:extLst>
      <p:ext uri="{BB962C8B-B14F-4D97-AF65-F5344CB8AC3E}">
        <p14:creationId xmlns:p14="http://schemas.microsoft.com/office/powerpoint/2010/main" val="29094399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8548" y="1259995"/>
            <a:ext cx="8911988" cy="157889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Cửa </a:t>
            </a:r>
            <a:r>
              <a:rPr lang="en-US" sz="2800">
                <a:latin typeface="Times New Roman" panose="02020603050405020304" pitchFamily="18" charset="0"/>
                <a:ea typeface="Times New Roman" panose="02020603050405020304" pitchFamily="18" charset="0"/>
              </a:rPr>
              <a:t>sổ làm việc của excel có nhiều lệnh tương tự với word, cách thao tác và tác dụng cũng tương tự. Em hãy khám phá những lệnh tương tự nhau</a:t>
            </a:r>
          </a:p>
        </p:txBody>
      </p:sp>
      <p:pic>
        <p:nvPicPr>
          <p:cNvPr id="5" name="Picture 4"/>
          <p:cNvPicPr/>
          <p:nvPr/>
        </p:nvPicPr>
        <p:blipFill rotWithShape="1">
          <a:blip r:embed="rId2"/>
          <a:srcRect l="55949" t="43420" r="7055" b="28803"/>
          <a:stretch/>
        </p:blipFill>
        <p:spPr bwMode="auto">
          <a:xfrm>
            <a:off x="1678674" y="3109194"/>
            <a:ext cx="8761861" cy="3168776"/>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4090989" y="376445"/>
            <a:ext cx="2719591" cy="613245"/>
          </a:xfrm>
          <a:prstGeom prst="rect">
            <a:avLst/>
          </a:prstGeom>
        </p:spPr>
        <p:txBody>
          <a:bodyPr wrap="none">
            <a:spAutoFit/>
          </a:bodyPr>
          <a:lstStyle/>
          <a:p>
            <a:pPr algn="just">
              <a:lnSpc>
                <a:spcPct val="115000"/>
              </a:lnSpc>
              <a:spcBef>
                <a:spcPts val="600"/>
              </a:spcBef>
              <a:spcAft>
                <a:spcPts val="600"/>
              </a:spcAft>
            </a:pPr>
            <a:r>
              <a:rPr lang="en-US" sz="3200" b="1" smtClean="0">
                <a:solidFill>
                  <a:srgbClr val="7030A0"/>
                </a:solidFill>
                <a:latin typeface="Times New Roman" panose="02020603050405020304" pitchFamily="18" charset="0"/>
                <a:ea typeface="Times New Roman" panose="02020603050405020304" pitchFamily="18" charset="0"/>
              </a:rPr>
              <a:t>HOẠT ĐỘNG</a:t>
            </a:r>
            <a:endParaRPr lang="en-US" sz="3200" b="1">
              <a:solidFill>
                <a:srgbClr val="7030A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41836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6244" y="662381"/>
            <a:ext cx="9890077" cy="4672048"/>
          </a:xfrm>
          <a:prstGeom prst="rect">
            <a:avLst/>
          </a:prstGeom>
        </p:spPr>
        <p:txBody>
          <a:bodyPr wrap="square">
            <a:spAutoFit/>
          </a:bodyPr>
          <a:lstStyle/>
          <a:p>
            <a:pPr algn="just">
              <a:lnSpc>
                <a:spcPct val="115000"/>
              </a:lnSpc>
              <a:spcBef>
                <a:spcPts val="600"/>
              </a:spcBef>
              <a:spcAft>
                <a:spcPts val="600"/>
              </a:spcAft>
            </a:pPr>
            <a:r>
              <a:rPr lang="en-US" sz="2800" b="1" i="1">
                <a:latin typeface="Times New Roman" panose="02020603050405020304" pitchFamily="18" charset="0"/>
                <a:ea typeface="Times New Roman" panose="02020603050405020304" pitchFamily="18" charset="0"/>
              </a:rPr>
              <a:t>T</a:t>
            </a:r>
            <a:r>
              <a:rPr lang="vi-VN" sz="2800" b="1" i="1" smtClean="0">
                <a:latin typeface="Times New Roman" panose="02020603050405020304" pitchFamily="18" charset="0"/>
                <a:ea typeface="Times New Roman" panose="02020603050405020304" pitchFamily="18" charset="0"/>
              </a:rPr>
              <a:t>rả </a:t>
            </a:r>
            <a:r>
              <a:rPr lang="vi-VN" sz="2800" b="1" i="1">
                <a:latin typeface="Times New Roman" panose="02020603050405020304" pitchFamily="18" charset="0"/>
                <a:ea typeface="Times New Roman" panose="02020603050405020304" pitchFamily="18" charset="0"/>
              </a:rPr>
              <a:t>lời:</a:t>
            </a:r>
          </a:p>
          <a:p>
            <a:pPr algn="just">
              <a:lnSpc>
                <a:spcPct val="115000"/>
              </a:lnSpc>
              <a:spcBef>
                <a:spcPts val="600"/>
              </a:spcBef>
              <a:spcAft>
                <a:spcPts val="600"/>
              </a:spcAft>
            </a:pPr>
            <a:r>
              <a:rPr lang="vi-VN" sz="2800">
                <a:latin typeface="Times New Roman" panose="02020603050405020304" pitchFamily="18" charset="0"/>
                <a:ea typeface="Times New Roman" panose="02020603050405020304" pitchFamily="18" charset="0"/>
              </a:rPr>
              <a:t>Những lệnh tương tự với Word ở cửa sổ làm việc của Excel là: </a:t>
            </a:r>
          </a:p>
          <a:p>
            <a:pPr algn="just">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 </a:t>
            </a:r>
            <a:r>
              <a:rPr lang="vi-VN" sz="2800" smtClean="0">
                <a:latin typeface="Times New Roman" panose="02020603050405020304" pitchFamily="18" charset="0"/>
                <a:ea typeface="Times New Roman" panose="02020603050405020304" pitchFamily="18" charset="0"/>
              </a:rPr>
              <a:t>Chỉnh </a:t>
            </a:r>
            <a:r>
              <a:rPr lang="vi-VN" sz="2800">
                <a:latin typeface="Times New Roman" panose="02020603050405020304" pitchFamily="18" charset="0"/>
                <a:ea typeface="Times New Roman" panose="02020603050405020304" pitchFamily="18" charset="0"/>
              </a:rPr>
              <a:t>cỡ chữ, kiểu chữ, phông chữ, in đậm, in nghiêng, ngạch chân.</a:t>
            </a:r>
          </a:p>
          <a:p>
            <a:pPr algn="just">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 </a:t>
            </a:r>
            <a:r>
              <a:rPr lang="vi-VN" sz="2800" smtClean="0">
                <a:latin typeface="Times New Roman" panose="02020603050405020304" pitchFamily="18" charset="0"/>
                <a:ea typeface="Times New Roman" panose="02020603050405020304" pitchFamily="18" charset="0"/>
              </a:rPr>
              <a:t>Các </a:t>
            </a:r>
            <a:r>
              <a:rPr lang="vi-VN" sz="2800">
                <a:latin typeface="Times New Roman" panose="02020603050405020304" pitchFamily="18" charset="0"/>
                <a:ea typeface="Times New Roman" panose="02020603050405020304" pitchFamily="18" charset="0"/>
              </a:rPr>
              <a:t>lệnh thiết lập định dạng trang như căn lề trái, căn lề phải, căn giữa,...</a:t>
            </a:r>
          </a:p>
          <a:p>
            <a:pPr algn="just">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 </a:t>
            </a:r>
            <a:r>
              <a:rPr lang="vi-VN" sz="2800" smtClean="0">
                <a:latin typeface="Times New Roman" panose="02020603050405020304" pitchFamily="18" charset="0"/>
                <a:ea typeface="Times New Roman" panose="02020603050405020304" pitchFamily="18" charset="0"/>
              </a:rPr>
              <a:t>Các </a:t>
            </a:r>
            <a:r>
              <a:rPr lang="vi-VN" sz="2800">
                <a:latin typeface="Times New Roman" panose="02020603050405020304" pitchFamily="18" charset="0"/>
                <a:ea typeface="Times New Roman" panose="02020603050405020304" pitchFamily="18" charset="0"/>
              </a:rPr>
              <a:t>lệnh thiết lập khổ giấy dọc, khổ giấy ngang, kích thước khổ giấy,...</a:t>
            </a:r>
          </a:p>
        </p:txBody>
      </p:sp>
    </p:spTree>
    <p:extLst>
      <p:ext uri="{BB962C8B-B14F-4D97-AF65-F5344CB8AC3E}">
        <p14:creationId xmlns:p14="http://schemas.microsoft.com/office/powerpoint/2010/main" val="2286948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217127" y="295836"/>
            <a:ext cx="3420802" cy="644884"/>
          </a:xfrm>
          <a:prstGeom prst="rect">
            <a:avLst/>
          </a:prstGeom>
        </p:spPr>
      </p:pic>
      <p:grpSp>
        <p:nvGrpSpPr>
          <p:cNvPr id="9" name="Group 8"/>
          <p:cNvGrpSpPr/>
          <p:nvPr/>
        </p:nvGrpSpPr>
        <p:grpSpPr>
          <a:xfrm>
            <a:off x="869993" y="1183049"/>
            <a:ext cx="7780569" cy="553998"/>
            <a:chOff x="676256" y="1379897"/>
            <a:chExt cx="7780569" cy="553998"/>
          </a:xfrm>
        </p:grpSpPr>
        <p:grpSp>
          <p:nvGrpSpPr>
            <p:cNvPr id="10" name="Group 9"/>
            <p:cNvGrpSpPr/>
            <p:nvPr/>
          </p:nvGrpSpPr>
          <p:grpSpPr>
            <a:xfrm>
              <a:off x="676256" y="1379897"/>
              <a:ext cx="429926" cy="553998"/>
              <a:chOff x="1069018" y="1379837"/>
              <a:chExt cx="429926" cy="553998"/>
            </a:xfrm>
          </p:grpSpPr>
          <p:sp>
            <p:nvSpPr>
              <p:cNvPr id="14" name="Rectangle 1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69018"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3</a:t>
                </a:r>
              </a:p>
            </p:txBody>
          </p:sp>
        </p:grpSp>
        <p:sp>
          <p:nvSpPr>
            <p:cNvPr id="11" name="TextBox 10"/>
            <p:cNvSpPr txBox="1"/>
            <p:nvPr/>
          </p:nvSpPr>
          <p:spPr>
            <a:xfrm>
              <a:off x="1100452" y="1391708"/>
              <a:ext cx="7356373" cy="523220"/>
            </a:xfrm>
            <a:prstGeom prst="rect">
              <a:avLst/>
            </a:prstGeom>
            <a:noFill/>
          </p:spPr>
          <p:txBody>
            <a:bodyPr wrap="none" rtlCol="0">
              <a:spAutoFit/>
            </a:bodyPr>
            <a:lstStyle>
              <a:defPPr>
                <a:defRPr lang="en-US"/>
              </a:defPPr>
              <a:lvl1pPr>
                <a:defRPr sz="2800" b="1">
                  <a:latin typeface="Times New Roman" panose="02020603050405020304" pitchFamily="18" charset="0"/>
                  <a:cs typeface="Times New Roman" panose="02020603050405020304" pitchFamily="18" charset="0"/>
                </a:defRPr>
              </a:lvl1pPr>
            </a:lstStyle>
            <a:p>
              <a:r>
                <a:rPr lang="en-US"/>
                <a:t>THỰC HÀNH LÀM QUEN VỚI BẢNG TÍNH</a:t>
              </a:r>
              <a:endParaRPr lang="en-US" dirty="0"/>
            </a:p>
          </p:txBody>
        </p:sp>
      </p:grpSp>
      <p:sp>
        <p:nvSpPr>
          <p:cNvPr id="2" name="Rectangle 1"/>
          <p:cNvSpPr/>
          <p:nvPr/>
        </p:nvSpPr>
        <p:spPr>
          <a:xfrm>
            <a:off x="869993" y="2190636"/>
            <a:ext cx="9952682" cy="1578894"/>
          </a:xfrm>
          <a:prstGeom prst="rect">
            <a:avLst/>
          </a:prstGeom>
        </p:spPr>
        <p:txBody>
          <a:bodyPr wrap="square">
            <a:spAutoFit/>
          </a:bodyPr>
          <a:lstStyle/>
          <a:p>
            <a:pPr algn="just">
              <a:lnSpc>
                <a:spcPct val="115000"/>
              </a:lnSpc>
              <a:spcBef>
                <a:spcPts val="600"/>
              </a:spcBef>
              <a:spcAft>
                <a:spcPts val="600"/>
              </a:spcAft>
            </a:pPr>
            <a:r>
              <a:rPr lang="en-US" sz="2800" b="1" i="1">
                <a:solidFill>
                  <a:srgbClr val="3333CC"/>
                </a:solidFill>
                <a:latin typeface="Times New Roman" panose="02020603050405020304" pitchFamily="18" charset="0"/>
                <a:ea typeface="Times New Roman" panose="02020603050405020304" pitchFamily="18" charset="0"/>
              </a:rPr>
              <a:t>Bài 1. </a:t>
            </a:r>
            <a:r>
              <a:rPr lang="en-US" sz="2800">
                <a:latin typeface="Times New Roman" panose="02020603050405020304" pitchFamily="18" charset="0"/>
                <a:ea typeface="Times New Roman" panose="02020603050405020304" pitchFamily="18" charset="0"/>
              </a:rPr>
              <a:t>Cửa sổ trình soạn thảo Word đang mở có trang văn bản chứa Bảng chỉ số BMI của một nhóm. Hãy mở thêm cửa sổ Excel </a:t>
            </a:r>
            <a:r>
              <a:rPr lang="en-US" sz="2800" smtClean="0">
                <a:latin typeface="Times New Roman" panose="02020603050405020304" pitchFamily="18" charset="0"/>
                <a:ea typeface="Times New Roman" panose="02020603050405020304" pitchFamily="18" charset="0"/>
              </a:rPr>
              <a:t>và </a:t>
            </a:r>
            <a:r>
              <a:rPr lang="en-US" sz="2800">
                <a:latin typeface="Times New Roman" panose="02020603050405020304" pitchFamily="18" charset="0"/>
                <a:ea typeface="Times New Roman" panose="02020603050405020304" pitchFamily="18" charset="0"/>
              </a:rPr>
              <a:t>sao chép bảng này từ Word sang Excel</a:t>
            </a:r>
            <a:r>
              <a:rPr lang="en-US" sz="2800" smtClean="0">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43194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8990" y="1642031"/>
            <a:ext cx="9676263" cy="3185487"/>
          </a:xfrm>
          <a:prstGeom prst="rect">
            <a:avLst/>
          </a:prstGeom>
        </p:spPr>
        <p:txBody>
          <a:bodyPr wrap="square">
            <a:spAutoFit/>
          </a:bodyPr>
          <a:lstStyle/>
          <a:p>
            <a:pPr algn="just">
              <a:lnSpc>
                <a:spcPct val="115000"/>
              </a:lnSpc>
              <a:spcBef>
                <a:spcPts val="600"/>
              </a:spcBef>
              <a:spcAft>
                <a:spcPts val="600"/>
              </a:spcAft>
            </a:pPr>
            <a:r>
              <a:rPr lang="en-US" sz="2800" b="1" i="1" smtClean="0">
                <a:solidFill>
                  <a:srgbClr val="3333CC"/>
                </a:solidFill>
                <a:latin typeface="Times New Roman" panose="02020603050405020304" pitchFamily="18" charset="0"/>
                <a:ea typeface="Times New Roman" panose="02020603050405020304" pitchFamily="18" charset="0"/>
              </a:rPr>
              <a:t>Hướng </a:t>
            </a:r>
            <a:r>
              <a:rPr lang="en-US" sz="2800" b="1" i="1">
                <a:solidFill>
                  <a:srgbClr val="3333CC"/>
                </a:solidFill>
                <a:latin typeface="Times New Roman" panose="02020603050405020304" pitchFamily="18" charset="0"/>
                <a:ea typeface="Times New Roman" panose="02020603050405020304" pitchFamily="18" charset="0"/>
              </a:rPr>
              <a:t>dẫn:</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Bước 1. Chọn bảng cần copy</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Bước 2. Nhấn Ctrl+C để sao chép</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Bước 3. Di chuyển chuột sang bảng tính Excel đang mở</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Bước 4. Chọn vị trí cần đặt bảng. Nhấn Ctrl+V để dán dữ liệu </a:t>
            </a:r>
          </a:p>
        </p:txBody>
      </p:sp>
      <p:pic>
        <p:nvPicPr>
          <p:cNvPr id="12" name="Picture 11"/>
          <p:cNvPicPr>
            <a:picLocks noChangeAspect="1"/>
          </p:cNvPicPr>
          <p:nvPr/>
        </p:nvPicPr>
        <p:blipFill>
          <a:blip r:embed="rId2"/>
          <a:stretch>
            <a:fillRect/>
          </a:stretch>
        </p:blipFill>
        <p:spPr>
          <a:xfrm>
            <a:off x="4217127" y="295836"/>
            <a:ext cx="3420802" cy="644884"/>
          </a:xfrm>
          <a:prstGeom prst="rect">
            <a:avLst/>
          </a:prstGeom>
        </p:spPr>
      </p:pic>
    </p:spTree>
    <p:extLst>
      <p:ext uri="{BB962C8B-B14F-4D97-AF65-F5344CB8AC3E}">
        <p14:creationId xmlns:p14="http://schemas.microsoft.com/office/powerpoint/2010/main" val="1513995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67450" y="204716"/>
            <a:ext cx="10951260" cy="6086902"/>
          </a:xfrm>
          <a:prstGeom prst="rect">
            <a:avLst/>
          </a:prstGeom>
        </p:spPr>
      </p:pic>
    </p:spTree>
    <p:extLst>
      <p:ext uri="{BB962C8B-B14F-4D97-AF65-F5344CB8AC3E}">
        <p14:creationId xmlns:p14="http://schemas.microsoft.com/office/powerpoint/2010/main" val="28332587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own Arrow 2"/>
          <p:cNvSpPr/>
          <p:nvPr/>
        </p:nvSpPr>
        <p:spPr>
          <a:xfrm>
            <a:off x="4350327" y="277091"/>
            <a:ext cx="3186545" cy="1066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latin typeface="Times New Roman" panose="02020603050405020304" pitchFamily="18" charset="0"/>
                <a:cs typeface="Times New Roman" panose="02020603050405020304" pitchFamily="18" charset="0"/>
              </a:rPr>
              <a:t>Căn chỉnh cho phù hợp</a:t>
            </a:r>
            <a:endParaRPr lang="en-US" sz="200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2"/>
          <a:srcRect r="53112" b="38480"/>
          <a:stretch/>
        </p:blipFill>
        <p:spPr>
          <a:xfrm>
            <a:off x="2231336" y="1343891"/>
            <a:ext cx="7424525" cy="4963462"/>
          </a:xfrm>
          <a:prstGeom prst="rect">
            <a:avLst/>
          </a:prstGeom>
        </p:spPr>
      </p:pic>
    </p:spTree>
    <p:extLst>
      <p:ext uri="{BB962C8B-B14F-4D97-AF65-F5344CB8AC3E}">
        <p14:creationId xmlns:p14="http://schemas.microsoft.com/office/powerpoint/2010/main" val="24126325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217127" y="295836"/>
            <a:ext cx="3420802" cy="644884"/>
          </a:xfrm>
          <a:prstGeom prst="rect">
            <a:avLst/>
          </a:prstGeom>
        </p:spPr>
      </p:pic>
      <p:sp>
        <p:nvSpPr>
          <p:cNvPr id="2" name="Rectangle 1"/>
          <p:cNvSpPr/>
          <p:nvPr/>
        </p:nvSpPr>
        <p:spPr>
          <a:xfrm>
            <a:off x="981455" y="1821591"/>
            <a:ext cx="9892146" cy="1083374"/>
          </a:xfrm>
          <a:prstGeom prst="rect">
            <a:avLst/>
          </a:prstGeom>
        </p:spPr>
        <p:txBody>
          <a:bodyPr wrap="square">
            <a:spAutoFit/>
          </a:bodyPr>
          <a:lstStyle/>
          <a:p>
            <a:pPr algn="just">
              <a:lnSpc>
                <a:spcPct val="115000"/>
              </a:lnSpc>
              <a:spcBef>
                <a:spcPts val="600"/>
              </a:spcBef>
              <a:spcAft>
                <a:spcPts val="600"/>
              </a:spcAft>
            </a:pPr>
            <a:r>
              <a:rPr lang="en-US" sz="2800" b="1" i="1">
                <a:solidFill>
                  <a:srgbClr val="3333CC"/>
                </a:solidFill>
                <a:latin typeface="Times New Roman" panose="02020603050405020304" pitchFamily="18" charset="0"/>
                <a:ea typeface="Times New Roman" panose="02020603050405020304" pitchFamily="18" charset="0"/>
              </a:rPr>
              <a:t>Bài 2. </a:t>
            </a:r>
            <a:r>
              <a:rPr lang="en-US" sz="2800">
                <a:latin typeface="Times New Roman" panose="02020603050405020304" pitchFamily="18" charset="0"/>
                <a:ea typeface="Times New Roman" panose="02020603050405020304" pitchFamily="18" charset="0"/>
              </a:rPr>
              <a:t>Tính tổng cân nặng và điền thêm vào ô dưới cùng của cột cân </a:t>
            </a:r>
            <a:r>
              <a:rPr lang="en-US" sz="2800" smtClean="0">
                <a:latin typeface="Times New Roman" panose="02020603050405020304" pitchFamily="18" charset="0"/>
                <a:ea typeface="Times New Roman" panose="02020603050405020304" pitchFamily="18" charset="0"/>
              </a:rPr>
              <a:t>nặng</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542752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217127" y="295836"/>
            <a:ext cx="3420802" cy="644884"/>
          </a:xfrm>
          <a:prstGeom prst="rect">
            <a:avLst/>
          </a:prstGeom>
        </p:spPr>
      </p:pic>
      <p:sp>
        <p:nvSpPr>
          <p:cNvPr id="2" name="Rectangle 1"/>
          <p:cNvSpPr/>
          <p:nvPr/>
        </p:nvSpPr>
        <p:spPr>
          <a:xfrm>
            <a:off x="981455" y="1683045"/>
            <a:ext cx="9892146" cy="3031599"/>
          </a:xfrm>
          <a:prstGeom prst="rect">
            <a:avLst/>
          </a:prstGeom>
        </p:spPr>
        <p:txBody>
          <a:bodyPr wrap="square">
            <a:spAutoFit/>
          </a:bodyPr>
          <a:lstStyle/>
          <a:p>
            <a:pPr algn="just">
              <a:lnSpc>
                <a:spcPct val="115000"/>
              </a:lnSpc>
              <a:spcBef>
                <a:spcPts val="600"/>
              </a:spcBef>
              <a:spcAft>
                <a:spcPts val="600"/>
              </a:spcAft>
            </a:pPr>
            <a:r>
              <a:rPr lang="en-US" sz="2800" b="1" i="1" smtClean="0">
                <a:solidFill>
                  <a:srgbClr val="3333CC"/>
                </a:solidFill>
                <a:latin typeface="Times New Roman" panose="02020603050405020304" pitchFamily="18" charset="0"/>
                <a:ea typeface="Times New Roman" panose="02020603050405020304" pitchFamily="18" charset="0"/>
              </a:rPr>
              <a:t>Hướng </a:t>
            </a:r>
            <a:r>
              <a:rPr lang="en-US" sz="2800" b="1" i="1">
                <a:solidFill>
                  <a:srgbClr val="3333CC"/>
                </a:solidFill>
                <a:latin typeface="Times New Roman" panose="02020603050405020304" pitchFamily="18" charset="0"/>
                <a:ea typeface="Times New Roman" panose="02020603050405020304" pitchFamily="18" charset="0"/>
              </a:rPr>
              <a:t>dẫn</a:t>
            </a:r>
          </a:p>
          <a:p>
            <a:pPr algn="just">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 Trong </a:t>
            </a:r>
            <a:r>
              <a:rPr lang="en-US" sz="2800">
                <a:latin typeface="Times New Roman" panose="02020603050405020304" pitchFamily="18" charset="0"/>
                <a:ea typeface="Times New Roman" panose="02020603050405020304" pitchFamily="18" charset="0"/>
              </a:rPr>
              <a:t>cột cân nặng, đánh dấu chọn khối ô số liệu từ ô đầu tiên đến ô cuối cùng</a:t>
            </a:r>
          </a:p>
          <a:p>
            <a:pPr algn="just">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 Nháy </a:t>
            </a:r>
            <a:r>
              <a:rPr lang="en-US" sz="2800">
                <a:latin typeface="Times New Roman" panose="02020603050405020304" pitchFamily="18" charset="0"/>
                <a:ea typeface="Times New Roman" panose="02020603050405020304" pitchFamily="18" charset="0"/>
              </a:rPr>
              <a:t>chuột vào lệnh ∑</a:t>
            </a:r>
          </a:p>
          <a:p>
            <a:pPr algn="just">
              <a:lnSpc>
                <a:spcPct val="115000"/>
              </a:lnSpc>
              <a:spcBef>
                <a:spcPts val="600"/>
              </a:spcBef>
              <a:spcAft>
                <a:spcPts val="600"/>
              </a:spcAft>
            </a:pPr>
            <a:r>
              <a:rPr lang="en-US" sz="2800" i="1" smtClean="0">
                <a:latin typeface="Times New Roman" panose="02020603050405020304" pitchFamily="18" charset="0"/>
                <a:ea typeface="Times New Roman" panose="02020603050405020304" pitchFamily="18" charset="0"/>
              </a:rPr>
              <a:t>Kết </a:t>
            </a:r>
            <a:r>
              <a:rPr lang="en-US" sz="2800" i="1">
                <a:latin typeface="Times New Roman" panose="02020603050405020304" pitchFamily="18" charset="0"/>
                <a:ea typeface="Times New Roman" panose="02020603050405020304" pitchFamily="18" charset="0"/>
              </a:rPr>
              <a:t>quả mới xuất hiện trong ô dưới cùng cột Cân nặng là </a:t>
            </a:r>
            <a:r>
              <a:rPr lang="en-US" sz="2800" i="1" smtClean="0">
                <a:latin typeface="Times New Roman" panose="02020603050405020304" pitchFamily="18" charset="0"/>
                <a:ea typeface="Times New Roman" panose="02020603050405020304" pitchFamily="18" charset="0"/>
              </a:rPr>
              <a:t>gì?</a:t>
            </a:r>
            <a:endParaRPr lang="en-US" sz="2800" i="1">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076666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a:srcRect r="9057" b="32882"/>
          <a:stretch/>
        </p:blipFill>
        <p:spPr>
          <a:xfrm>
            <a:off x="1411024" y="1255589"/>
            <a:ext cx="9524850" cy="3875967"/>
          </a:xfrm>
          <a:prstGeom prst="rect">
            <a:avLst/>
          </a:prstGeom>
        </p:spPr>
      </p:pic>
      <p:sp>
        <p:nvSpPr>
          <p:cNvPr id="6" name="Rounded Rectangle 5"/>
          <p:cNvSpPr/>
          <p:nvPr/>
        </p:nvSpPr>
        <p:spPr>
          <a:xfrm>
            <a:off x="1520208" y="5276084"/>
            <a:ext cx="4989774" cy="1041987"/>
          </a:xfrm>
          <a:prstGeom prst="round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15000"/>
              </a:lnSpc>
              <a:spcBef>
                <a:spcPts val="600"/>
              </a:spcBef>
              <a:spcAft>
                <a:spcPts val="600"/>
              </a:spcAft>
            </a:pPr>
            <a:r>
              <a:rPr lang="en-US" sz="2400" b="1" i="1" smtClean="0">
                <a:solidFill>
                  <a:srgbClr val="3333CC"/>
                </a:solidFill>
                <a:latin typeface="Times New Roman" panose="02020603050405020304" pitchFamily="18" charset="0"/>
                <a:ea typeface="Times New Roman" panose="02020603050405020304" pitchFamily="18" charset="0"/>
              </a:rPr>
              <a:t>1. </a:t>
            </a:r>
            <a:r>
              <a:rPr lang="en-US" sz="2400" b="1" i="1" smtClean="0">
                <a:solidFill>
                  <a:srgbClr val="3333CC"/>
                </a:solidFill>
                <a:latin typeface="Times New Roman" panose="02020603050405020304" pitchFamily="18" charset="0"/>
                <a:ea typeface="Times New Roman" panose="02020603050405020304" pitchFamily="18" charset="0"/>
              </a:rPr>
              <a:t>Nháy chọn </a:t>
            </a:r>
            <a:r>
              <a:rPr lang="en-US" sz="2400" smtClean="0">
                <a:latin typeface="Times New Roman" panose="02020603050405020304" pitchFamily="18" charset="0"/>
                <a:ea typeface="Times New Roman" panose="02020603050405020304" pitchFamily="18" charset="0"/>
              </a:rPr>
              <a:t>khối </a:t>
            </a:r>
            <a:r>
              <a:rPr lang="en-US" sz="2400">
                <a:latin typeface="Times New Roman" panose="02020603050405020304" pitchFamily="18" charset="0"/>
                <a:ea typeface="Times New Roman" panose="02020603050405020304" pitchFamily="18" charset="0"/>
              </a:rPr>
              <a:t>ô </a:t>
            </a:r>
            <a:r>
              <a:rPr lang="en-US" sz="2400">
                <a:latin typeface="Times New Roman" panose="02020603050405020304" pitchFamily="18" charset="0"/>
                <a:ea typeface="Times New Roman" panose="02020603050405020304" pitchFamily="18" charset="0"/>
              </a:rPr>
              <a:t>số </a:t>
            </a:r>
            <a:r>
              <a:rPr lang="en-US" sz="2400" smtClean="0">
                <a:latin typeface="Times New Roman" panose="02020603050405020304" pitchFamily="18" charset="0"/>
                <a:ea typeface="Times New Roman" panose="02020603050405020304" pitchFamily="18" charset="0"/>
              </a:rPr>
              <a:t>liệu cân nặng </a:t>
            </a:r>
            <a:r>
              <a:rPr lang="en-US" sz="2400">
                <a:latin typeface="Times New Roman" panose="02020603050405020304" pitchFamily="18" charset="0"/>
                <a:ea typeface="Times New Roman" panose="02020603050405020304" pitchFamily="18" charset="0"/>
              </a:rPr>
              <a:t>từ ô đầu tiên đến ô cuối cùng</a:t>
            </a:r>
            <a:endParaRPr lang="en-US" sz="2400">
              <a:latin typeface="Times New Roman" panose="02020603050405020304" pitchFamily="18" charset="0"/>
              <a:ea typeface="Times New Roman" panose="02020603050405020304" pitchFamily="18" charset="0"/>
            </a:endParaRPr>
          </a:p>
        </p:txBody>
      </p:sp>
      <p:sp>
        <p:nvSpPr>
          <p:cNvPr id="7" name="Rounded Rectangle 6"/>
          <p:cNvSpPr/>
          <p:nvPr/>
        </p:nvSpPr>
        <p:spPr>
          <a:xfrm>
            <a:off x="6613753" y="604288"/>
            <a:ext cx="4099739" cy="572072"/>
          </a:xfrm>
          <a:prstGeom prst="round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15000"/>
              </a:lnSpc>
              <a:spcBef>
                <a:spcPts val="600"/>
              </a:spcBef>
              <a:spcAft>
                <a:spcPts val="600"/>
              </a:spcAft>
            </a:pPr>
            <a:r>
              <a:rPr lang="en-US" sz="2400" b="1" i="1">
                <a:solidFill>
                  <a:srgbClr val="3333CC"/>
                </a:solidFill>
                <a:latin typeface="Times New Roman" panose="02020603050405020304" pitchFamily="18" charset="0"/>
                <a:ea typeface="Times New Roman" panose="02020603050405020304" pitchFamily="18" charset="0"/>
              </a:rPr>
              <a:t>2</a:t>
            </a:r>
            <a:r>
              <a:rPr lang="en-US" sz="2400" b="1" i="1" smtClean="0">
                <a:solidFill>
                  <a:srgbClr val="3333CC"/>
                </a:solidFill>
                <a:latin typeface="Times New Roman" panose="02020603050405020304" pitchFamily="18" charset="0"/>
                <a:ea typeface="Times New Roman" panose="02020603050405020304" pitchFamily="18" charset="0"/>
              </a:rPr>
              <a:t>. </a:t>
            </a:r>
            <a:r>
              <a:rPr lang="en-US" sz="2400" b="1" i="1" smtClean="0">
                <a:solidFill>
                  <a:srgbClr val="3333CC"/>
                </a:solidFill>
                <a:latin typeface="Times New Roman" panose="02020603050405020304" pitchFamily="18" charset="0"/>
                <a:ea typeface="Times New Roman" panose="02020603050405020304" pitchFamily="18" charset="0"/>
              </a:rPr>
              <a:t>Vào mục Home </a:t>
            </a:r>
            <a:r>
              <a:rPr lang="en-US" sz="2400" smtClean="0">
                <a:latin typeface="Times New Roman" panose="02020603050405020304" pitchFamily="18" charset="0"/>
                <a:ea typeface="Times New Roman" panose="02020603050405020304" pitchFamily="18" charset="0"/>
              </a:rPr>
              <a:t>Chọn Sum</a:t>
            </a:r>
            <a:endParaRPr lang="en-US" sz="2400">
              <a:latin typeface="Times New Roman" panose="02020603050405020304" pitchFamily="18" charset="0"/>
              <a:ea typeface="Times New Roman" panose="02020603050405020304" pitchFamily="18" charset="0"/>
            </a:endParaRPr>
          </a:p>
        </p:txBody>
      </p:sp>
      <p:cxnSp>
        <p:nvCxnSpPr>
          <p:cNvPr id="8" name="Straight Arrow Connector 7"/>
          <p:cNvCxnSpPr>
            <a:endCxn id="10" idx="2"/>
          </p:cNvCxnSpPr>
          <p:nvPr/>
        </p:nvCxnSpPr>
        <p:spPr>
          <a:xfrm flipV="1">
            <a:off x="4121624" y="4981433"/>
            <a:ext cx="144439" cy="39578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8663622" y="1176360"/>
            <a:ext cx="1326539" cy="84350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919182" y="3589361"/>
            <a:ext cx="693762" cy="13920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946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par>
                                <p:cTn id="19" presetID="16" presetClass="entr" presetSubtype="21"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r="53741" b="32136"/>
          <a:stretch/>
        </p:blipFill>
        <p:spPr>
          <a:xfrm>
            <a:off x="846019" y="327546"/>
            <a:ext cx="10044894" cy="6014242"/>
          </a:xfrm>
          <a:prstGeom prst="rect">
            <a:avLst/>
          </a:prstGeom>
        </p:spPr>
      </p:pic>
      <p:sp>
        <p:nvSpPr>
          <p:cNvPr id="2" name="Oval 1"/>
          <p:cNvSpPr/>
          <p:nvPr/>
        </p:nvSpPr>
        <p:spPr>
          <a:xfrm>
            <a:off x="6137770" y="5807768"/>
            <a:ext cx="1607127" cy="57496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00941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9672068" y="6537279"/>
            <a:ext cx="1751108" cy="229097"/>
          </a:xfrm>
          <a:prstGeom prst="rect">
            <a:avLst/>
          </a:prstGeom>
        </p:spPr>
      </p:pic>
      <p:sp>
        <p:nvSpPr>
          <p:cNvPr id="2" name="Rectangle 1"/>
          <p:cNvSpPr/>
          <p:nvPr/>
        </p:nvSpPr>
        <p:spPr>
          <a:xfrm>
            <a:off x="2224940" y="1649750"/>
            <a:ext cx="7447128" cy="2369880"/>
          </a:xfrm>
          <a:prstGeom prst="rect">
            <a:avLst/>
          </a:prstGeom>
        </p:spPr>
        <p:txBody>
          <a:bodyPr wrap="square">
            <a:spAutoFit/>
          </a:bodyPr>
          <a:lstStyle/>
          <a:p>
            <a:pPr algn="ctr">
              <a:lnSpc>
                <a:spcPct val="115000"/>
              </a:lnSpc>
              <a:spcBef>
                <a:spcPts val="600"/>
              </a:spcBef>
              <a:spcAft>
                <a:spcPts val="600"/>
              </a:spcAft>
            </a:pPr>
            <a:r>
              <a:rPr lang="en-US" sz="4000" b="1" smtClean="0">
                <a:latin typeface="Times New Roman" panose="02020603050405020304" pitchFamily="18" charset="0"/>
                <a:ea typeface="Times New Roman" panose="02020603050405020304" pitchFamily="18" charset="0"/>
              </a:rPr>
              <a:t>BÀI </a:t>
            </a:r>
            <a:r>
              <a:rPr lang="en-US" sz="4000" b="1">
                <a:latin typeface="Times New Roman" panose="02020603050405020304" pitchFamily="18" charset="0"/>
                <a:ea typeface="Times New Roman" panose="02020603050405020304" pitchFamily="18" charset="0"/>
              </a:rPr>
              <a:t>1 </a:t>
            </a:r>
            <a:endParaRPr lang="en-US" sz="4000">
              <a:latin typeface="Times New Roman" panose="02020603050405020304" pitchFamily="18" charset="0"/>
              <a:ea typeface="Times New Roman" panose="02020603050405020304" pitchFamily="18" charset="0"/>
            </a:endParaRPr>
          </a:p>
          <a:p>
            <a:pPr algn="ctr">
              <a:lnSpc>
                <a:spcPct val="115000"/>
              </a:lnSpc>
              <a:spcBef>
                <a:spcPts val="600"/>
              </a:spcBef>
              <a:spcAft>
                <a:spcPts val="600"/>
              </a:spcAft>
            </a:pPr>
            <a:r>
              <a:rPr lang="en-US" sz="4000" b="1">
                <a:latin typeface="Times New Roman" panose="02020603050405020304" pitchFamily="18" charset="0"/>
                <a:ea typeface="Times New Roman" panose="02020603050405020304" pitchFamily="18" charset="0"/>
              </a:rPr>
              <a:t>LÀM QUEN VỚI BẢNG TÍNH ĐIỆN TỬ</a:t>
            </a:r>
            <a:endParaRPr lang="en-US" sz="4000">
              <a:latin typeface="Times New Roman" panose="02020603050405020304" pitchFamily="18" charset="0"/>
              <a:ea typeface="Times New Roman" panose="02020603050405020304" pitchFamily="18" charset="0"/>
            </a:endParaRPr>
          </a:p>
        </p:txBody>
      </p:sp>
      <p:sp>
        <p:nvSpPr>
          <p:cNvPr id="3" name="Rectangle 2"/>
          <p:cNvSpPr/>
          <p:nvPr/>
        </p:nvSpPr>
        <p:spPr>
          <a:xfrm>
            <a:off x="1148121" y="351008"/>
            <a:ext cx="1899879" cy="523220"/>
          </a:xfrm>
          <a:prstGeom prst="rect">
            <a:avLst/>
          </a:prstGeom>
        </p:spPr>
        <p:txBody>
          <a:bodyPr wrap="none">
            <a:spAutoFit/>
          </a:bodyPr>
          <a:lstStyle/>
          <a:p>
            <a:r>
              <a:rPr lang="en-US" sz="2800" b="1">
                <a:solidFill>
                  <a:srgbClr val="C00000"/>
                </a:solidFill>
                <a:latin typeface="Times New Roman" panose="02020603050405020304" pitchFamily="18" charset="0"/>
                <a:ea typeface="Times New Roman" panose="02020603050405020304" pitchFamily="18" charset="0"/>
              </a:rPr>
              <a:t>CHỦ ĐỀ </a:t>
            </a:r>
            <a:r>
              <a:rPr lang="en-US" sz="2800" b="1">
                <a:solidFill>
                  <a:srgbClr val="0070C0"/>
                </a:solidFill>
                <a:latin typeface="Times New Roman" panose="02020603050405020304" pitchFamily="18" charset="0"/>
                <a:ea typeface="Times New Roman" panose="02020603050405020304" pitchFamily="18" charset="0"/>
              </a:rPr>
              <a:t>E</a:t>
            </a:r>
            <a:endParaRPr lang="en-US" sz="2800"/>
          </a:p>
        </p:txBody>
      </p:sp>
    </p:spTree>
    <p:extLst>
      <p:ext uri="{BB962C8B-B14F-4D97-AF65-F5344CB8AC3E}">
        <p14:creationId xmlns:p14="http://schemas.microsoft.com/office/powerpoint/2010/main" val="22545737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2946" y="1191156"/>
            <a:ext cx="9809018" cy="3185487"/>
          </a:xfrm>
          <a:prstGeom prst="rect">
            <a:avLst/>
          </a:prstGeom>
        </p:spPr>
        <p:txBody>
          <a:bodyPr wrap="square">
            <a:spAutoFit/>
          </a:bodyPr>
          <a:lstStyle/>
          <a:p>
            <a:pPr algn="just">
              <a:lnSpc>
                <a:spcPct val="115000"/>
              </a:lnSpc>
              <a:spcBef>
                <a:spcPts val="600"/>
              </a:spcBef>
              <a:spcAft>
                <a:spcPts val="600"/>
              </a:spcAft>
            </a:pPr>
            <a:r>
              <a:rPr lang="en-US" sz="2800" b="1" i="1">
                <a:solidFill>
                  <a:srgbClr val="3333CC"/>
                </a:solidFill>
                <a:latin typeface="Times New Roman" panose="02020603050405020304" pitchFamily="18" charset="0"/>
                <a:ea typeface="Times New Roman" panose="02020603050405020304" pitchFamily="18" charset="0"/>
              </a:rPr>
              <a:t>Bài 3. </a:t>
            </a:r>
            <a:r>
              <a:rPr lang="en-US" sz="2800">
                <a:latin typeface="Times New Roman" panose="02020603050405020304" pitchFamily="18" charset="0"/>
                <a:ea typeface="Times New Roman" panose="02020603050405020304" pitchFamily="18" charset="0"/>
              </a:rPr>
              <a:t>Sửa lỗi nhập dữ liệu sai để biết Excel sẽ tự động tính lại</a:t>
            </a:r>
          </a:p>
          <a:p>
            <a:pPr algn="just">
              <a:lnSpc>
                <a:spcPct val="115000"/>
              </a:lnSpc>
              <a:spcBef>
                <a:spcPts val="600"/>
              </a:spcBef>
              <a:spcAft>
                <a:spcPts val="600"/>
              </a:spcAft>
            </a:pPr>
            <a:r>
              <a:rPr lang="en-US" sz="2800" b="1" i="1">
                <a:solidFill>
                  <a:srgbClr val="3333CC"/>
                </a:solidFill>
                <a:latin typeface="Times New Roman" panose="02020603050405020304" pitchFamily="18" charset="0"/>
                <a:ea typeface="Times New Roman" panose="02020603050405020304" pitchFamily="18" charset="0"/>
              </a:rPr>
              <a:t>Hướng dẫn</a:t>
            </a:r>
          </a:p>
          <a:p>
            <a:pPr algn="just">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 Nháy </a:t>
            </a:r>
            <a:r>
              <a:rPr lang="en-US" sz="2800">
                <a:latin typeface="Times New Roman" panose="02020603050405020304" pitchFamily="18" charset="0"/>
                <a:ea typeface="Times New Roman" panose="02020603050405020304" pitchFamily="18" charset="0"/>
              </a:rPr>
              <a:t>đúp chuột vào ô dữ liệu cân nặng của Lê Trung Dũng</a:t>
            </a:r>
          </a:p>
          <a:p>
            <a:pPr algn="just">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 Sửa </a:t>
            </a:r>
            <a:r>
              <a:rPr lang="en-US" sz="2800">
                <a:latin typeface="Times New Roman" panose="02020603050405020304" pitchFamily="18" charset="0"/>
                <a:ea typeface="Times New Roman" panose="02020603050405020304" pitchFamily="18" charset="0"/>
              </a:rPr>
              <a:t>thành dữ liệu đúng là 46.5</a:t>
            </a:r>
          </a:p>
          <a:p>
            <a:pPr algn="just">
              <a:lnSpc>
                <a:spcPct val="115000"/>
              </a:lnSpc>
              <a:spcBef>
                <a:spcPts val="600"/>
              </a:spcBef>
              <a:spcAft>
                <a:spcPts val="600"/>
              </a:spcAft>
            </a:pPr>
            <a:r>
              <a:rPr lang="en-US" sz="2800" i="1">
                <a:latin typeface="Times New Roman" panose="02020603050405020304" pitchFamily="18" charset="0"/>
                <a:ea typeface="Times New Roman" panose="02020603050405020304" pitchFamily="18" charset="0"/>
              </a:rPr>
              <a:t>Kết quả tổng cân nặng mới là bao nhiêu? Có chính xác không?</a:t>
            </a:r>
          </a:p>
        </p:txBody>
      </p:sp>
    </p:spTree>
    <p:extLst>
      <p:ext uri="{BB962C8B-B14F-4D97-AF65-F5344CB8AC3E}">
        <p14:creationId xmlns:p14="http://schemas.microsoft.com/office/powerpoint/2010/main" val="1891940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r="53636" b="32323"/>
          <a:stretch/>
        </p:blipFill>
        <p:spPr>
          <a:xfrm>
            <a:off x="1582999" y="617561"/>
            <a:ext cx="8802948" cy="4950725"/>
          </a:xfrm>
          <a:prstGeom prst="rect">
            <a:avLst/>
          </a:prstGeom>
        </p:spPr>
      </p:pic>
      <p:sp>
        <p:nvSpPr>
          <p:cNvPr id="3" name="Oval 2"/>
          <p:cNvSpPr/>
          <p:nvPr/>
        </p:nvSpPr>
        <p:spPr>
          <a:xfrm>
            <a:off x="6151418" y="5188519"/>
            <a:ext cx="1607127" cy="57496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87843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7600" y="600485"/>
            <a:ext cx="9931400" cy="1083374"/>
          </a:xfrm>
          <a:prstGeom prst="rect">
            <a:avLst/>
          </a:prstGeom>
        </p:spPr>
        <p:txBody>
          <a:bodyPr>
            <a:spAutoFit/>
          </a:bodyPr>
          <a:lstStyle/>
          <a:p>
            <a:pPr algn="just">
              <a:lnSpc>
                <a:spcPct val="115000"/>
              </a:lnSpc>
              <a:spcBef>
                <a:spcPts val="600"/>
              </a:spcBef>
              <a:spcAft>
                <a:spcPts val="600"/>
              </a:spcAft>
            </a:pPr>
            <a:r>
              <a:rPr lang="en-US" sz="2800" b="1" i="1">
                <a:solidFill>
                  <a:srgbClr val="3333CC"/>
                </a:solidFill>
                <a:latin typeface="Times New Roman" panose="02020603050405020304" pitchFamily="18" charset="0"/>
                <a:ea typeface="Times New Roman" panose="02020603050405020304" pitchFamily="18" charset="0"/>
              </a:rPr>
              <a:t>Bài 4. </a:t>
            </a:r>
            <a:r>
              <a:rPr lang="en-US" sz="2800">
                <a:latin typeface="Times New Roman" panose="02020603050405020304" pitchFamily="18" charset="0"/>
                <a:ea typeface="Times New Roman" panose="02020603050405020304" pitchFamily="18" charset="0"/>
              </a:rPr>
              <a:t>Tạo biểu đồ trình bày thông tin trực quan về chiều cao theo các bước ở hình 3:</a:t>
            </a:r>
          </a:p>
        </p:txBody>
      </p:sp>
      <p:pic>
        <p:nvPicPr>
          <p:cNvPr id="3" name="Picture 2"/>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Lst>
          </a:blip>
          <a:srcRect l="58071" t="58252" r="6449" b="20916"/>
          <a:stretch/>
        </p:blipFill>
        <p:spPr bwMode="auto">
          <a:xfrm>
            <a:off x="1233054" y="1916256"/>
            <a:ext cx="9393383" cy="426287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007489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8418" y="2811422"/>
            <a:ext cx="9931400" cy="678327"/>
          </a:xfrm>
          <a:prstGeom prst="rect">
            <a:avLst/>
          </a:prstGeom>
        </p:spPr>
        <p:txBody>
          <a:bodyPr>
            <a:spAutoFit/>
          </a:bodyPr>
          <a:lstStyle/>
          <a:p>
            <a:pPr algn="ctr">
              <a:lnSpc>
                <a:spcPct val="115000"/>
              </a:lnSpc>
              <a:spcBef>
                <a:spcPts val="600"/>
              </a:spcBef>
              <a:spcAft>
                <a:spcPts val="600"/>
              </a:spcAft>
            </a:pPr>
            <a:r>
              <a:rPr lang="en-US" sz="3600" b="1" i="1" smtClean="0">
                <a:solidFill>
                  <a:srgbClr val="3333CC"/>
                </a:solidFill>
                <a:latin typeface="Times New Roman" panose="02020603050405020304" pitchFamily="18" charset="0"/>
                <a:ea typeface="Times New Roman" panose="02020603050405020304" pitchFamily="18" charset="0"/>
              </a:rPr>
              <a:t>Hướng dẫn</a:t>
            </a:r>
            <a:endParaRPr lang="en-US" sz="36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054686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r="42203" b="30830"/>
          <a:stretch/>
        </p:blipFill>
        <p:spPr>
          <a:xfrm>
            <a:off x="2660073" y="1187355"/>
            <a:ext cx="7520059" cy="4762876"/>
          </a:xfrm>
          <a:prstGeom prst="rect">
            <a:avLst/>
          </a:prstGeom>
        </p:spPr>
      </p:pic>
      <p:sp>
        <p:nvSpPr>
          <p:cNvPr id="3" name="Rounded Rectangle 2"/>
          <p:cNvSpPr/>
          <p:nvPr/>
        </p:nvSpPr>
        <p:spPr>
          <a:xfrm>
            <a:off x="577273" y="2230179"/>
            <a:ext cx="2082800" cy="4178439"/>
          </a:xfrm>
          <a:prstGeom prst="round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15000"/>
              </a:lnSpc>
              <a:spcBef>
                <a:spcPts val="600"/>
              </a:spcBef>
              <a:spcAft>
                <a:spcPts val="600"/>
              </a:spcAft>
            </a:pPr>
            <a:r>
              <a:rPr lang="en-US" sz="2400" b="1" i="1" smtClean="0">
                <a:solidFill>
                  <a:srgbClr val="3333CC"/>
                </a:solidFill>
                <a:latin typeface="Times New Roman" panose="02020603050405020304" pitchFamily="18" charset="0"/>
                <a:ea typeface="Times New Roman" panose="02020603050405020304" pitchFamily="18" charset="0"/>
              </a:rPr>
              <a:t>1. </a:t>
            </a:r>
            <a:r>
              <a:rPr lang="en-US" sz="2400" smtClean="0">
                <a:latin typeface="Times New Roman" panose="02020603050405020304" pitchFamily="18" charset="0"/>
                <a:ea typeface="Times New Roman" panose="02020603050405020304" pitchFamily="18" charset="0"/>
              </a:rPr>
              <a:t>Nháy chuột chọn ô có tên Lê Trung Dũng, kéo thả chuột xuống ô chứa chiều cao của Trần Thanh Vân</a:t>
            </a:r>
            <a:endParaRPr lang="en-US" sz="2400">
              <a:latin typeface="Times New Roman" panose="02020603050405020304" pitchFamily="18" charset="0"/>
              <a:ea typeface="Times New Roman" panose="02020603050405020304" pitchFamily="18" charset="0"/>
            </a:endParaRPr>
          </a:p>
        </p:txBody>
      </p:sp>
      <p:sp>
        <p:nvSpPr>
          <p:cNvPr id="4" name="Rounded Rectangle 3"/>
          <p:cNvSpPr/>
          <p:nvPr/>
        </p:nvSpPr>
        <p:spPr>
          <a:xfrm>
            <a:off x="1618673" y="318252"/>
            <a:ext cx="2082800" cy="572072"/>
          </a:xfrm>
          <a:prstGeom prst="round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15000"/>
              </a:lnSpc>
              <a:spcBef>
                <a:spcPts val="600"/>
              </a:spcBef>
              <a:spcAft>
                <a:spcPts val="600"/>
              </a:spcAft>
            </a:pPr>
            <a:r>
              <a:rPr lang="en-US" sz="2400" b="1" i="1">
                <a:solidFill>
                  <a:srgbClr val="3333CC"/>
                </a:solidFill>
                <a:latin typeface="Times New Roman" panose="02020603050405020304" pitchFamily="18" charset="0"/>
                <a:ea typeface="Times New Roman" panose="02020603050405020304" pitchFamily="18" charset="0"/>
              </a:rPr>
              <a:t>2</a:t>
            </a:r>
            <a:r>
              <a:rPr lang="en-US" sz="2400" b="1" i="1" smtClean="0">
                <a:solidFill>
                  <a:srgbClr val="3333CC"/>
                </a:solidFill>
                <a:latin typeface="Times New Roman" panose="02020603050405020304" pitchFamily="18" charset="0"/>
                <a:ea typeface="Times New Roman" panose="02020603050405020304" pitchFamily="18" charset="0"/>
              </a:rPr>
              <a:t>. </a:t>
            </a:r>
            <a:r>
              <a:rPr lang="en-US" sz="2400" smtClean="0">
                <a:latin typeface="Times New Roman" panose="02020603050405020304" pitchFamily="18" charset="0"/>
                <a:ea typeface="Times New Roman" panose="02020603050405020304" pitchFamily="18" charset="0"/>
              </a:rPr>
              <a:t>Chọn Insert</a:t>
            </a:r>
            <a:endParaRPr lang="en-US" sz="2400">
              <a:latin typeface="Times New Roman" panose="02020603050405020304" pitchFamily="18" charset="0"/>
              <a:ea typeface="Times New Roman" panose="02020603050405020304" pitchFamily="18" charset="0"/>
            </a:endParaRPr>
          </a:p>
        </p:txBody>
      </p:sp>
      <p:sp>
        <p:nvSpPr>
          <p:cNvPr id="5" name="Rounded Rectangle 4"/>
          <p:cNvSpPr/>
          <p:nvPr/>
        </p:nvSpPr>
        <p:spPr>
          <a:xfrm>
            <a:off x="7451437" y="83294"/>
            <a:ext cx="2082800" cy="1004318"/>
          </a:xfrm>
          <a:prstGeom prst="round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15000"/>
              </a:lnSpc>
              <a:spcBef>
                <a:spcPts val="600"/>
              </a:spcBef>
              <a:spcAft>
                <a:spcPts val="600"/>
              </a:spcAft>
            </a:pPr>
            <a:r>
              <a:rPr lang="en-US" sz="2400" b="1" i="1" smtClean="0">
                <a:solidFill>
                  <a:srgbClr val="3333CC"/>
                </a:solidFill>
                <a:latin typeface="Times New Roman" panose="02020603050405020304" pitchFamily="18" charset="0"/>
                <a:ea typeface="Times New Roman" panose="02020603050405020304" pitchFamily="18" charset="0"/>
              </a:rPr>
              <a:t>3. </a:t>
            </a:r>
            <a:r>
              <a:rPr lang="en-US" sz="2400" smtClean="0">
                <a:latin typeface="Times New Roman" panose="02020603050405020304" pitchFamily="18" charset="0"/>
                <a:ea typeface="Times New Roman" panose="02020603050405020304" pitchFamily="18" charset="0"/>
              </a:rPr>
              <a:t>Nháy chuột vào mũi tên</a:t>
            </a:r>
            <a:endParaRPr lang="en-US" sz="2400">
              <a:latin typeface="Times New Roman" panose="02020603050405020304" pitchFamily="18" charset="0"/>
              <a:ea typeface="Times New Roman" panose="02020603050405020304" pitchFamily="18" charset="0"/>
            </a:endParaRPr>
          </a:p>
        </p:txBody>
      </p:sp>
      <p:sp>
        <p:nvSpPr>
          <p:cNvPr id="6" name="Rounded Rectangle 5"/>
          <p:cNvSpPr/>
          <p:nvPr/>
        </p:nvSpPr>
        <p:spPr>
          <a:xfrm>
            <a:off x="9826388" y="1824559"/>
            <a:ext cx="1515867" cy="1511903"/>
          </a:xfrm>
          <a:prstGeom prst="round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15000"/>
              </a:lnSpc>
              <a:spcBef>
                <a:spcPts val="600"/>
              </a:spcBef>
              <a:spcAft>
                <a:spcPts val="600"/>
              </a:spcAft>
            </a:pPr>
            <a:r>
              <a:rPr lang="en-US" sz="2400" b="1" i="1" smtClean="0">
                <a:solidFill>
                  <a:srgbClr val="3333CC"/>
                </a:solidFill>
                <a:latin typeface="Times New Roman" panose="02020603050405020304" pitchFamily="18" charset="0"/>
                <a:ea typeface="Times New Roman" panose="02020603050405020304" pitchFamily="18" charset="0"/>
              </a:rPr>
              <a:t>4. </a:t>
            </a:r>
            <a:r>
              <a:rPr lang="en-US" sz="2400" smtClean="0">
                <a:latin typeface="Times New Roman" panose="02020603050405020304" pitchFamily="18" charset="0"/>
                <a:ea typeface="Times New Roman" panose="02020603050405020304" pitchFamily="18" charset="0"/>
              </a:rPr>
              <a:t>Chọn Clustered Column</a:t>
            </a:r>
            <a:endParaRPr lang="en-US" sz="2400">
              <a:latin typeface="Times New Roman" panose="02020603050405020304" pitchFamily="18" charset="0"/>
              <a:ea typeface="Times New Roman" panose="02020603050405020304" pitchFamily="18" charset="0"/>
            </a:endParaRPr>
          </a:p>
        </p:txBody>
      </p:sp>
      <p:sp>
        <p:nvSpPr>
          <p:cNvPr id="8" name="Rectangle 7"/>
          <p:cNvSpPr/>
          <p:nvPr/>
        </p:nvSpPr>
        <p:spPr>
          <a:xfrm>
            <a:off x="3302759" y="3971499"/>
            <a:ext cx="2524836" cy="165475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a:off x="2660073" y="4585648"/>
            <a:ext cx="629037"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125337" y="890324"/>
            <a:ext cx="955344" cy="62457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5" idx="2"/>
          </p:cNvCxnSpPr>
          <p:nvPr/>
        </p:nvCxnSpPr>
        <p:spPr>
          <a:xfrm flipH="1">
            <a:off x="8178319" y="1087612"/>
            <a:ext cx="314518" cy="70255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6" idx="1"/>
          </p:cNvCxnSpPr>
          <p:nvPr/>
        </p:nvCxnSpPr>
        <p:spPr>
          <a:xfrm flipH="1" flipV="1">
            <a:off x="8284191" y="2427368"/>
            <a:ext cx="1542197" cy="1531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554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par>
                                <p:cTn id="19" presetID="16" presetClass="entr" presetSubtype="21"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par>
                                <p:cTn id="27" presetID="16" presetClass="entr" presetSubtype="21"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arn(inVertical)">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barn(inVertical)">
                                      <p:cBhvr>
                                        <p:cTn id="34" dur="500"/>
                                        <p:tgtEl>
                                          <p:spTgt spid="6"/>
                                        </p:tgtEl>
                                      </p:cBhvr>
                                    </p:animEffect>
                                  </p:childTnLst>
                                </p:cTn>
                              </p:par>
                              <p:par>
                                <p:cTn id="35" presetID="16" presetClass="entr" presetSubtype="21"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arn(inVertical)">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91678" y="245642"/>
            <a:ext cx="9931400" cy="678327"/>
          </a:xfrm>
          <a:prstGeom prst="rect">
            <a:avLst/>
          </a:prstGeom>
        </p:spPr>
        <p:txBody>
          <a:bodyPr>
            <a:spAutoFit/>
          </a:bodyPr>
          <a:lstStyle/>
          <a:p>
            <a:pPr algn="ctr">
              <a:lnSpc>
                <a:spcPct val="115000"/>
              </a:lnSpc>
              <a:spcBef>
                <a:spcPts val="600"/>
              </a:spcBef>
              <a:spcAft>
                <a:spcPts val="600"/>
              </a:spcAft>
            </a:pPr>
            <a:r>
              <a:rPr lang="en-US" sz="3600" b="1" i="1" smtClean="0">
                <a:solidFill>
                  <a:srgbClr val="3333CC"/>
                </a:solidFill>
                <a:latin typeface="Times New Roman" panose="02020603050405020304" pitchFamily="18" charset="0"/>
                <a:ea typeface="Times New Roman" panose="02020603050405020304" pitchFamily="18" charset="0"/>
              </a:rPr>
              <a:t>Kết quả</a:t>
            </a:r>
            <a:endParaRPr lang="en-US" sz="3600">
              <a:latin typeface="Times New Roman" panose="02020603050405020304" pitchFamily="18" charset="0"/>
              <a:ea typeface="Times New Roman" panose="02020603050405020304" pitchFamily="18" charset="0"/>
            </a:endParaRPr>
          </a:p>
        </p:txBody>
      </p:sp>
      <p:pic>
        <p:nvPicPr>
          <p:cNvPr id="4" name="Picture 3"/>
          <p:cNvPicPr>
            <a:picLocks noChangeAspect="1"/>
          </p:cNvPicPr>
          <p:nvPr/>
        </p:nvPicPr>
        <p:blipFill rotWithShape="1">
          <a:blip r:embed="rId2"/>
          <a:srcRect r="27937" b="20009"/>
          <a:stretch/>
        </p:blipFill>
        <p:spPr>
          <a:xfrm>
            <a:off x="1255451" y="923969"/>
            <a:ext cx="9376154" cy="5383375"/>
          </a:xfrm>
          <a:prstGeom prst="rect">
            <a:avLst/>
          </a:prstGeom>
        </p:spPr>
      </p:pic>
    </p:spTree>
    <p:extLst>
      <p:ext uri="{BB962C8B-B14F-4D97-AF65-F5344CB8AC3E}">
        <p14:creationId xmlns:p14="http://schemas.microsoft.com/office/powerpoint/2010/main" val="19934479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5802" y="2136844"/>
            <a:ext cx="9098507" cy="1083374"/>
          </a:xfrm>
          <a:prstGeom prst="rect">
            <a:avLst/>
          </a:prstGeom>
        </p:spPr>
        <p:txBody>
          <a:bodyPr wrap="square">
            <a:spAutoFit/>
          </a:bodyPr>
          <a:lstStyle/>
          <a:p>
            <a:pPr algn="just">
              <a:lnSpc>
                <a:spcPct val="115000"/>
              </a:lnSpc>
              <a:spcBef>
                <a:spcPts val="600"/>
              </a:spcBef>
              <a:spcAft>
                <a:spcPts val="600"/>
              </a:spcAft>
            </a:pPr>
            <a:r>
              <a:rPr lang="en-US" sz="2800" b="1" i="1">
                <a:solidFill>
                  <a:srgbClr val="3333CC"/>
                </a:solidFill>
                <a:latin typeface="Times New Roman" panose="02020603050405020304" pitchFamily="18" charset="0"/>
                <a:ea typeface="Times New Roman" panose="02020603050405020304" pitchFamily="18" charset="0"/>
              </a:rPr>
              <a:t>Bài 5. </a:t>
            </a:r>
            <a:r>
              <a:rPr lang="en-US" sz="2800">
                <a:latin typeface="Times New Roman" panose="02020603050405020304" pitchFamily="18" charset="0"/>
                <a:ea typeface="Times New Roman" panose="02020603050405020304" pitchFamily="18" charset="0"/>
              </a:rPr>
              <a:t>Lưu tệp, đổi tên mặc định từ “Book1.xlsx” thành “ThucHanh.xlsx”</a:t>
            </a:r>
          </a:p>
        </p:txBody>
      </p:sp>
      <p:pic>
        <p:nvPicPr>
          <p:cNvPr id="3" name="Picture 2"/>
          <p:cNvPicPr>
            <a:picLocks noChangeAspect="1"/>
          </p:cNvPicPr>
          <p:nvPr/>
        </p:nvPicPr>
        <p:blipFill>
          <a:blip r:embed="rId2"/>
          <a:stretch>
            <a:fillRect/>
          </a:stretch>
        </p:blipFill>
        <p:spPr>
          <a:xfrm>
            <a:off x="4217127" y="295836"/>
            <a:ext cx="3420802" cy="644884"/>
          </a:xfrm>
          <a:prstGeom prst="rect">
            <a:avLst/>
          </a:prstGeom>
        </p:spPr>
      </p:pic>
    </p:spTree>
    <p:extLst>
      <p:ext uri="{BB962C8B-B14F-4D97-AF65-F5344CB8AC3E}">
        <p14:creationId xmlns:p14="http://schemas.microsoft.com/office/powerpoint/2010/main" val="17863118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8990" y="1642031"/>
            <a:ext cx="9676263" cy="3834896"/>
          </a:xfrm>
          <a:prstGeom prst="rect">
            <a:avLst/>
          </a:prstGeom>
        </p:spPr>
        <p:txBody>
          <a:bodyPr wrap="square">
            <a:spAutoFit/>
          </a:bodyPr>
          <a:lstStyle/>
          <a:p>
            <a:pPr algn="just">
              <a:lnSpc>
                <a:spcPct val="115000"/>
              </a:lnSpc>
              <a:spcBef>
                <a:spcPts val="600"/>
              </a:spcBef>
              <a:spcAft>
                <a:spcPts val="600"/>
              </a:spcAft>
            </a:pPr>
            <a:r>
              <a:rPr lang="en-US" sz="2800" b="1" i="1" smtClean="0">
                <a:solidFill>
                  <a:srgbClr val="3333CC"/>
                </a:solidFill>
                <a:latin typeface="Times New Roman" panose="02020603050405020304" pitchFamily="18" charset="0"/>
                <a:ea typeface="Times New Roman" panose="02020603050405020304" pitchFamily="18" charset="0"/>
              </a:rPr>
              <a:t>Hướng </a:t>
            </a:r>
            <a:r>
              <a:rPr lang="en-US" sz="2800" b="1" i="1">
                <a:solidFill>
                  <a:srgbClr val="3333CC"/>
                </a:solidFill>
                <a:latin typeface="Times New Roman" panose="02020603050405020304" pitchFamily="18" charset="0"/>
                <a:ea typeface="Times New Roman" panose="02020603050405020304" pitchFamily="18" charset="0"/>
              </a:rPr>
              <a:t>dẫn:</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Bước 1. </a:t>
            </a:r>
            <a:r>
              <a:rPr lang="en-US" sz="2800" smtClean="0">
                <a:latin typeface="Times New Roman" panose="02020603050405020304" pitchFamily="18" charset="0"/>
                <a:ea typeface="Times New Roman" panose="02020603050405020304" pitchFamily="18" charset="0"/>
              </a:rPr>
              <a:t>Nháy chuột vào mục File</a:t>
            </a:r>
            <a:endParaRPr lang="en-US" sz="28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Bước 2. </a:t>
            </a:r>
            <a:r>
              <a:rPr lang="en-US" sz="2800" smtClean="0">
                <a:latin typeface="Times New Roman" panose="02020603050405020304" pitchFamily="18" charset="0"/>
                <a:ea typeface="Times New Roman" panose="02020603050405020304" pitchFamily="18" charset="0"/>
              </a:rPr>
              <a:t>Chọn Save</a:t>
            </a:r>
            <a:endParaRPr lang="en-US" sz="28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Bước 3. </a:t>
            </a:r>
            <a:r>
              <a:rPr lang="en-US" sz="2800" smtClean="0">
                <a:latin typeface="Times New Roman" panose="02020603050405020304" pitchFamily="18" charset="0"/>
                <a:ea typeface="Times New Roman" panose="02020603050405020304" pitchFamily="18" charset="0"/>
              </a:rPr>
              <a:t>Chọn nơi lưu trữ</a:t>
            </a:r>
            <a:endParaRPr lang="en-US" sz="28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Bước 4. </a:t>
            </a:r>
            <a:r>
              <a:rPr lang="en-US" sz="2800" smtClean="0">
                <a:latin typeface="Times New Roman" panose="02020603050405020304" pitchFamily="18" charset="0"/>
                <a:ea typeface="Times New Roman" panose="02020603050405020304" pitchFamily="18" charset="0"/>
              </a:rPr>
              <a:t>Gõ tên file ThucHanh</a:t>
            </a:r>
          </a:p>
          <a:p>
            <a:pPr algn="just">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Bước 5. Chọn Save</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18312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r="53636" b="27099"/>
          <a:stretch/>
        </p:blipFill>
        <p:spPr>
          <a:xfrm>
            <a:off x="3234377" y="726743"/>
            <a:ext cx="6032453" cy="5332863"/>
          </a:xfrm>
          <a:prstGeom prst="rect">
            <a:avLst/>
          </a:prstGeom>
        </p:spPr>
      </p:pic>
      <p:sp>
        <p:nvSpPr>
          <p:cNvPr id="3" name="Rounded Rectangle 2"/>
          <p:cNvSpPr/>
          <p:nvPr/>
        </p:nvSpPr>
        <p:spPr>
          <a:xfrm>
            <a:off x="786160" y="2706610"/>
            <a:ext cx="2082800" cy="1041987"/>
          </a:xfrm>
          <a:prstGeom prst="round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15000"/>
              </a:lnSpc>
              <a:spcBef>
                <a:spcPts val="600"/>
              </a:spcBef>
              <a:spcAft>
                <a:spcPts val="600"/>
              </a:spcAft>
            </a:pPr>
            <a:r>
              <a:rPr lang="en-US" sz="2400" b="1" i="1" smtClean="0">
                <a:solidFill>
                  <a:srgbClr val="3333CC"/>
                </a:solidFill>
                <a:latin typeface="Times New Roman" panose="02020603050405020304" pitchFamily="18" charset="0"/>
                <a:ea typeface="Times New Roman" panose="02020603050405020304" pitchFamily="18" charset="0"/>
              </a:rPr>
              <a:t>2. </a:t>
            </a:r>
            <a:r>
              <a:rPr lang="en-US" sz="2400" smtClean="0">
                <a:latin typeface="Times New Roman" panose="02020603050405020304" pitchFamily="18" charset="0"/>
                <a:ea typeface="Times New Roman" panose="02020603050405020304" pitchFamily="18" charset="0"/>
              </a:rPr>
              <a:t>Chọn Save/Save as</a:t>
            </a:r>
            <a:endParaRPr lang="en-US" sz="2400">
              <a:latin typeface="Times New Roman" panose="02020603050405020304" pitchFamily="18" charset="0"/>
              <a:ea typeface="Times New Roman" panose="02020603050405020304" pitchFamily="18" charset="0"/>
            </a:endParaRPr>
          </a:p>
        </p:txBody>
      </p:sp>
      <p:sp>
        <p:nvSpPr>
          <p:cNvPr id="4" name="Rounded Rectangle 3"/>
          <p:cNvSpPr/>
          <p:nvPr/>
        </p:nvSpPr>
        <p:spPr>
          <a:xfrm>
            <a:off x="9266830" y="3525476"/>
            <a:ext cx="1665027" cy="1041987"/>
          </a:xfrm>
          <a:prstGeom prst="round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15000"/>
              </a:lnSpc>
              <a:spcBef>
                <a:spcPts val="600"/>
              </a:spcBef>
              <a:spcAft>
                <a:spcPts val="600"/>
              </a:spcAft>
            </a:pPr>
            <a:r>
              <a:rPr lang="en-US" sz="2400" b="1" i="1" smtClean="0">
                <a:solidFill>
                  <a:srgbClr val="3333CC"/>
                </a:solidFill>
                <a:latin typeface="Times New Roman" panose="02020603050405020304" pitchFamily="18" charset="0"/>
                <a:ea typeface="Times New Roman" panose="02020603050405020304" pitchFamily="18" charset="0"/>
              </a:rPr>
              <a:t>3. </a:t>
            </a:r>
            <a:r>
              <a:rPr lang="en-US" sz="2400" smtClean="0">
                <a:latin typeface="Times New Roman" panose="02020603050405020304" pitchFamily="18" charset="0"/>
                <a:ea typeface="Times New Roman" panose="02020603050405020304" pitchFamily="18" charset="0"/>
              </a:rPr>
              <a:t>Chọn nơi lưu trữ</a:t>
            </a:r>
            <a:endParaRPr lang="en-US" sz="2400">
              <a:latin typeface="Times New Roman" panose="02020603050405020304" pitchFamily="18" charset="0"/>
              <a:ea typeface="Times New Roman" panose="02020603050405020304" pitchFamily="18" charset="0"/>
            </a:endParaRPr>
          </a:p>
        </p:txBody>
      </p:sp>
      <p:cxnSp>
        <p:nvCxnSpPr>
          <p:cNvPr id="5" name="Straight Arrow Connector 4"/>
          <p:cNvCxnSpPr>
            <a:stCxn id="3" idx="3"/>
          </p:cNvCxnSpPr>
          <p:nvPr/>
        </p:nvCxnSpPr>
        <p:spPr>
          <a:xfrm flipV="1">
            <a:off x="2868960" y="2708886"/>
            <a:ext cx="525040" cy="51871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6796586" y="3748597"/>
            <a:ext cx="2470244" cy="6291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6621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516" r="50699" b="34935"/>
          <a:stretch/>
        </p:blipFill>
        <p:spPr>
          <a:xfrm>
            <a:off x="2714644" y="344601"/>
            <a:ext cx="6347469" cy="4759657"/>
          </a:xfrm>
          <a:prstGeom prst="rect">
            <a:avLst/>
          </a:prstGeom>
        </p:spPr>
      </p:pic>
      <p:sp>
        <p:nvSpPr>
          <p:cNvPr id="3" name="Rounded Rectangle 2"/>
          <p:cNvSpPr/>
          <p:nvPr/>
        </p:nvSpPr>
        <p:spPr>
          <a:xfrm>
            <a:off x="963581" y="3334402"/>
            <a:ext cx="1751063" cy="1511903"/>
          </a:xfrm>
          <a:prstGeom prst="round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15000"/>
              </a:lnSpc>
              <a:spcBef>
                <a:spcPts val="600"/>
              </a:spcBef>
              <a:spcAft>
                <a:spcPts val="600"/>
              </a:spcAft>
            </a:pPr>
            <a:r>
              <a:rPr lang="en-US" sz="2400" b="1" i="1" smtClean="0">
                <a:solidFill>
                  <a:srgbClr val="3333CC"/>
                </a:solidFill>
                <a:latin typeface="Times New Roman" panose="02020603050405020304" pitchFamily="18" charset="0"/>
                <a:ea typeface="Times New Roman" panose="02020603050405020304" pitchFamily="18" charset="0"/>
              </a:rPr>
              <a:t>4. </a:t>
            </a:r>
            <a:r>
              <a:rPr lang="en-US" sz="2400" smtClean="0">
                <a:latin typeface="Times New Roman" panose="02020603050405020304" pitchFamily="18" charset="0"/>
                <a:ea typeface="Times New Roman" panose="02020603050405020304" pitchFamily="18" charset="0"/>
              </a:rPr>
              <a:t>Gõ tên file vào ô File name</a:t>
            </a:r>
            <a:endParaRPr lang="en-US" sz="2400">
              <a:latin typeface="Times New Roman" panose="02020603050405020304" pitchFamily="18" charset="0"/>
              <a:ea typeface="Times New Roman" panose="02020603050405020304" pitchFamily="18" charset="0"/>
            </a:endParaRPr>
          </a:p>
        </p:txBody>
      </p:sp>
      <p:sp>
        <p:nvSpPr>
          <p:cNvPr id="4" name="Rounded Rectangle 3"/>
          <p:cNvSpPr/>
          <p:nvPr/>
        </p:nvSpPr>
        <p:spPr>
          <a:xfrm>
            <a:off x="7405324" y="5258736"/>
            <a:ext cx="1779619" cy="1041987"/>
          </a:xfrm>
          <a:prstGeom prst="round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15000"/>
              </a:lnSpc>
              <a:spcBef>
                <a:spcPts val="600"/>
              </a:spcBef>
              <a:spcAft>
                <a:spcPts val="600"/>
              </a:spcAft>
            </a:pPr>
            <a:r>
              <a:rPr lang="en-US" sz="2400" b="1" i="1" smtClean="0">
                <a:solidFill>
                  <a:srgbClr val="3333CC"/>
                </a:solidFill>
                <a:latin typeface="Times New Roman" panose="02020603050405020304" pitchFamily="18" charset="0"/>
                <a:ea typeface="Times New Roman" panose="02020603050405020304" pitchFamily="18" charset="0"/>
              </a:rPr>
              <a:t>5. </a:t>
            </a:r>
            <a:r>
              <a:rPr lang="en-US" sz="2400" smtClean="0">
                <a:latin typeface="Times New Roman" panose="02020603050405020304" pitchFamily="18" charset="0"/>
                <a:ea typeface="Times New Roman" panose="02020603050405020304" pitchFamily="18" charset="0"/>
              </a:rPr>
              <a:t>Chọn Save để lưu</a:t>
            </a:r>
            <a:endParaRPr lang="en-US" sz="2400">
              <a:latin typeface="Times New Roman" panose="02020603050405020304" pitchFamily="18" charset="0"/>
              <a:ea typeface="Times New Roman" panose="02020603050405020304" pitchFamily="18" charset="0"/>
            </a:endParaRPr>
          </a:p>
        </p:txBody>
      </p:sp>
      <p:cxnSp>
        <p:nvCxnSpPr>
          <p:cNvPr id="5" name="Straight Arrow Connector 4"/>
          <p:cNvCxnSpPr/>
          <p:nvPr/>
        </p:nvCxnSpPr>
        <p:spPr>
          <a:xfrm flipV="1">
            <a:off x="2714644" y="3657594"/>
            <a:ext cx="1311446" cy="33646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4" idx="0"/>
          </p:cNvCxnSpPr>
          <p:nvPr/>
        </p:nvCxnSpPr>
        <p:spPr>
          <a:xfrm flipH="1" flipV="1">
            <a:off x="7615452" y="4854424"/>
            <a:ext cx="679682" cy="40431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8067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921758" y="382136"/>
            <a:ext cx="3915196" cy="794120"/>
          </a:xfrm>
          <a:prstGeom prst="rect">
            <a:avLst/>
          </a:prstGeom>
        </p:spPr>
      </p:pic>
      <p:sp>
        <p:nvSpPr>
          <p:cNvPr id="4" name="Cloud 3"/>
          <p:cNvSpPr/>
          <p:nvPr/>
        </p:nvSpPr>
        <p:spPr>
          <a:xfrm>
            <a:off x="1842447" y="1731303"/>
            <a:ext cx="7670041" cy="3912066"/>
          </a:xfrm>
          <a:prstGeom prst="cloud">
            <a:avLst/>
          </a:prstGeom>
        </p:spPr>
        <p:style>
          <a:lnRef idx="2">
            <a:schemeClr val="accent1"/>
          </a:lnRef>
          <a:fillRef idx="1">
            <a:schemeClr val="lt1"/>
          </a:fillRef>
          <a:effectRef idx="0">
            <a:schemeClr val="accent1"/>
          </a:effectRef>
          <a:fontRef idx="minor">
            <a:schemeClr val="dk1"/>
          </a:fontRef>
        </p:style>
        <p:txBody>
          <a:bodyPr wrap="square">
            <a:spAutoFit/>
          </a:bodyPr>
          <a:lstStyle/>
          <a:p>
            <a:pPr indent="457200"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Trong thực tế nhiều số liệu được trình bày ở dạng bảng để dễ dàng so sánh, sắp xếp, tính toán. Bảng điểm của lớp em là một ví </a:t>
            </a:r>
            <a:r>
              <a:rPr lang="en-US" sz="2800" smtClean="0">
                <a:latin typeface="Times New Roman" panose="02020603050405020304" pitchFamily="18" charset="0"/>
                <a:ea typeface="Times New Roman" panose="02020603050405020304" pitchFamily="18" charset="0"/>
              </a:rPr>
              <a:t>dụ. </a:t>
            </a:r>
            <a:r>
              <a:rPr lang="en-US" sz="2800">
                <a:latin typeface="Times New Roman" panose="02020603050405020304" pitchFamily="18" charset="0"/>
                <a:ea typeface="Times New Roman" panose="02020603050405020304" pitchFamily="18" charset="0"/>
              </a:rPr>
              <a:t>Em hãy nêu thêm ví dụ khác.</a:t>
            </a:r>
          </a:p>
        </p:txBody>
      </p:sp>
    </p:spTree>
    <p:extLst>
      <p:ext uri="{BB962C8B-B14F-4D97-AF65-F5344CB8AC3E}">
        <p14:creationId xmlns:p14="http://schemas.microsoft.com/office/powerpoint/2010/main" val="13050687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56707" t="60679" r="5843" b="26645"/>
          <a:stretch/>
        </p:blipFill>
        <p:spPr bwMode="auto">
          <a:xfrm>
            <a:off x="1316181" y="1578118"/>
            <a:ext cx="9179733" cy="345108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184496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307515" y="319711"/>
            <a:ext cx="3640665" cy="767548"/>
          </a:xfrm>
          <a:prstGeom prst="rect">
            <a:avLst/>
          </a:prstGeom>
        </p:spPr>
      </p:pic>
      <p:sp>
        <p:nvSpPr>
          <p:cNvPr id="2" name="Rectangle 1"/>
          <p:cNvSpPr/>
          <p:nvPr/>
        </p:nvSpPr>
        <p:spPr>
          <a:xfrm>
            <a:off x="1801505" y="1868073"/>
            <a:ext cx="8161361" cy="2723823"/>
          </a:xfrm>
          <a:prstGeom prst="rect">
            <a:avLst/>
          </a:prstGeom>
        </p:spPr>
        <p:txBody>
          <a:bodyPr wrap="square">
            <a:spAutoFit/>
          </a:bodyPr>
          <a:lstStyle/>
          <a:p>
            <a:pPr algn="just">
              <a:lnSpc>
                <a:spcPct val="115000"/>
              </a:lnSpc>
              <a:spcBef>
                <a:spcPts val="600"/>
              </a:spcBef>
              <a:spcAft>
                <a:spcPts val="600"/>
              </a:spcAft>
            </a:pPr>
            <a:r>
              <a:rPr lang="en-US" sz="2800" b="1" i="1">
                <a:solidFill>
                  <a:srgbClr val="3333CC"/>
                </a:solidFill>
                <a:latin typeface="Times New Roman" panose="02020603050405020304" pitchFamily="18" charset="0"/>
                <a:ea typeface="Times New Roman" panose="02020603050405020304" pitchFamily="18" charset="0"/>
              </a:rPr>
              <a:t>Bài 1. </a:t>
            </a:r>
            <a:r>
              <a:rPr lang="en-US" sz="2800">
                <a:latin typeface="Times New Roman" panose="02020603050405020304" pitchFamily="18" charset="0"/>
                <a:ea typeface="Times New Roman" panose="02020603050405020304" pitchFamily="18" charset="0"/>
              </a:rPr>
              <a:t>Trong bảng chỉ số BMI có được ở mục Thực hành, hãy tìm số đo chiều cao lớn nhất, trung bình chỉ số BMI và điền thêm vào bảng.</a:t>
            </a:r>
          </a:p>
          <a:p>
            <a:pPr algn="just">
              <a:lnSpc>
                <a:spcPct val="115000"/>
              </a:lnSpc>
              <a:spcBef>
                <a:spcPts val="600"/>
              </a:spcBef>
              <a:spcAft>
                <a:spcPts val="600"/>
              </a:spcAft>
            </a:pPr>
            <a:r>
              <a:rPr lang="en-US" sz="2800" b="1" i="1">
                <a:solidFill>
                  <a:srgbClr val="3333CC"/>
                </a:solidFill>
                <a:latin typeface="Times New Roman" panose="02020603050405020304" pitchFamily="18" charset="0"/>
                <a:ea typeface="Times New Roman" panose="02020603050405020304" pitchFamily="18" charset="0"/>
              </a:rPr>
              <a:t>Hướng dẫn: </a:t>
            </a:r>
            <a:r>
              <a:rPr lang="en-US" sz="2800">
                <a:latin typeface="Times New Roman" panose="02020603050405020304" pitchFamily="18" charset="0"/>
                <a:ea typeface="Times New Roman" panose="02020603050405020304" pitchFamily="18" charset="0"/>
              </a:rPr>
              <a:t>Thao tác tương tự như Bài 2 với lần lượt các lệnh Max, Average</a:t>
            </a:r>
          </a:p>
        </p:txBody>
      </p:sp>
    </p:spTree>
    <p:extLst>
      <p:ext uri="{BB962C8B-B14F-4D97-AF65-F5344CB8AC3E}">
        <p14:creationId xmlns:p14="http://schemas.microsoft.com/office/powerpoint/2010/main" val="9856161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24082" y="2273007"/>
            <a:ext cx="8761863" cy="2228302"/>
          </a:xfrm>
          <a:prstGeom prst="rect">
            <a:avLst/>
          </a:prstGeom>
        </p:spPr>
        <p:txBody>
          <a:bodyPr wrap="square">
            <a:spAutoFit/>
          </a:bodyPr>
          <a:lstStyle/>
          <a:p>
            <a:pPr algn="just">
              <a:lnSpc>
                <a:spcPct val="115000"/>
              </a:lnSpc>
              <a:spcBef>
                <a:spcPts val="600"/>
              </a:spcBef>
              <a:spcAft>
                <a:spcPts val="600"/>
              </a:spcAft>
            </a:pPr>
            <a:r>
              <a:rPr lang="en-US" sz="2800" b="1" i="1">
                <a:solidFill>
                  <a:srgbClr val="3333CC"/>
                </a:solidFill>
                <a:latin typeface="Times New Roman" panose="02020603050405020304" pitchFamily="18" charset="0"/>
                <a:ea typeface="Times New Roman" panose="02020603050405020304" pitchFamily="18" charset="0"/>
              </a:rPr>
              <a:t>Câu 1. </a:t>
            </a:r>
            <a:r>
              <a:rPr lang="en-US" sz="2800">
                <a:latin typeface="Times New Roman" panose="02020603050405020304" pitchFamily="18" charset="0"/>
                <a:ea typeface="Times New Roman" panose="02020603050405020304" pitchFamily="18" charset="0"/>
              </a:rPr>
              <a:t>Hãy nêu những tính năng ưu việt của phần mềm bảng tính điện tử?</a:t>
            </a:r>
          </a:p>
          <a:p>
            <a:pPr algn="just">
              <a:lnSpc>
                <a:spcPct val="115000"/>
              </a:lnSpc>
              <a:spcBef>
                <a:spcPts val="600"/>
              </a:spcBef>
              <a:spcAft>
                <a:spcPts val="600"/>
              </a:spcAft>
            </a:pPr>
            <a:r>
              <a:rPr lang="en-US" sz="2800" b="1" i="1">
                <a:solidFill>
                  <a:srgbClr val="3333CC"/>
                </a:solidFill>
                <a:latin typeface="Times New Roman" panose="02020603050405020304" pitchFamily="18" charset="0"/>
                <a:ea typeface="Times New Roman" panose="02020603050405020304" pitchFamily="18" charset="0"/>
              </a:rPr>
              <a:t>Câu 2. </a:t>
            </a:r>
            <a:r>
              <a:rPr lang="en-US" sz="2800">
                <a:latin typeface="Times New Roman" panose="02020603050405020304" pitchFamily="18" charset="0"/>
                <a:ea typeface="Times New Roman" panose="02020603050405020304" pitchFamily="18" charset="0"/>
              </a:rPr>
              <a:t>Hãy nêu ví dụ minh họa bảng tính điện tử tự động tính lại kết quả khi thay đổi số liệu nhập vào</a:t>
            </a:r>
          </a:p>
        </p:txBody>
      </p:sp>
      <p:sp>
        <p:nvSpPr>
          <p:cNvPr id="5" name="Rounded Rectangle 4"/>
          <p:cNvSpPr/>
          <p:nvPr/>
        </p:nvSpPr>
        <p:spPr>
          <a:xfrm>
            <a:off x="4057737" y="320545"/>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VẬN DỤNG</a:t>
            </a:r>
            <a:endParaRPr lang="en-US" sz="32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069714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05E2FA4-701D-4C92-898E-7EE4AF07FEBA}"/>
              </a:ext>
            </a:extLst>
          </p:cNvPr>
          <p:cNvSpPr txBox="1"/>
          <p:nvPr/>
        </p:nvSpPr>
        <p:spPr>
          <a:xfrm>
            <a:off x="3360800" y="2557319"/>
            <a:ext cx="5145960" cy="1865126"/>
          </a:xfrm>
          <a:prstGeom prst="rect">
            <a:avLst/>
          </a:prstGeom>
          <a:noFill/>
          <a:ln>
            <a:noFill/>
          </a:ln>
        </p:spPr>
        <p:txBody>
          <a:bodyPr wrap="none" rtlCol="0">
            <a:spAutoFit/>
          </a:bodyPr>
          <a:lstStyle/>
          <a:p>
            <a:pPr algn="ctr">
              <a:lnSpc>
                <a:spcPct val="120000"/>
              </a:lnSpc>
            </a:pPr>
            <a:r>
              <a:rPr lang="vi-VN" sz="4800" b="1" dirty="0">
                <a:ln w="28575">
                  <a:solidFill>
                    <a:schemeClr val="bg1"/>
                  </a:solidFill>
                </a:ln>
                <a:solidFill>
                  <a:srgbClr val="3333CC"/>
                </a:solidFill>
                <a:latin typeface="Tahoma" panose="020B0604030504040204" pitchFamily="34" charset="0"/>
                <a:ea typeface="Tahoma" panose="020B0604030504040204" pitchFamily="34" charset="0"/>
                <a:cs typeface="Tahoma" panose="020B0604030504040204" pitchFamily="34" charset="0"/>
              </a:rPr>
              <a:t>CHÀO TẠM BIỆT</a:t>
            </a:r>
          </a:p>
          <a:p>
            <a:pPr algn="ctr">
              <a:lnSpc>
                <a:spcPct val="120000"/>
              </a:lnSpc>
            </a:pPr>
            <a:r>
              <a:rPr lang="vi-VN" sz="4800" b="1" dirty="0">
                <a:ln w="28575">
                  <a:solidFill>
                    <a:schemeClr val="bg1"/>
                  </a:solidFill>
                </a:ln>
                <a:solidFill>
                  <a:srgbClr val="3333CC"/>
                </a:solidFill>
                <a:latin typeface="Tahoma" panose="020B0604030504040204" pitchFamily="34" charset="0"/>
                <a:ea typeface="Tahoma" panose="020B0604030504040204" pitchFamily="34" charset="0"/>
                <a:cs typeface="Tahoma" panose="020B0604030504040204" pitchFamily="34" charset="0"/>
              </a:rPr>
              <a:t>CÁC EM!</a:t>
            </a:r>
          </a:p>
        </p:txBody>
      </p:sp>
      <p:pic>
        <p:nvPicPr>
          <p:cNvPr id="2" name="Picture 1"/>
          <p:cNvPicPr>
            <a:picLocks noChangeAspect="1"/>
          </p:cNvPicPr>
          <p:nvPr/>
        </p:nvPicPr>
        <p:blipFill>
          <a:blip r:embed="rId3"/>
          <a:stretch>
            <a:fillRect/>
          </a:stretch>
        </p:blipFill>
        <p:spPr>
          <a:xfrm>
            <a:off x="9672068" y="6537279"/>
            <a:ext cx="1751108" cy="229097"/>
          </a:xfrm>
          <a:prstGeom prst="rect">
            <a:avLst/>
          </a:prstGeom>
        </p:spPr>
      </p:pic>
    </p:spTree>
    <p:extLst>
      <p:ext uri="{BB962C8B-B14F-4D97-AF65-F5344CB8AC3E}">
        <p14:creationId xmlns:p14="http://schemas.microsoft.com/office/powerpoint/2010/main" val="1477281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42531" y="1805253"/>
            <a:ext cx="7747379" cy="3031599"/>
          </a:xfrm>
          <a:prstGeom prst="rect">
            <a:avLst/>
          </a:prstGeom>
        </p:spPr>
        <p:txBody>
          <a:bodyPr wrap="square">
            <a:spAutoFit/>
          </a:bodyPr>
          <a:lstStyle/>
          <a:p>
            <a:pPr algn="just">
              <a:lnSpc>
                <a:spcPct val="115000"/>
              </a:lnSpc>
              <a:spcBef>
                <a:spcPts val="600"/>
              </a:spcBef>
              <a:spcAft>
                <a:spcPts val="600"/>
              </a:spcAft>
            </a:pPr>
            <a:r>
              <a:rPr lang="vi-VN" sz="2800" smtClean="0">
                <a:latin typeface="Times New Roman" panose="02020603050405020304" pitchFamily="18" charset="0"/>
                <a:ea typeface="Times New Roman" panose="02020603050405020304" pitchFamily="18" charset="0"/>
              </a:rPr>
              <a:t>Các </a:t>
            </a:r>
            <a:r>
              <a:rPr lang="vi-VN" sz="2800">
                <a:latin typeface="Times New Roman" panose="02020603050405020304" pitchFamily="18" charset="0"/>
                <a:ea typeface="Times New Roman" panose="02020603050405020304" pitchFamily="18" charset="0"/>
              </a:rPr>
              <a:t>ví dụ về bảng số liệu là: </a:t>
            </a:r>
            <a:endParaRPr lang="en-US" sz="2800" smtClean="0">
              <a:latin typeface="Times New Roman" panose="02020603050405020304" pitchFamily="18" charset="0"/>
              <a:ea typeface="Times New Roman" panose="02020603050405020304" pitchFamily="18" charset="0"/>
            </a:endParaRPr>
          </a:p>
          <a:p>
            <a:pPr marL="457200" indent="-457200" algn="just">
              <a:lnSpc>
                <a:spcPct val="115000"/>
              </a:lnSpc>
              <a:spcBef>
                <a:spcPts val="600"/>
              </a:spcBef>
              <a:spcAft>
                <a:spcPts val="600"/>
              </a:spcAft>
              <a:buFontTx/>
              <a:buChar char="-"/>
            </a:pPr>
            <a:r>
              <a:rPr lang="en-US" sz="2800" smtClean="0">
                <a:latin typeface="Times New Roman" panose="02020603050405020304" pitchFamily="18" charset="0"/>
                <a:ea typeface="Times New Roman" panose="02020603050405020304" pitchFamily="18" charset="0"/>
              </a:rPr>
              <a:t>B</a:t>
            </a:r>
            <a:r>
              <a:rPr lang="vi-VN" sz="2800" smtClean="0">
                <a:latin typeface="Times New Roman" panose="02020603050405020304" pitchFamily="18" charset="0"/>
                <a:ea typeface="Times New Roman" panose="02020603050405020304" pitchFamily="18" charset="0"/>
              </a:rPr>
              <a:t>ảng </a:t>
            </a:r>
            <a:r>
              <a:rPr lang="vi-VN" sz="2800">
                <a:latin typeface="Times New Roman" panose="02020603050405020304" pitchFamily="18" charset="0"/>
                <a:ea typeface="Times New Roman" panose="02020603050405020304" pitchFamily="18" charset="0"/>
              </a:rPr>
              <a:t>thu chi quỹ </a:t>
            </a:r>
            <a:r>
              <a:rPr lang="vi-VN" sz="2800" smtClean="0">
                <a:latin typeface="Times New Roman" panose="02020603050405020304" pitchFamily="18" charset="0"/>
                <a:ea typeface="Times New Roman" panose="02020603050405020304" pitchFamily="18" charset="0"/>
              </a:rPr>
              <a:t>lớp</a:t>
            </a:r>
            <a:endParaRPr lang="en-US" sz="2800" smtClean="0">
              <a:latin typeface="Times New Roman" panose="02020603050405020304" pitchFamily="18" charset="0"/>
              <a:ea typeface="Times New Roman" panose="02020603050405020304" pitchFamily="18" charset="0"/>
            </a:endParaRPr>
          </a:p>
          <a:p>
            <a:pPr marL="457200" indent="-457200" algn="just">
              <a:lnSpc>
                <a:spcPct val="115000"/>
              </a:lnSpc>
              <a:spcBef>
                <a:spcPts val="600"/>
              </a:spcBef>
              <a:spcAft>
                <a:spcPts val="600"/>
              </a:spcAft>
              <a:buFontTx/>
              <a:buChar char="-"/>
            </a:pPr>
            <a:r>
              <a:rPr lang="en-US" sz="2800" smtClean="0">
                <a:latin typeface="Times New Roman" panose="02020603050405020304" pitchFamily="18" charset="0"/>
                <a:ea typeface="Times New Roman" panose="02020603050405020304" pitchFamily="18" charset="0"/>
              </a:rPr>
              <a:t>B</a:t>
            </a:r>
            <a:r>
              <a:rPr lang="vi-VN" sz="2800" smtClean="0">
                <a:latin typeface="Times New Roman" panose="02020603050405020304" pitchFamily="18" charset="0"/>
                <a:ea typeface="Times New Roman" panose="02020603050405020304" pitchFamily="18" charset="0"/>
              </a:rPr>
              <a:t>ảng </a:t>
            </a:r>
            <a:r>
              <a:rPr lang="vi-VN" sz="2800">
                <a:latin typeface="Times New Roman" panose="02020603050405020304" pitchFamily="18" charset="0"/>
                <a:ea typeface="Times New Roman" panose="02020603050405020304" pitchFamily="18" charset="0"/>
              </a:rPr>
              <a:t>tính </a:t>
            </a:r>
            <a:r>
              <a:rPr lang="vi-VN" sz="2800" smtClean="0">
                <a:latin typeface="Times New Roman" panose="02020603050405020304" pitchFamily="18" charset="0"/>
                <a:ea typeface="Times New Roman" panose="02020603050405020304" pitchFamily="18" charset="0"/>
              </a:rPr>
              <a:t>lương</a:t>
            </a:r>
            <a:endParaRPr lang="en-US" sz="2800" smtClean="0">
              <a:latin typeface="Times New Roman" panose="02020603050405020304" pitchFamily="18" charset="0"/>
              <a:ea typeface="Times New Roman" panose="02020603050405020304" pitchFamily="18" charset="0"/>
            </a:endParaRPr>
          </a:p>
          <a:p>
            <a:pPr marL="457200" indent="-457200" algn="just">
              <a:lnSpc>
                <a:spcPct val="115000"/>
              </a:lnSpc>
              <a:spcBef>
                <a:spcPts val="600"/>
              </a:spcBef>
              <a:spcAft>
                <a:spcPts val="600"/>
              </a:spcAft>
              <a:buFontTx/>
              <a:buChar char="-"/>
            </a:pPr>
            <a:r>
              <a:rPr lang="en-US" sz="2800" smtClean="0">
                <a:latin typeface="Times New Roman" panose="02020603050405020304" pitchFamily="18" charset="0"/>
                <a:ea typeface="Times New Roman" panose="02020603050405020304" pitchFamily="18" charset="0"/>
              </a:rPr>
              <a:t>B</a:t>
            </a:r>
            <a:r>
              <a:rPr lang="vi-VN" sz="2800" smtClean="0">
                <a:latin typeface="Times New Roman" panose="02020603050405020304" pitchFamily="18" charset="0"/>
                <a:ea typeface="Times New Roman" panose="02020603050405020304" pitchFamily="18" charset="0"/>
              </a:rPr>
              <a:t>ảng </a:t>
            </a:r>
            <a:r>
              <a:rPr lang="vi-VN" sz="2800">
                <a:latin typeface="Times New Roman" panose="02020603050405020304" pitchFamily="18" charset="0"/>
                <a:ea typeface="Times New Roman" panose="02020603050405020304" pitchFamily="18" charset="0"/>
              </a:rPr>
              <a:t>tính các đồ cần mua cho ngày liên hoan lớp,...</a:t>
            </a:r>
          </a:p>
        </p:txBody>
      </p:sp>
      <p:sp>
        <p:nvSpPr>
          <p:cNvPr id="5" name="Down Arrow 4"/>
          <p:cNvSpPr/>
          <p:nvPr/>
        </p:nvSpPr>
        <p:spPr>
          <a:xfrm>
            <a:off x="5281684" y="464024"/>
            <a:ext cx="668740" cy="7642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5358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32764" y="1245255"/>
            <a:ext cx="9771797" cy="157889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indent="457200" algn="just">
              <a:lnSpc>
                <a:spcPct val="115000"/>
              </a:lnSpc>
              <a:spcBef>
                <a:spcPts val="600"/>
              </a:spcBef>
              <a:spcAft>
                <a:spcPts val="600"/>
              </a:spcAft>
            </a:pPr>
            <a:r>
              <a:rPr lang="en-US" sz="2800" smtClean="0">
                <a:solidFill>
                  <a:schemeClr val="dk1"/>
                </a:solidFill>
                <a:latin typeface="Times New Roman" panose="02020603050405020304" pitchFamily="18" charset="0"/>
                <a:ea typeface="Times New Roman" panose="02020603050405020304" pitchFamily="18" charset="0"/>
              </a:rPr>
              <a:t>Quan </a:t>
            </a:r>
            <a:r>
              <a:rPr lang="en-US" sz="2800">
                <a:solidFill>
                  <a:schemeClr val="dk1"/>
                </a:solidFill>
                <a:latin typeface="Times New Roman" panose="02020603050405020304" pitchFamily="18" charset="0"/>
                <a:ea typeface="Times New Roman" panose="02020603050405020304" pitchFamily="18" charset="0"/>
              </a:rPr>
              <a:t>sát cách trình bày thông tin dạng bảng và cho </a:t>
            </a:r>
            <a:r>
              <a:rPr lang="en-US" sz="2800" smtClean="0">
                <a:solidFill>
                  <a:schemeClr val="dk1"/>
                </a:solidFill>
                <a:latin typeface="Times New Roman" panose="02020603050405020304" pitchFamily="18" charset="0"/>
                <a:ea typeface="Times New Roman" panose="02020603050405020304" pitchFamily="18" charset="0"/>
              </a:rPr>
              <a:t>biết: </a:t>
            </a:r>
            <a:r>
              <a:rPr lang="en-US" sz="2800">
                <a:solidFill>
                  <a:schemeClr val="dk1"/>
                </a:solidFill>
                <a:latin typeface="Times New Roman" panose="02020603050405020304" pitchFamily="18" charset="0"/>
                <a:ea typeface="Times New Roman" panose="02020603050405020304" pitchFamily="18" charset="0"/>
              </a:rPr>
              <a:t>muốn tính toán tổng cân nặng, chiều cao lớn nhất, trung bình chỉ số BMI … thì làm như nào?</a:t>
            </a:r>
          </a:p>
        </p:txBody>
      </p:sp>
      <p:pic>
        <p:nvPicPr>
          <p:cNvPr id="5" name="Picture 4"/>
          <p:cNvPicPr/>
          <p:nvPr/>
        </p:nvPicPr>
        <p:blipFill rotWithShape="1">
          <a:blip r:embed="rId2"/>
          <a:srcRect l="56709" t="22516" r="6076" b="53167"/>
          <a:stretch/>
        </p:blipFill>
        <p:spPr bwMode="auto">
          <a:xfrm>
            <a:off x="2456952" y="3479259"/>
            <a:ext cx="6618809" cy="2348335"/>
          </a:xfrm>
          <a:prstGeom prst="rect">
            <a:avLst/>
          </a:prstGeom>
          <a:ln>
            <a:noFill/>
          </a:ln>
          <a:extLst>
            <a:ext uri="{53640926-AAD7-44D8-BBD7-CCE9431645EC}">
              <a14:shadowObscured xmlns:a14="http://schemas.microsoft.com/office/drawing/2010/main"/>
            </a:ext>
          </a:extLst>
        </p:spPr>
      </p:pic>
      <p:sp>
        <p:nvSpPr>
          <p:cNvPr id="2" name="Rectangle 1"/>
          <p:cNvSpPr/>
          <p:nvPr/>
        </p:nvSpPr>
        <p:spPr>
          <a:xfrm>
            <a:off x="4007122" y="376445"/>
            <a:ext cx="2887329" cy="613245"/>
          </a:xfrm>
          <a:prstGeom prst="rect">
            <a:avLst/>
          </a:prstGeom>
        </p:spPr>
        <p:txBody>
          <a:bodyPr wrap="none">
            <a:spAutoFit/>
          </a:bodyPr>
          <a:lstStyle/>
          <a:p>
            <a:pPr algn="ctr">
              <a:lnSpc>
                <a:spcPct val="115000"/>
              </a:lnSpc>
              <a:spcBef>
                <a:spcPts val="600"/>
              </a:spcBef>
              <a:spcAft>
                <a:spcPts val="600"/>
              </a:spcAft>
            </a:pPr>
            <a:r>
              <a:rPr lang="en-US" sz="3200" b="1" smtClean="0">
                <a:solidFill>
                  <a:srgbClr val="7030A0"/>
                </a:solidFill>
                <a:latin typeface="Times New Roman" panose="02020603050405020304" pitchFamily="18" charset="0"/>
                <a:ea typeface="Times New Roman" panose="02020603050405020304" pitchFamily="18" charset="0"/>
              </a:rPr>
              <a:t>TÌNH HUỐNG</a:t>
            </a:r>
            <a:endParaRPr lang="en-US" sz="3200" b="1">
              <a:solidFill>
                <a:srgbClr val="7030A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17769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217127" y="295836"/>
            <a:ext cx="3420802" cy="644884"/>
          </a:xfrm>
          <a:prstGeom prst="rect">
            <a:avLst/>
          </a:prstGeom>
        </p:spPr>
      </p:pic>
      <p:grpSp>
        <p:nvGrpSpPr>
          <p:cNvPr id="9" name="Group 8"/>
          <p:cNvGrpSpPr/>
          <p:nvPr/>
        </p:nvGrpSpPr>
        <p:grpSpPr>
          <a:xfrm>
            <a:off x="778826" y="1227725"/>
            <a:ext cx="9926038" cy="553998"/>
            <a:chOff x="689904" y="1379897"/>
            <a:chExt cx="9926038" cy="553998"/>
          </a:xfrm>
        </p:grpSpPr>
        <p:grpSp>
          <p:nvGrpSpPr>
            <p:cNvPr id="10" name="Group 9"/>
            <p:cNvGrpSpPr/>
            <p:nvPr/>
          </p:nvGrpSpPr>
          <p:grpSpPr>
            <a:xfrm>
              <a:off x="689904" y="1379897"/>
              <a:ext cx="429926" cy="553998"/>
              <a:chOff x="1082666" y="1379837"/>
              <a:chExt cx="429926" cy="553998"/>
            </a:xfrm>
          </p:grpSpPr>
          <p:sp>
            <p:nvSpPr>
              <p:cNvPr id="14" name="Rectangle 1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82666" y="1379837"/>
                <a:ext cx="429926" cy="553998"/>
              </a:xfrm>
              <a:prstGeom prst="rect">
                <a:avLst/>
              </a:prstGeom>
              <a:noFill/>
            </p:spPr>
            <p:txBody>
              <a:bodyPr wrap="none" rtlCol="0">
                <a:spAutoFit/>
              </a:bodyPr>
              <a:lstStyle/>
              <a:p>
                <a:r>
                  <a:rPr lang="en-US" sz="3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11" name="TextBox 10"/>
            <p:cNvSpPr txBox="1"/>
            <p:nvPr/>
          </p:nvSpPr>
          <p:spPr>
            <a:xfrm>
              <a:off x="1100452" y="1405356"/>
              <a:ext cx="9515490" cy="523220"/>
            </a:xfrm>
            <a:prstGeom prst="rect">
              <a:avLst/>
            </a:prstGeom>
            <a:noFill/>
          </p:spPr>
          <p:txBody>
            <a:bodyPr wrap="none" rtlCol="0">
              <a:spAutoFit/>
            </a:bodyPr>
            <a:lstStyle/>
            <a:p>
              <a:r>
                <a:rPr lang="en-US" sz="2800" b="1">
                  <a:latin typeface="Times New Roman" panose="02020603050405020304" pitchFamily="18" charset="0"/>
                  <a:cs typeface="Times New Roman" panose="02020603050405020304" pitchFamily="18" charset="0"/>
                </a:rPr>
                <a:t>TỪ BẢNG TRONG VĂN BẢN ĐẾN BẢNG TÍNH ĐIỆN TỬ</a:t>
              </a:r>
              <a:endParaRPr lang="en-US" sz="2800">
                <a:latin typeface="Times New Roman" panose="02020603050405020304" pitchFamily="18" charset="0"/>
                <a:cs typeface="Times New Roman" panose="02020603050405020304" pitchFamily="18" charset="0"/>
              </a:endParaRPr>
            </a:p>
          </p:txBody>
        </p:sp>
      </p:grpSp>
      <p:sp>
        <p:nvSpPr>
          <p:cNvPr id="2" name="Rectangle 1"/>
          <p:cNvSpPr/>
          <p:nvPr/>
        </p:nvSpPr>
        <p:spPr>
          <a:xfrm>
            <a:off x="993789" y="2364812"/>
            <a:ext cx="9731917" cy="2074414"/>
          </a:xfrm>
          <a:prstGeom prst="rect">
            <a:avLst/>
          </a:prstGeom>
        </p:spPr>
        <p:txBody>
          <a:bodyPr wrap="square">
            <a:spAutoFit/>
          </a:bodyPr>
          <a:lstStyle/>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Phần mềm bảng tính điện tử là công cụ để tính toán các dữ liệu được trình bày dưới dạng bảng, tự động tính toán theo công thức cho trước, phân tích và tổng hợp dữ liệu, trình bày thông tin trực quan </a:t>
            </a:r>
            <a:r>
              <a:rPr lang="en-US" sz="2800" smtClean="0">
                <a:latin typeface="Times New Roman" panose="02020603050405020304" pitchFamily="18" charset="0"/>
                <a:ea typeface="Times New Roman" panose="02020603050405020304" pitchFamily="18" charset="0"/>
              </a:rPr>
              <a:t>dưới </a:t>
            </a:r>
            <a:r>
              <a:rPr lang="en-US" sz="2800">
                <a:latin typeface="Times New Roman" panose="02020603050405020304" pitchFamily="18" charset="0"/>
                <a:ea typeface="Times New Roman" panose="02020603050405020304" pitchFamily="18" charset="0"/>
              </a:rPr>
              <a:t>dạng biểu đồ.</a:t>
            </a:r>
          </a:p>
        </p:txBody>
      </p:sp>
    </p:spTree>
    <p:extLst>
      <p:ext uri="{BB962C8B-B14F-4D97-AF65-F5344CB8AC3E}">
        <p14:creationId xmlns:p14="http://schemas.microsoft.com/office/powerpoint/2010/main" val="1772050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217127" y="295836"/>
            <a:ext cx="3420802" cy="644884"/>
          </a:xfrm>
          <a:prstGeom prst="rect">
            <a:avLst/>
          </a:prstGeom>
        </p:spPr>
      </p:pic>
      <p:grpSp>
        <p:nvGrpSpPr>
          <p:cNvPr id="9" name="Group 8"/>
          <p:cNvGrpSpPr/>
          <p:nvPr/>
        </p:nvGrpSpPr>
        <p:grpSpPr>
          <a:xfrm>
            <a:off x="890315" y="1205555"/>
            <a:ext cx="5566822" cy="535031"/>
            <a:chOff x="676256" y="1379897"/>
            <a:chExt cx="5566822" cy="535031"/>
          </a:xfrm>
        </p:grpSpPr>
        <p:grpSp>
          <p:nvGrpSpPr>
            <p:cNvPr id="10" name="Group 9"/>
            <p:cNvGrpSpPr/>
            <p:nvPr/>
          </p:nvGrpSpPr>
          <p:grpSpPr>
            <a:xfrm>
              <a:off x="676256" y="1379897"/>
              <a:ext cx="421114" cy="523220"/>
              <a:chOff x="1069018" y="1379837"/>
              <a:chExt cx="421114" cy="523220"/>
            </a:xfrm>
          </p:grpSpPr>
          <p:sp>
            <p:nvSpPr>
              <p:cNvPr id="14" name="Rectangle 1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sp>
            <p:nvSpPr>
              <p:cNvPr id="16" name="TextBox 15"/>
              <p:cNvSpPr txBox="1"/>
              <p:nvPr/>
            </p:nvSpPr>
            <p:spPr>
              <a:xfrm>
                <a:off x="1069018" y="1379837"/>
                <a:ext cx="364202" cy="523220"/>
              </a:xfrm>
              <a:prstGeom prst="rect">
                <a:avLst/>
              </a:prstGeom>
              <a:noFill/>
            </p:spPr>
            <p:txBody>
              <a:bodyPr wrap="none" rtlCol="0">
                <a:spAutoFit/>
              </a:bodyPr>
              <a:lstStyle/>
              <a:p>
                <a:r>
                  <a:rPr lang="en-US" sz="28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2</a:t>
                </a:r>
              </a:p>
            </p:txBody>
          </p:sp>
        </p:grpSp>
        <p:sp>
          <p:nvSpPr>
            <p:cNvPr id="11" name="TextBox 10"/>
            <p:cNvSpPr txBox="1"/>
            <p:nvPr/>
          </p:nvSpPr>
          <p:spPr>
            <a:xfrm>
              <a:off x="1100452" y="1391708"/>
              <a:ext cx="5142626" cy="523220"/>
            </a:xfrm>
            <a:prstGeom prst="rect">
              <a:avLst/>
            </a:prstGeom>
            <a:noFill/>
          </p:spPr>
          <p:txBody>
            <a:bodyPr wrap="none" rtlCol="0">
              <a:spAutoFit/>
            </a:bodyPr>
            <a:lstStyle/>
            <a:p>
              <a:r>
                <a:rPr lang="en-US" sz="2800" b="1">
                  <a:latin typeface="Times New Roman" panose="02020603050405020304" pitchFamily="18" charset="0"/>
                  <a:cs typeface="Times New Roman" panose="02020603050405020304" pitchFamily="18" charset="0"/>
                </a:rPr>
                <a:t>BẢNG TÍNH ĐIỆN TỬ EXCEL</a:t>
              </a:r>
              <a:endParaRPr lang="en-US" sz="2800" dirty="0">
                <a:solidFill>
                  <a:srgbClr val="3333CC"/>
                </a:solidFill>
                <a:latin typeface="Times New Roman" panose="02020603050405020304" pitchFamily="18" charset="0"/>
                <a:cs typeface="Times New Roman" panose="02020603050405020304" pitchFamily="18" charset="0"/>
              </a:endParaRPr>
            </a:p>
          </p:txBody>
        </p:sp>
      </p:grpSp>
      <p:sp>
        <p:nvSpPr>
          <p:cNvPr id="6" name="Rectangle 2"/>
          <p:cNvSpPr>
            <a:spLocks noChangeArrowheads="1"/>
          </p:cNvSpPr>
          <p:nvPr/>
        </p:nvSpPr>
        <p:spPr bwMode="auto">
          <a:xfrm>
            <a:off x="1254517" y="2235998"/>
            <a:ext cx="9308850" cy="1578894"/>
          </a:xfrm>
          <a:prstGeom prst="rect">
            <a:avLst/>
          </a:prstGeom>
          <a:extLst/>
        </p:spPr>
        <p:txBody>
          <a:bodyPr wrap="square">
            <a:spAutoFit/>
          </a:bodyPr>
          <a:lstStyle/>
          <a:p>
            <a:pPr algn="just">
              <a:lnSpc>
                <a:spcPct val="115000"/>
              </a:lnSpc>
              <a:spcBef>
                <a:spcPts val="600"/>
              </a:spcBef>
              <a:spcAft>
                <a:spcPts val="600"/>
              </a:spcAft>
            </a:pPr>
            <a:r>
              <a:rPr lang="en-US" altLang="en-US" sz="2800" smtClean="0">
                <a:latin typeface="Times New Roman" panose="02020603050405020304" pitchFamily="18" charset="0"/>
                <a:ea typeface="Times New Roman" panose="02020603050405020304" pitchFamily="18" charset="0"/>
              </a:rPr>
              <a:t>- Có </a:t>
            </a:r>
            <a:r>
              <a:rPr lang="en-US" altLang="en-US" sz="2800">
                <a:latin typeface="Times New Roman" panose="02020603050405020304" pitchFamily="18" charset="0"/>
                <a:ea typeface="Times New Roman" panose="02020603050405020304" pitchFamily="18" charset="0"/>
              </a:rPr>
              <a:t>nhiều phần mềm bảng tính điện tử như: Excel, Google Sheets, Open Ofice Calc</a:t>
            </a:r>
            <a:r>
              <a:rPr lang="en-US" altLang="en-US" sz="2800" smtClean="0">
                <a:latin typeface="Times New Roman" panose="02020603050405020304" pitchFamily="18" charset="0"/>
                <a:ea typeface="Times New Roman" panose="02020603050405020304" pitchFamily="18" charset="0"/>
              </a:rPr>
              <a:t>,… Tuy nhiên, ta sẽ đi tìm hiểu phần mềm bảng tính Microsoft Excel 2016.</a:t>
            </a:r>
            <a:endParaRPr lang="en-US" alt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65497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217127" y="295836"/>
            <a:ext cx="3420802" cy="644884"/>
          </a:xfrm>
          <a:prstGeom prst="rect">
            <a:avLst/>
          </a:prstGeom>
        </p:spPr>
      </p:pic>
      <p:grpSp>
        <p:nvGrpSpPr>
          <p:cNvPr id="9" name="Group 8"/>
          <p:cNvGrpSpPr/>
          <p:nvPr/>
        </p:nvGrpSpPr>
        <p:grpSpPr>
          <a:xfrm>
            <a:off x="890315" y="1205555"/>
            <a:ext cx="5566822" cy="535031"/>
            <a:chOff x="676256" y="1379897"/>
            <a:chExt cx="5566822" cy="535031"/>
          </a:xfrm>
        </p:grpSpPr>
        <p:grpSp>
          <p:nvGrpSpPr>
            <p:cNvPr id="10" name="Group 9"/>
            <p:cNvGrpSpPr/>
            <p:nvPr/>
          </p:nvGrpSpPr>
          <p:grpSpPr>
            <a:xfrm>
              <a:off x="676256" y="1379897"/>
              <a:ext cx="421114" cy="523220"/>
              <a:chOff x="1069018" y="1379837"/>
              <a:chExt cx="421114" cy="523220"/>
            </a:xfrm>
          </p:grpSpPr>
          <p:sp>
            <p:nvSpPr>
              <p:cNvPr id="14" name="Rectangle 1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sp>
            <p:nvSpPr>
              <p:cNvPr id="16" name="TextBox 15"/>
              <p:cNvSpPr txBox="1"/>
              <p:nvPr/>
            </p:nvSpPr>
            <p:spPr>
              <a:xfrm>
                <a:off x="1069018" y="1379837"/>
                <a:ext cx="364202" cy="523220"/>
              </a:xfrm>
              <a:prstGeom prst="rect">
                <a:avLst/>
              </a:prstGeom>
              <a:noFill/>
            </p:spPr>
            <p:txBody>
              <a:bodyPr wrap="none" rtlCol="0">
                <a:spAutoFit/>
              </a:bodyPr>
              <a:lstStyle/>
              <a:p>
                <a:r>
                  <a:rPr lang="en-US" sz="28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2</a:t>
                </a:r>
              </a:p>
            </p:txBody>
          </p:sp>
        </p:grpSp>
        <p:sp>
          <p:nvSpPr>
            <p:cNvPr id="11" name="TextBox 10"/>
            <p:cNvSpPr txBox="1"/>
            <p:nvPr/>
          </p:nvSpPr>
          <p:spPr>
            <a:xfrm>
              <a:off x="1100452" y="1391708"/>
              <a:ext cx="5142626" cy="523220"/>
            </a:xfrm>
            <a:prstGeom prst="rect">
              <a:avLst/>
            </a:prstGeom>
            <a:noFill/>
          </p:spPr>
          <p:txBody>
            <a:bodyPr wrap="none" rtlCol="0">
              <a:spAutoFit/>
            </a:bodyPr>
            <a:lstStyle/>
            <a:p>
              <a:r>
                <a:rPr lang="en-US" sz="2800" b="1">
                  <a:latin typeface="Times New Roman" panose="02020603050405020304" pitchFamily="18" charset="0"/>
                  <a:cs typeface="Times New Roman" panose="02020603050405020304" pitchFamily="18" charset="0"/>
                </a:rPr>
                <a:t>BẢNG TÍNH ĐIỆN TỬ EXCEL</a:t>
              </a:r>
              <a:endParaRPr lang="en-US" sz="2800" dirty="0">
                <a:solidFill>
                  <a:srgbClr val="3333CC"/>
                </a:solidFill>
                <a:latin typeface="Times New Roman" panose="02020603050405020304" pitchFamily="18" charset="0"/>
                <a:cs typeface="Times New Roman" panose="02020603050405020304" pitchFamily="18" charset="0"/>
              </a:endParaRPr>
            </a:p>
          </p:txBody>
        </p:sp>
      </p:grpSp>
      <p:sp>
        <p:nvSpPr>
          <p:cNvPr id="6" name="Rectangle 2"/>
          <p:cNvSpPr>
            <a:spLocks noChangeArrowheads="1"/>
          </p:cNvSpPr>
          <p:nvPr/>
        </p:nvSpPr>
        <p:spPr bwMode="auto">
          <a:xfrm>
            <a:off x="890315" y="2235998"/>
            <a:ext cx="9795882" cy="2536079"/>
          </a:xfrm>
          <a:prstGeom prst="rect">
            <a:avLst/>
          </a:prstGeom>
          <a:extLst/>
        </p:spPr>
        <p:txBody>
          <a:bodyPr wrap="square">
            <a:spAutoFit/>
          </a:bodyPr>
          <a:lstStyle/>
          <a:p>
            <a:pPr marL="457200" indent="-457200" algn="just">
              <a:lnSpc>
                <a:spcPct val="115000"/>
              </a:lnSpc>
              <a:spcBef>
                <a:spcPts val="600"/>
              </a:spcBef>
              <a:spcAft>
                <a:spcPts val="600"/>
              </a:spcAft>
              <a:buFontTx/>
              <a:buChar char="-"/>
            </a:pPr>
            <a:r>
              <a:rPr lang="en-US" altLang="en-US" sz="2800" smtClean="0">
                <a:latin typeface="Times New Roman" panose="02020603050405020304" pitchFamily="18" charset="0"/>
                <a:ea typeface="Times New Roman" panose="02020603050405020304" pitchFamily="18" charset="0"/>
              </a:rPr>
              <a:t>Khởi </a:t>
            </a:r>
            <a:r>
              <a:rPr lang="en-US" altLang="en-US" sz="2800">
                <a:latin typeface="Times New Roman" panose="02020603050405020304" pitchFamily="18" charset="0"/>
                <a:ea typeface="Times New Roman" panose="02020603050405020304" pitchFamily="18" charset="0"/>
              </a:rPr>
              <a:t>động Excel 2016 bằng cách: </a:t>
            </a:r>
            <a:endParaRPr lang="en-US" altLang="en-US" sz="2800" smtClean="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altLang="en-US" sz="2800" smtClean="0">
                <a:latin typeface="Times New Roman" panose="02020603050405020304" pitchFamily="18" charset="0"/>
                <a:ea typeface="Times New Roman" panose="02020603050405020304" pitchFamily="18" charset="0"/>
              </a:rPr>
              <a:t>+ Cách 1: Nháy </a:t>
            </a:r>
            <a:r>
              <a:rPr lang="en-US" altLang="en-US" sz="2800">
                <a:latin typeface="Times New Roman" panose="02020603050405020304" pitchFamily="18" charset="0"/>
                <a:ea typeface="Times New Roman" panose="02020603050405020304" pitchFamily="18" charset="0"/>
              </a:rPr>
              <a:t>đúp chuột lên biểu tượng     trên màn hình </a:t>
            </a:r>
            <a:r>
              <a:rPr lang="en-US" altLang="en-US" sz="2800" smtClean="0">
                <a:latin typeface="Times New Roman" panose="02020603050405020304" pitchFamily="18" charset="0"/>
                <a:ea typeface="Times New Roman" panose="02020603050405020304" pitchFamily="18" charset="0"/>
              </a:rPr>
              <a:t>nền. </a:t>
            </a:r>
          </a:p>
          <a:p>
            <a:pPr algn="just">
              <a:lnSpc>
                <a:spcPct val="115000"/>
              </a:lnSpc>
              <a:spcBef>
                <a:spcPts val="600"/>
              </a:spcBef>
              <a:spcAft>
                <a:spcPts val="600"/>
              </a:spcAft>
            </a:pPr>
            <a:r>
              <a:rPr lang="en-US" altLang="en-US" sz="2800" smtClean="0">
                <a:latin typeface="Times New Roman" panose="02020603050405020304" pitchFamily="18" charset="0"/>
                <a:ea typeface="Times New Roman" panose="02020603050405020304" pitchFamily="18" charset="0"/>
              </a:rPr>
              <a:t>+ Cách 2: Nhấp chuột vào nút Start, chọn Microsoft Excel 2016</a:t>
            </a:r>
          </a:p>
          <a:p>
            <a:pPr algn="just">
              <a:lnSpc>
                <a:spcPct val="115000"/>
              </a:lnSpc>
              <a:spcBef>
                <a:spcPts val="600"/>
              </a:spcBef>
              <a:spcAft>
                <a:spcPts val="600"/>
              </a:spcAft>
            </a:pPr>
            <a:r>
              <a:rPr lang="en-US" altLang="en-US" sz="2800" smtClean="0">
                <a:latin typeface="Times New Roman" panose="02020603050405020304" pitchFamily="18" charset="0"/>
                <a:ea typeface="Times New Roman" panose="02020603050405020304" pitchFamily="18" charset="0"/>
              </a:rPr>
              <a:t>=&gt; Xuất </a:t>
            </a:r>
            <a:r>
              <a:rPr lang="en-US" altLang="en-US" sz="2800">
                <a:latin typeface="Times New Roman" panose="02020603050405020304" pitchFamily="18" charset="0"/>
                <a:ea typeface="Times New Roman" panose="02020603050405020304" pitchFamily="18" charset="0"/>
              </a:rPr>
              <a:t>hiện cửa sổ làm việc của Excel</a:t>
            </a:r>
          </a:p>
        </p:txBody>
      </p:sp>
      <p:pic>
        <p:nvPicPr>
          <p:cNvPr id="1025" name="Picture 9" descr="Update for Excel 2016 (KB4011165) | GraVoc"/>
          <p:cNvPicPr>
            <a:picLocks noChangeAspect="1" noChangeArrowheads="1"/>
          </p:cNvPicPr>
          <p:nvPr/>
        </p:nvPicPr>
        <p:blipFill>
          <a:blip r:embed="rId3" cstate="print">
            <a:extLst>
              <a:ext uri="{28A0092B-C50C-407E-A947-70E740481C1C}">
                <a14:useLocalDpi xmlns:a14="http://schemas.microsoft.com/office/drawing/2010/main" val="0"/>
              </a:ext>
            </a:extLst>
          </a:blip>
          <a:srcRect l="40622" t="17265" r="40244" b="16696"/>
          <a:stretch>
            <a:fillRect/>
          </a:stretch>
        </p:blipFill>
        <p:spPr bwMode="auto">
          <a:xfrm>
            <a:off x="6905770" y="3020501"/>
            <a:ext cx="323850" cy="323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3000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12192000" cy="6854653"/>
          </a:xfrm>
          <a:prstGeom prst="rect">
            <a:avLst/>
          </a:prstGeom>
        </p:spPr>
      </p:pic>
    </p:spTree>
    <p:extLst>
      <p:ext uri="{BB962C8B-B14F-4D97-AF65-F5344CB8AC3E}">
        <p14:creationId xmlns:p14="http://schemas.microsoft.com/office/powerpoint/2010/main" val="12461917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1023</TotalTime>
  <Words>846</Words>
  <Application>Microsoft Office PowerPoint</Application>
  <PresentationFormat>Widescreen</PresentationFormat>
  <Paragraphs>79</Paragraphs>
  <Slides>33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Calibri Light</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Admin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176</cp:revision>
  <dcterms:created xsi:type="dcterms:W3CDTF">2022-01-27T15:18:21Z</dcterms:created>
  <dcterms:modified xsi:type="dcterms:W3CDTF">2022-06-17T06:02:33Z</dcterms:modified>
</cp:coreProperties>
</file>