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306" r:id="rId3"/>
    <p:sldId id="335" r:id="rId4"/>
    <p:sldId id="301" r:id="rId5"/>
    <p:sldId id="343" r:id="rId6"/>
    <p:sldId id="344" r:id="rId7"/>
    <p:sldId id="345" r:id="rId8"/>
    <p:sldId id="346" r:id="rId9"/>
    <p:sldId id="347" r:id="rId10"/>
    <p:sldId id="336" r:id="rId11"/>
    <p:sldId id="348" r:id="rId12"/>
    <p:sldId id="337" r:id="rId13"/>
    <p:sldId id="338" r:id="rId14"/>
    <p:sldId id="332" r:id="rId15"/>
    <p:sldId id="349" r:id="rId16"/>
    <p:sldId id="339" r:id="rId17"/>
    <p:sldId id="340" r:id="rId18"/>
    <p:sldId id="323" r:id="rId19"/>
    <p:sldId id="341" r:id="rId20"/>
    <p:sldId id="342" r:id="rId21"/>
    <p:sldId id="285" r:id="rId22"/>
    <p:sldId id="265" r:id="rId23"/>
    <p:sldId id="32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3333FF"/>
    <a:srgbClr val="FF0066"/>
    <a:srgbClr val="FF00FF"/>
    <a:srgbClr val="FFCCFF"/>
    <a:srgbClr val="CC00CC"/>
    <a:srgbClr val="CC0066"/>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6/17/2022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6/17/2022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6/17/2022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6/17/2022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973466" y="1675311"/>
            <a:ext cx="6096000" cy="2519857"/>
          </a:xfrm>
          <a:prstGeom prst="rect">
            <a:avLst/>
          </a:prstGeom>
        </p:spPr>
        <p:txBody>
          <a:bodyPr>
            <a:spAutoFit/>
          </a:bodyPr>
          <a:lstStyle/>
          <a:p>
            <a:pPr algn="ctr">
              <a:lnSpc>
                <a:spcPct val="115000"/>
              </a:lnSpc>
              <a:spcBef>
                <a:spcPts val="600"/>
              </a:spcBef>
              <a:spcAft>
                <a:spcPts val="600"/>
              </a:spcAft>
            </a:pPr>
            <a:r>
              <a:rPr lang="en-US" sz="4400" b="1">
                <a:solidFill>
                  <a:srgbClr val="C00000"/>
                </a:solidFill>
                <a:latin typeface="Times New Roman" panose="02020603050405020304" pitchFamily="18" charset="0"/>
                <a:ea typeface="Times New Roman" panose="02020603050405020304" pitchFamily="18" charset="0"/>
              </a:rPr>
              <a:t>BÀI 5 </a:t>
            </a:r>
            <a:endParaRPr lang="en-US" sz="44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400" b="1">
                <a:solidFill>
                  <a:srgbClr val="C00000"/>
                </a:solidFill>
                <a:latin typeface="Times New Roman" panose="02020603050405020304" pitchFamily="18" charset="0"/>
                <a:ea typeface="Times New Roman" panose="02020603050405020304" pitchFamily="18" charset="0"/>
              </a:rPr>
              <a:t>ĐỊNH DẠNG SỐ TIỀN VÀ NGÀY THÁNG</a:t>
            </a:r>
            <a:endParaRPr lang="en-US" sz="44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6411" y="1265061"/>
            <a:ext cx="9908275" cy="4031873"/>
          </a:xfrm>
          <a:prstGeom prst="rect">
            <a:avLst/>
          </a:prstGeom>
        </p:spPr>
        <p:txBody>
          <a:bodyPr wrap="square">
            <a:spAutoFit/>
          </a:bodyPr>
          <a:lstStyle/>
          <a:p>
            <a:pPr algn="just">
              <a:spcBef>
                <a:spcPts val="1200"/>
              </a:spcBef>
              <a:spcAft>
                <a:spcPts val="1200"/>
              </a:spcAft>
            </a:pPr>
            <a:r>
              <a:rPr lang="en-US" sz="2800" b="1" i="1">
                <a:solidFill>
                  <a:srgbClr val="0070C0"/>
                </a:solidFill>
                <a:latin typeface="Times New Roman" panose="02020603050405020304" pitchFamily="18" charset="0"/>
                <a:ea typeface="Times New Roman" panose="02020603050405020304" pitchFamily="18" charset="0"/>
              </a:rPr>
              <a:t>c) Áp dụng kí hiệu tiền Việt Nam</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Bước 1. Mở hộp thoại </a:t>
            </a:r>
            <a:r>
              <a:rPr lang="en-US" sz="2800" b="1">
                <a:latin typeface="Times New Roman" panose="02020603050405020304" pitchFamily="18" charset="0"/>
                <a:ea typeface="Times New Roman" panose="02020603050405020304" pitchFamily="18" charset="0"/>
              </a:rPr>
              <a:t>Format Cells</a:t>
            </a:r>
            <a:r>
              <a:rPr lang="en-US" sz="2800">
                <a:latin typeface="Times New Roman" panose="02020603050405020304" pitchFamily="18" charset="0"/>
                <a:ea typeface="Times New Roman" panose="02020603050405020304" pitchFamily="18" charset="0"/>
              </a:rPr>
              <a:t>. Nháy dấu trỏ xuống cạnh nút lệnh “$”, chọn </a:t>
            </a:r>
            <a:r>
              <a:rPr lang="en-US" sz="2800" b="1">
                <a:latin typeface="Times New Roman" panose="02020603050405020304" pitchFamily="18" charset="0"/>
                <a:ea typeface="Times New Roman" panose="02020603050405020304" pitchFamily="18" charset="0"/>
              </a:rPr>
              <a:t>More Accounting Forrmats</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Bước 2. Trong hộp thoại </a:t>
            </a:r>
            <a:r>
              <a:rPr lang="en-US" sz="2800" b="1">
                <a:latin typeface="Times New Roman" panose="02020603050405020304" pitchFamily="18" charset="0"/>
                <a:ea typeface="Times New Roman" panose="02020603050405020304" pitchFamily="18" charset="0"/>
              </a:rPr>
              <a:t>Forrmat Cells</a:t>
            </a:r>
            <a:r>
              <a:rPr lang="en-US" sz="2800">
                <a:latin typeface="Times New Roman" panose="02020603050405020304" pitchFamily="18" charset="0"/>
                <a:ea typeface="Times New Roman" panose="02020603050405020304" pitchFamily="18" charset="0"/>
              </a:rPr>
              <a:t>, chọn </a:t>
            </a:r>
            <a:r>
              <a:rPr lang="en-US" sz="2800" b="1">
                <a:latin typeface="Times New Roman" panose="02020603050405020304" pitchFamily="18" charset="0"/>
                <a:ea typeface="Times New Roman" panose="02020603050405020304" pitchFamily="18" charset="0"/>
              </a:rPr>
              <a:t>Number</a:t>
            </a:r>
            <a:r>
              <a:rPr lang="en-US" sz="2800">
                <a:latin typeface="Times New Roman" panose="02020603050405020304" pitchFamily="18" charset="0"/>
                <a:ea typeface="Times New Roman" panose="02020603050405020304" pitchFamily="18" charset="0"/>
              </a:rPr>
              <a:t>, chọn </a:t>
            </a:r>
            <a:r>
              <a:rPr lang="en-US" sz="2800" b="1">
                <a:latin typeface="Times New Roman" panose="02020603050405020304" pitchFamily="18" charset="0"/>
                <a:ea typeface="Times New Roman" panose="02020603050405020304" pitchFamily="18" charset="0"/>
              </a:rPr>
              <a:t>Currency </a:t>
            </a:r>
            <a:r>
              <a:rPr lang="en-US" sz="2800">
                <a:latin typeface="Times New Roman" panose="02020603050405020304" pitchFamily="18" charset="0"/>
                <a:ea typeface="Times New Roman" panose="02020603050405020304" pitchFamily="18" charset="0"/>
              </a:rPr>
              <a:t>trong danh sách </a:t>
            </a:r>
            <a:r>
              <a:rPr lang="en-US" sz="2800" b="1">
                <a:latin typeface="Times New Roman" panose="02020603050405020304" pitchFamily="18" charset="0"/>
                <a:ea typeface="Times New Roman" panose="02020603050405020304" pitchFamily="18" charset="0"/>
              </a:rPr>
              <a:t>Category</a:t>
            </a:r>
            <a:r>
              <a:rPr lang="en-US" sz="2800">
                <a:latin typeface="Times New Roman" panose="02020603050405020304" pitchFamily="18" charset="0"/>
                <a:ea typeface="Times New Roman" panose="02020603050405020304" pitchFamily="18" charset="0"/>
              </a:rPr>
              <a:t>, trong hộp </a:t>
            </a:r>
            <a:r>
              <a:rPr lang="en-US" sz="2800" b="1">
                <a:latin typeface="Times New Roman" panose="02020603050405020304" pitchFamily="18" charset="0"/>
                <a:ea typeface="Times New Roman" panose="02020603050405020304" pitchFamily="18" charset="0"/>
              </a:rPr>
              <a:t>Symbol </a:t>
            </a:r>
            <a:r>
              <a:rPr lang="en-US" sz="2800">
                <a:latin typeface="Times New Roman" panose="02020603050405020304" pitchFamily="18" charset="0"/>
                <a:ea typeface="Times New Roman" panose="02020603050405020304" pitchFamily="18" charset="0"/>
              </a:rPr>
              <a:t>chọn dấu trỏ xuống để thả danh sách các kí hiệu tiền tệ</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Bước 3. Tìm và nháy chuột chọn đồng tiền Việt Nam (</a:t>
            </a:r>
            <a:r>
              <a:rPr lang="en-US" sz="2800" b="1">
                <a:latin typeface="Times New Roman" panose="02020603050405020304" pitchFamily="18" charset="0"/>
                <a:ea typeface="Times New Roman" panose="02020603050405020304" pitchFamily="18" charset="0"/>
              </a:rPr>
              <a:t>VND</a:t>
            </a:r>
            <a:r>
              <a:rPr lang="en-US" sz="280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652289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553" t="16371" r="36749" b="31763"/>
          <a:stretch/>
        </p:blipFill>
        <p:spPr>
          <a:xfrm>
            <a:off x="2879677" y="1009934"/>
            <a:ext cx="6605517" cy="4732820"/>
          </a:xfrm>
          <a:prstGeom prst="rect">
            <a:avLst/>
          </a:prstGeom>
        </p:spPr>
      </p:pic>
      <p:sp>
        <p:nvSpPr>
          <p:cNvPr id="4" name="Oval 3"/>
          <p:cNvSpPr/>
          <p:nvPr/>
        </p:nvSpPr>
        <p:spPr>
          <a:xfrm>
            <a:off x="781342" y="4010106"/>
            <a:ext cx="1716768" cy="1493133"/>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latin typeface="Times New Roman" panose="02020603050405020304" pitchFamily="18" charset="0"/>
                <a:ea typeface="Times New Roman" panose="02020603050405020304" pitchFamily="18" charset="0"/>
              </a:rPr>
              <a:t>1. Chọn vùng dữ liệu</a:t>
            </a:r>
            <a:endParaRPr lang="en-US" sz="2000">
              <a:latin typeface="Times New Roman" panose="02020603050405020304" pitchFamily="18" charset="0"/>
              <a:ea typeface="Times New Roman" panose="02020603050405020304" pitchFamily="18" charset="0"/>
            </a:endParaRPr>
          </a:p>
        </p:txBody>
      </p:sp>
      <p:sp>
        <p:nvSpPr>
          <p:cNvPr id="5" name="Oval 4"/>
          <p:cNvSpPr/>
          <p:nvPr/>
        </p:nvSpPr>
        <p:spPr>
          <a:xfrm>
            <a:off x="822287" y="1122315"/>
            <a:ext cx="1584896" cy="1493133"/>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2. Chọn mục Home</a:t>
            </a:r>
            <a:endParaRPr lang="en-US" sz="2000">
              <a:solidFill>
                <a:schemeClr val="tx1"/>
              </a:solidFill>
              <a:latin typeface="Times New Roman" panose="02020603050405020304" pitchFamily="18" charset="0"/>
              <a:ea typeface="Times New Roman" panose="02020603050405020304" pitchFamily="18" charset="0"/>
            </a:endParaRPr>
          </a:p>
        </p:txBody>
      </p:sp>
      <p:sp>
        <p:nvSpPr>
          <p:cNvPr id="6" name="Oval 5"/>
          <p:cNvSpPr/>
          <p:nvPr/>
        </p:nvSpPr>
        <p:spPr>
          <a:xfrm>
            <a:off x="9689905" y="525873"/>
            <a:ext cx="1555848" cy="1990844"/>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3. Nháy nút trỏ xuống cạnh dấu $</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7" name="Straight Arrow Connector 6"/>
          <p:cNvCxnSpPr/>
          <p:nvPr/>
        </p:nvCxnSpPr>
        <p:spPr>
          <a:xfrm>
            <a:off x="2498110" y="4729371"/>
            <a:ext cx="1446093" cy="273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6" idx="4"/>
          </p:cNvCxnSpPr>
          <p:nvPr/>
        </p:nvCxnSpPr>
        <p:spPr>
          <a:xfrm rot="5400000" flipH="1">
            <a:off x="8697684" y="746572"/>
            <a:ext cx="401310" cy="3138981"/>
          </a:xfrm>
          <a:prstGeom prst="bentConnector4">
            <a:avLst>
              <a:gd name="adj1" fmla="val -56963"/>
              <a:gd name="adj2" fmla="val 6239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V="1">
            <a:off x="2434479" y="1542201"/>
            <a:ext cx="1291361" cy="326681"/>
          </a:xfrm>
          <a:prstGeom prst="bentConnector3">
            <a:avLst>
              <a:gd name="adj1" fmla="val 5000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9866761" y="2765827"/>
            <a:ext cx="1692893" cy="1990844"/>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4. Chọn </a:t>
            </a:r>
            <a:r>
              <a:rPr lang="en-US" sz="2000">
                <a:latin typeface="Times New Roman" panose="02020603050405020304" pitchFamily="18" charset="0"/>
                <a:ea typeface="Times New Roman" panose="02020603050405020304" pitchFamily="18" charset="0"/>
              </a:rPr>
              <a:t>More Accounting Forrmats</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11" name="Elbow Connector 10"/>
          <p:cNvCxnSpPr>
            <a:stCxn id="10" idx="2"/>
          </p:cNvCxnSpPr>
          <p:nvPr/>
        </p:nvCxnSpPr>
        <p:spPr>
          <a:xfrm rot="10800000" flipV="1">
            <a:off x="9105629" y="3761248"/>
            <a:ext cx="761132" cy="142875"/>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07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srcRect l="33252" t="14879" r="28042" b="25233"/>
          <a:stretch/>
        </p:blipFill>
        <p:spPr>
          <a:xfrm>
            <a:off x="2620370" y="614148"/>
            <a:ext cx="7151426" cy="5813947"/>
          </a:xfrm>
          <a:prstGeom prst="rect">
            <a:avLst/>
          </a:prstGeom>
        </p:spPr>
      </p:pic>
      <p:sp>
        <p:nvSpPr>
          <p:cNvPr id="3" name="Oval 2"/>
          <p:cNvSpPr/>
          <p:nvPr/>
        </p:nvSpPr>
        <p:spPr>
          <a:xfrm>
            <a:off x="453228" y="248856"/>
            <a:ext cx="1716768"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latin typeface="Times New Roman" panose="02020603050405020304" pitchFamily="18" charset="0"/>
                <a:ea typeface="Times New Roman" panose="02020603050405020304" pitchFamily="18" charset="0"/>
              </a:rPr>
              <a:t>1. Chọn number</a:t>
            </a:r>
            <a:endParaRPr lang="en-US" sz="2000">
              <a:latin typeface="Times New Roman" panose="02020603050405020304" pitchFamily="18" charset="0"/>
              <a:ea typeface="Times New Roman" panose="02020603050405020304" pitchFamily="18" charset="0"/>
            </a:endParaRPr>
          </a:p>
        </p:txBody>
      </p:sp>
      <p:sp>
        <p:nvSpPr>
          <p:cNvPr id="4" name="Oval 3"/>
          <p:cNvSpPr/>
          <p:nvPr/>
        </p:nvSpPr>
        <p:spPr>
          <a:xfrm>
            <a:off x="694284" y="1841582"/>
            <a:ext cx="1584896"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2. Chọn Currency</a:t>
            </a:r>
            <a:endParaRPr lang="en-US" sz="2000">
              <a:solidFill>
                <a:schemeClr val="tx1"/>
              </a:solidFill>
              <a:latin typeface="Times New Roman" panose="02020603050405020304" pitchFamily="18" charset="0"/>
              <a:ea typeface="Times New Roman" panose="02020603050405020304" pitchFamily="18" charset="0"/>
            </a:endParaRPr>
          </a:p>
        </p:txBody>
      </p:sp>
      <p:sp>
        <p:nvSpPr>
          <p:cNvPr id="5" name="Oval 4"/>
          <p:cNvSpPr/>
          <p:nvPr/>
        </p:nvSpPr>
        <p:spPr>
          <a:xfrm>
            <a:off x="736976" y="3419802"/>
            <a:ext cx="1555848" cy="1493133"/>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3. Vào mục Symbol</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6" name="Straight Arrow Connector 5"/>
          <p:cNvCxnSpPr/>
          <p:nvPr/>
        </p:nvCxnSpPr>
        <p:spPr>
          <a:xfrm>
            <a:off x="2169996" y="719265"/>
            <a:ext cx="559556" cy="3998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a:stCxn id="5" idx="6"/>
          </p:cNvCxnSpPr>
          <p:nvPr/>
        </p:nvCxnSpPr>
        <p:spPr>
          <a:xfrm flipV="1">
            <a:off x="2292824" y="2593080"/>
            <a:ext cx="2115402" cy="1573289"/>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flipV="1">
            <a:off x="2306476" y="2060811"/>
            <a:ext cx="450374" cy="278483"/>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9880978" y="851092"/>
            <a:ext cx="1555848" cy="1493133"/>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4. Chọn mũi tên trỏ xuống</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10" name="Elbow Connector 9"/>
          <p:cNvCxnSpPr>
            <a:stCxn id="9" idx="2"/>
          </p:cNvCxnSpPr>
          <p:nvPr/>
        </p:nvCxnSpPr>
        <p:spPr>
          <a:xfrm rot="10800000" flipV="1">
            <a:off x="9472438" y="1597658"/>
            <a:ext cx="408541" cy="997001"/>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9880978" y="3670534"/>
            <a:ext cx="1555848" cy="1493133"/>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5. Chọn kí hiệu tiền VND</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20" name="Elbow Connector 19"/>
          <p:cNvCxnSpPr>
            <a:stCxn id="19" idx="2"/>
          </p:cNvCxnSpPr>
          <p:nvPr/>
        </p:nvCxnSpPr>
        <p:spPr>
          <a:xfrm rot="10800000">
            <a:off x="5459104" y="3670535"/>
            <a:ext cx="4421874" cy="746567"/>
          </a:xfrm>
          <a:prstGeom prst="bentConnector3">
            <a:avLst>
              <a:gd name="adj1" fmla="val 100309"/>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0099342" y="5585019"/>
            <a:ext cx="1760562" cy="497711"/>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6. Chọn OK</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28" name="Elbow Connector 27"/>
          <p:cNvCxnSpPr>
            <a:stCxn id="27" idx="2"/>
          </p:cNvCxnSpPr>
          <p:nvPr/>
        </p:nvCxnSpPr>
        <p:spPr>
          <a:xfrm rot="10800000" flipV="1">
            <a:off x="8079486" y="5833875"/>
            <a:ext cx="2019857" cy="225730"/>
          </a:xfrm>
          <a:prstGeom prst="bentConnector3">
            <a:avLst>
              <a:gd name="adj1" fmla="val 100676"/>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73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par>
                                <p:cTn id="40" presetID="16" presetClass="entr" presetSubtype="21"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arn(inVertical)">
                                      <p:cBhvr>
                                        <p:cTn id="47" dur="500"/>
                                        <p:tgtEl>
                                          <p:spTgt spid="27"/>
                                        </p:tgtEl>
                                      </p:cBhvr>
                                    </p:animEffect>
                                  </p:childTnLst>
                                </p:cTn>
                              </p:par>
                              <p:par>
                                <p:cTn id="48" presetID="16" presetClass="entr" presetSubtype="21"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P spid="19"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64524" y="1509316"/>
            <a:ext cx="10044753" cy="4120277"/>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smtClean="0">
                <a:solidFill>
                  <a:srgbClr val="000000"/>
                </a:solidFill>
                <a:latin typeface="Times New Roman" panose="02020603050405020304" pitchFamily="18" charset="0"/>
                <a:ea typeface="Times New Roman" panose="02020603050405020304" pitchFamily="18" charset="0"/>
              </a:rPr>
              <a:t>Gõ </a:t>
            </a:r>
            <a:r>
              <a:rPr lang="en-US" sz="2800">
                <a:solidFill>
                  <a:srgbClr val="000000"/>
                </a:solidFill>
                <a:latin typeface="Times New Roman" panose="02020603050405020304" pitchFamily="18" charset="0"/>
                <a:ea typeface="Times New Roman" panose="02020603050405020304" pitchFamily="18" charset="0"/>
              </a:rPr>
              <a:t>nhập vào cột có một số ô dữ liệu phù hợp với kiểu ngày tháng; chú ý có một số ngày lớn hơn 12; chọn khối ô vừa nhập. Cho biết kết quả các định dạng hiển thị ngày tháng với các thao tác sau:</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1) Mở danh sách thả xuống của lệnh Ggeneeral, áp dụng định dạng Shorrt Date cho cột này</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2) Áp dụng định dạng Long Date cho cột này</a:t>
            </a:r>
            <a:endParaRPr lang="en-US" sz="2800">
              <a:latin typeface="Times New Roman" panose="02020603050405020304" pitchFamily="18" charset="0"/>
              <a:ea typeface="Times New Roman" panose="02020603050405020304" pitchFamily="18" charset="0"/>
            </a:endParaRPr>
          </a:p>
        </p:txBody>
      </p:sp>
      <p:sp>
        <p:nvSpPr>
          <p:cNvPr id="3" name="Rounded Rectangle 2"/>
          <p:cNvSpPr/>
          <p:nvPr/>
        </p:nvSpPr>
        <p:spPr>
          <a:xfrm>
            <a:off x="3865174" y="249383"/>
            <a:ext cx="4353220"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HOẠT ĐỘNG 2</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31956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grpSp>
        <p:nvGrpSpPr>
          <p:cNvPr id="21" name="Group 20"/>
          <p:cNvGrpSpPr/>
          <p:nvPr/>
        </p:nvGrpSpPr>
        <p:grpSpPr>
          <a:xfrm>
            <a:off x="1292713" y="1199691"/>
            <a:ext cx="5913978" cy="584775"/>
            <a:chOff x="689904" y="1349741"/>
            <a:chExt cx="5913978" cy="584775"/>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TextBox 22"/>
            <p:cNvSpPr txBox="1"/>
            <p:nvPr/>
          </p:nvSpPr>
          <p:spPr>
            <a:xfrm>
              <a:off x="1100452" y="1349741"/>
              <a:ext cx="5503430"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Định dạng hiển thị ngày tháng</a:t>
              </a:r>
              <a:endParaRPr lang="en-US" dirty="0"/>
            </a:p>
          </p:txBody>
        </p:sp>
      </p:grpSp>
      <p:sp>
        <p:nvSpPr>
          <p:cNvPr id="6" name="Rectangle 5"/>
          <p:cNvSpPr/>
          <p:nvPr/>
        </p:nvSpPr>
        <p:spPr>
          <a:xfrm>
            <a:off x="1299387" y="2273299"/>
            <a:ext cx="9591526" cy="2877711"/>
          </a:xfrm>
          <a:prstGeom prst="rect">
            <a:avLst/>
          </a:prstGeom>
        </p:spPr>
        <p:txBody>
          <a:bodyPr wrap="square">
            <a:spAutoFit/>
          </a:bodyPr>
          <a:lstStyle/>
          <a:p>
            <a:pPr algn="just">
              <a:spcBef>
                <a:spcPts val="1200"/>
              </a:spcBef>
              <a:spcAft>
                <a:spcPts val="1200"/>
              </a:spcAft>
            </a:pPr>
            <a:r>
              <a:rPr lang="en-US" sz="2800" b="1" i="1">
                <a:solidFill>
                  <a:srgbClr val="0070C0"/>
                </a:solidFill>
                <a:latin typeface="Times New Roman" panose="02020603050405020304" pitchFamily="18" charset="0"/>
                <a:ea typeface="Times New Roman" panose="02020603050405020304" pitchFamily="18" charset="0"/>
              </a:rPr>
              <a:t>a) Short Date và Long Date</a:t>
            </a: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Nháy chuột vào dấu trỏ xuống cạnh phải lệnh General sẽ thả xuống danh sách, trong đó có hai mục Long Date và Short Date là định dạng ngày tháng kiểu Anh – Mỹ (English – US)</a:t>
            </a: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Nháy chuột chọn áp dụng một trong hai cách</a:t>
            </a:r>
          </a:p>
        </p:txBody>
      </p:sp>
    </p:spTree>
    <p:extLst>
      <p:ext uri="{BB962C8B-B14F-4D97-AF65-F5344CB8AC3E}">
        <p14:creationId xmlns:p14="http://schemas.microsoft.com/office/powerpoint/2010/main" val="2281671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763" t="16558" r="22798" b="13107"/>
          <a:stretch/>
        </p:blipFill>
        <p:spPr>
          <a:xfrm>
            <a:off x="2238232" y="573206"/>
            <a:ext cx="7792872" cy="5660718"/>
          </a:xfrm>
          <a:prstGeom prst="rect">
            <a:avLst/>
          </a:prstGeom>
        </p:spPr>
      </p:pic>
      <p:sp>
        <p:nvSpPr>
          <p:cNvPr id="5" name="Oval 4"/>
          <p:cNvSpPr/>
          <p:nvPr/>
        </p:nvSpPr>
        <p:spPr>
          <a:xfrm>
            <a:off x="5728337" y="3248167"/>
            <a:ext cx="1607127" cy="11327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0051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3833" y="1637240"/>
            <a:ext cx="9539785" cy="3477875"/>
          </a:xfrm>
          <a:prstGeom prst="rect">
            <a:avLst/>
          </a:prstGeom>
        </p:spPr>
        <p:txBody>
          <a:bodyPr wrap="square">
            <a:spAutoFit/>
          </a:bodyPr>
          <a:lstStyle/>
          <a:p>
            <a:pPr algn="just">
              <a:spcBef>
                <a:spcPts val="1200"/>
              </a:spcBef>
              <a:spcAft>
                <a:spcPts val="1200"/>
              </a:spcAft>
            </a:pPr>
            <a:r>
              <a:rPr lang="en-US" sz="2800" b="1" i="1">
                <a:solidFill>
                  <a:srgbClr val="0070C0"/>
                </a:solidFill>
                <a:latin typeface="Times New Roman" panose="02020603050405020304" pitchFamily="18" charset="0"/>
                <a:ea typeface="Times New Roman" panose="02020603050405020304" pitchFamily="18" charset="0"/>
              </a:rPr>
              <a:t>b) Ngày tháng kiểu Việt Nam</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Bước 1. Mở hộp thoại </a:t>
            </a:r>
            <a:r>
              <a:rPr lang="en-US" sz="2800" b="1">
                <a:latin typeface="Times New Roman" panose="02020603050405020304" pitchFamily="18" charset="0"/>
                <a:ea typeface="Times New Roman" panose="02020603050405020304" pitchFamily="18" charset="0"/>
              </a:rPr>
              <a:t>Forrmat Cells</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Bước 2. Chọn </a:t>
            </a:r>
            <a:r>
              <a:rPr lang="en-US" sz="2800" b="1">
                <a:latin typeface="Times New Roman" panose="02020603050405020304" pitchFamily="18" charset="0"/>
                <a:ea typeface="Times New Roman" panose="02020603050405020304" pitchFamily="18" charset="0"/>
              </a:rPr>
              <a:t>Date</a:t>
            </a:r>
            <a:r>
              <a:rPr lang="en-US" sz="2800">
                <a:latin typeface="Times New Roman" panose="02020603050405020304" pitchFamily="18" charset="0"/>
                <a:ea typeface="Times New Roman" panose="02020603050405020304" pitchFamily="18" charset="0"/>
              </a:rPr>
              <a:t> trong mục </a:t>
            </a:r>
            <a:r>
              <a:rPr lang="en-US" sz="2800" b="1">
                <a:latin typeface="Times New Roman" panose="02020603050405020304" pitchFamily="18" charset="0"/>
                <a:ea typeface="Times New Roman" panose="02020603050405020304" pitchFamily="18" charset="0"/>
              </a:rPr>
              <a:t>Category</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Bước 3. Tại hộp </a:t>
            </a:r>
            <a:r>
              <a:rPr lang="en-US" sz="2800" b="1">
                <a:latin typeface="Times New Roman" panose="02020603050405020304" pitchFamily="18" charset="0"/>
                <a:ea typeface="Times New Roman" panose="02020603050405020304" pitchFamily="18" charset="0"/>
              </a:rPr>
              <a:t>Locale (location)</a:t>
            </a:r>
            <a:r>
              <a:rPr lang="en-US" sz="2800">
                <a:latin typeface="Times New Roman" panose="02020603050405020304" pitchFamily="18" charset="0"/>
                <a:ea typeface="Times New Roman" panose="02020603050405020304" pitchFamily="18" charset="0"/>
              </a:rPr>
              <a:t> chọn </a:t>
            </a:r>
            <a:r>
              <a:rPr lang="en-US" sz="2800" b="1">
                <a:latin typeface="Times New Roman" panose="02020603050405020304" pitchFamily="18" charset="0"/>
                <a:ea typeface="Times New Roman" panose="02020603050405020304" pitchFamily="18" charset="0"/>
              </a:rPr>
              <a:t>Vietnamese</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Bước 4. Tại hộp </a:t>
            </a:r>
            <a:r>
              <a:rPr lang="en-US" sz="2800" b="1">
                <a:latin typeface="Times New Roman" panose="02020603050405020304" pitchFamily="18" charset="0"/>
                <a:ea typeface="Times New Roman" panose="02020603050405020304" pitchFamily="18" charset="0"/>
              </a:rPr>
              <a:t>Type</a:t>
            </a:r>
            <a:r>
              <a:rPr lang="en-US" sz="2800">
                <a:latin typeface="Times New Roman" panose="02020603050405020304" pitchFamily="18" charset="0"/>
                <a:ea typeface="Times New Roman" panose="02020603050405020304" pitchFamily="18" charset="0"/>
              </a:rPr>
              <a:t> chọn 1 định dạng</a:t>
            </a:r>
          </a:p>
        </p:txBody>
      </p:sp>
    </p:spTree>
    <p:extLst>
      <p:ext uri="{BB962C8B-B14F-4D97-AF65-F5344CB8AC3E}">
        <p14:creationId xmlns:p14="http://schemas.microsoft.com/office/powerpoint/2010/main" val="2284884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8346" t="19687" r="42990" b="19903"/>
          <a:stretch/>
        </p:blipFill>
        <p:spPr bwMode="auto">
          <a:xfrm>
            <a:off x="2729553" y="775419"/>
            <a:ext cx="6950051" cy="5366073"/>
          </a:xfrm>
          <a:prstGeom prst="rect">
            <a:avLst/>
          </a:prstGeom>
          <a:ln>
            <a:noFill/>
          </a:ln>
          <a:extLst>
            <a:ext uri="{53640926-AAD7-44D8-BBD7-CCE9431645EC}">
              <a14:shadowObscured xmlns:a14="http://schemas.microsoft.com/office/drawing/2010/main"/>
            </a:ext>
          </a:extLst>
        </p:spPr>
      </p:pic>
      <p:sp>
        <p:nvSpPr>
          <p:cNvPr id="3" name="Oval 2"/>
          <p:cNvSpPr/>
          <p:nvPr/>
        </p:nvSpPr>
        <p:spPr>
          <a:xfrm>
            <a:off x="453228" y="1"/>
            <a:ext cx="1716768" cy="1493133"/>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latin typeface="Times New Roman" panose="02020603050405020304" pitchFamily="18" charset="0"/>
                <a:ea typeface="Times New Roman" panose="02020603050405020304" pitchFamily="18" charset="0"/>
              </a:rPr>
              <a:t>1. Mở hộp Forrmat Cells</a:t>
            </a:r>
            <a:endParaRPr lang="en-US" sz="2000">
              <a:latin typeface="Times New Roman" panose="02020603050405020304" pitchFamily="18" charset="0"/>
              <a:ea typeface="Times New Roman" panose="02020603050405020304" pitchFamily="18" charset="0"/>
            </a:endParaRPr>
          </a:p>
        </p:txBody>
      </p:sp>
      <p:sp>
        <p:nvSpPr>
          <p:cNvPr id="4" name="Oval 3"/>
          <p:cNvSpPr/>
          <p:nvPr/>
        </p:nvSpPr>
        <p:spPr>
          <a:xfrm>
            <a:off x="694284" y="1841582"/>
            <a:ext cx="1584896"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2. Chọn Date</a:t>
            </a:r>
            <a:endParaRPr lang="en-US" sz="2000">
              <a:solidFill>
                <a:schemeClr val="tx1"/>
              </a:solidFill>
              <a:latin typeface="Times New Roman" panose="02020603050405020304" pitchFamily="18" charset="0"/>
              <a:ea typeface="Times New Roman" panose="02020603050405020304" pitchFamily="18" charset="0"/>
            </a:endParaRPr>
          </a:p>
        </p:txBody>
      </p:sp>
      <p:sp>
        <p:nvSpPr>
          <p:cNvPr id="5" name="Oval 4"/>
          <p:cNvSpPr/>
          <p:nvPr/>
        </p:nvSpPr>
        <p:spPr>
          <a:xfrm>
            <a:off x="736976" y="3419802"/>
            <a:ext cx="1555848" cy="1493133"/>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3. Vào mục Locale</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6" name="Straight Arrow Connector 5"/>
          <p:cNvCxnSpPr/>
          <p:nvPr/>
        </p:nvCxnSpPr>
        <p:spPr>
          <a:xfrm>
            <a:off x="2169996" y="719265"/>
            <a:ext cx="586854" cy="1318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a:stCxn id="5" idx="6"/>
          </p:cNvCxnSpPr>
          <p:nvPr/>
        </p:nvCxnSpPr>
        <p:spPr>
          <a:xfrm flipV="1">
            <a:off x="2292824" y="3670536"/>
            <a:ext cx="2292824" cy="495833"/>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a:off x="2306476" y="2339295"/>
            <a:ext cx="627793" cy="103654"/>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9880978" y="1756049"/>
            <a:ext cx="1555848" cy="1493133"/>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4. Chọn mũi tên trỏ xuống</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10" name="Elbow Connector 9"/>
          <p:cNvCxnSpPr>
            <a:stCxn id="9" idx="2"/>
          </p:cNvCxnSpPr>
          <p:nvPr/>
        </p:nvCxnSpPr>
        <p:spPr>
          <a:xfrm rot="10800000" flipV="1">
            <a:off x="9362364" y="2502616"/>
            <a:ext cx="518614" cy="1416774"/>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9703559" y="4454491"/>
            <a:ext cx="1733267"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5. Chọn Vietnamese</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12" name="Elbow Connector 11"/>
          <p:cNvCxnSpPr>
            <a:stCxn id="11" idx="2"/>
          </p:cNvCxnSpPr>
          <p:nvPr/>
        </p:nvCxnSpPr>
        <p:spPr>
          <a:xfrm rot="10800000">
            <a:off x="5500049" y="4454492"/>
            <a:ext cx="4203511" cy="497711"/>
          </a:xfrm>
          <a:prstGeom prst="bentConnector3">
            <a:avLst>
              <a:gd name="adj1" fmla="val 99675"/>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9676264" y="281002"/>
            <a:ext cx="1760562" cy="1493133"/>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6. Vào hộp type chọn 1 định dạng</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14" name="Elbow Connector 13"/>
          <p:cNvCxnSpPr>
            <a:stCxn id="13" idx="2"/>
          </p:cNvCxnSpPr>
          <p:nvPr/>
        </p:nvCxnSpPr>
        <p:spPr>
          <a:xfrm rot="10800000" flipV="1">
            <a:off x="5076976" y="1027568"/>
            <a:ext cx="4599289" cy="1311723"/>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872251" y="5974298"/>
            <a:ext cx="1966945" cy="497711"/>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7. Chọn OK</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38" name="Elbow Connector 37"/>
          <p:cNvCxnSpPr/>
          <p:nvPr/>
        </p:nvCxnSpPr>
        <p:spPr>
          <a:xfrm flipV="1">
            <a:off x="6839196" y="5935180"/>
            <a:ext cx="639777" cy="311179"/>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63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par>
                                <p:cTn id="40" presetID="16" presetClass="entr" presetSubtype="21"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par>
                                <p:cTn id="48" presetID="16" presetClass="entr" presetSubtype="21"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barn(inVertical)">
                                      <p:cBhvr>
                                        <p:cTn id="55" dur="500"/>
                                        <p:tgtEl>
                                          <p:spTgt spid="37"/>
                                        </p:tgtEl>
                                      </p:cBhvr>
                                    </p:animEffect>
                                  </p:childTnLst>
                                </p:cTn>
                              </p:par>
                              <p:par>
                                <p:cTn id="56" presetID="16" presetClass="entr" presetSubtype="21" fill="hold"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barn(inVertical)">
                                      <p:cBhvr>
                                        <p:cTn id="5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P spid="11" grpId="0" animBg="1"/>
      <p:bldP spid="13"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199070"/>
            <a:ext cx="7866559" cy="584775"/>
            <a:chOff x="689904" y="1349120"/>
            <a:chExt cx="7866559"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smtClean="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097370" y="1349120"/>
              <a:ext cx="7459093"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Thực hành định dạng hiển thị ngày tháng</a:t>
              </a:r>
              <a:endParaRPr lang="en-US" dirty="0"/>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3" name="Rectangle 2"/>
          <p:cNvSpPr/>
          <p:nvPr/>
        </p:nvSpPr>
        <p:spPr>
          <a:xfrm>
            <a:off x="1722638" y="2394140"/>
            <a:ext cx="8895319" cy="2431435"/>
          </a:xfrm>
          <a:prstGeom prst="rect">
            <a:avLst/>
          </a:prstGeom>
        </p:spPr>
        <p:txBody>
          <a:bodyPr wrap="square">
            <a:spAutoFit/>
          </a:bodyPr>
          <a:lstStyle/>
          <a:p>
            <a:pPr algn="just">
              <a:spcBef>
                <a:spcPts val="1200"/>
              </a:spcBef>
              <a:spcAft>
                <a:spcPts val="1200"/>
              </a:spcAft>
            </a:pPr>
            <a:r>
              <a:rPr lang="en-US" sz="2800" b="1" i="1">
                <a:solidFill>
                  <a:srgbClr val="0070C0"/>
                </a:solidFill>
                <a:latin typeface="Times New Roman" panose="02020603050405020304" pitchFamily="18" charset="0"/>
                <a:ea typeface="Times New Roman" panose="02020603050405020304" pitchFamily="18" charset="0"/>
              </a:rPr>
              <a:t>Nhiệm vụ</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1) Thêm cột Ngày sinh và nhập số liệu cho Bảng chỉ số BMI của một nhóm</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2) Áp dụng định dạng ngày tháng kiểu Việt Nam</a:t>
            </a:r>
          </a:p>
        </p:txBody>
      </p:sp>
    </p:spTree>
    <p:extLst>
      <p:ext uri="{BB962C8B-B14F-4D97-AF65-F5344CB8AC3E}">
        <p14:creationId xmlns:p14="http://schemas.microsoft.com/office/powerpoint/2010/main" val="2661968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606" t="5124" r="30253" b="23140"/>
          <a:stretch/>
        </p:blipFill>
        <p:spPr bwMode="auto">
          <a:xfrm>
            <a:off x="1501254" y="824694"/>
            <a:ext cx="9468703" cy="50301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2790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65174" y="249383"/>
            <a:ext cx="4353220" cy="626201"/>
            <a:chOff x="3865174" y="249383"/>
            <a:chExt cx="4353220" cy="626201"/>
          </a:xfrm>
        </p:grpSpPr>
        <p:sp>
          <p:nvSpPr>
            <p:cNvPr id="7" name="Rounded Rectangle 6"/>
            <p:cNvSpPr/>
            <p:nvPr/>
          </p:nvSpPr>
          <p:spPr>
            <a:xfrm>
              <a:off x="3865174" y="249383"/>
              <a:ext cx="4353220"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MỞ ĐẦU</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16"/>
            <p:cNvPicPr>
              <a:picLocks noChangeAspect="1"/>
            </p:cNvPicPr>
            <p:nvPr/>
          </p:nvPicPr>
          <p:blipFill>
            <a:blip r:embed="rId2"/>
            <a:stretch>
              <a:fillRect/>
            </a:stretch>
          </p:blipFill>
          <p:spPr>
            <a:xfrm>
              <a:off x="4728621" y="249783"/>
              <a:ext cx="633088" cy="600897"/>
            </a:xfrm>
            <a:prstGeom prst="rect">
              <a:avLst/>
            </a:prstGeom>
          </p:spPr>
        </p:pic>
      </p:grpSp>
      <p:sp>
        <p:nvSpPr>
          <p:cNvPr id="3" name="Cloud 2"/>
          <p:cNvSpPr/>
          <p:nvPr/>
        </p:nvSpPr>
        <p:spPr>
          <a:xfrm>
            <a:off x="2665862" y="1371962"/>
            <a:ext cx="6096000" cy="3157764"/>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indent="457200" algn="ctr">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Em có biết cách hiển thị số tiền theo đồng tiền của Việt Nam trong Excel hay không?</a:t>
            </a:r>
          </a:p>
        </p:txBody>
      </p:sp>
    </p:spTree>
    <p:extLst>
      <p:ext uri="{BB962C8B-B14F-4D97-AF65-F5344CB8AC3E}">
        <p14:creationId xmlns:p14="http://schemas.microsoft.com/office/powerpoint/2010/main" val="4014031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6100" t="56365" r="6753" b="19633"/>
          <a:stretch/>
        </p:blipFill>
        <p:spPr bwMode="auto">
          <a:xfrm>
            <a:off x="1487606" y="1550940"/>
            <a:ext cx="9575326" cy="37034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4664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sp>
        <p:nvSpPr>
          <p:cNvPr id="3" name="Rectangle 2"/>
          <p:cNvSpPr/>
          <p:nvPr/>
        </p:nvSpPr>
        <p:spPr>
          <a:xfrm>
            <a:off x="1282889" y="1986251"/>
            <a:ext cx="9853684" cy="2985433"/>
          </a:xfrm>
          <a:prstGeom prst="rect">
            <a:avLst/>
          </a:prstGeom>
        </p:spPr>
        <p:txBody>
          <a:bodyPr wrap="square">
            <a:spAutoFit/>
          </a:bodyPr>
          <a:lstStyle/>
          <a:p>
            <a:pPr algn="just">
              <a:spcBef>
                <a:spcPts val="1200"/>
              </a:spcBef>
              <a:spcAft>
                <a:spcPts val="1200"/>
              </a:spcAft>
            </a:pPr>
            <a:r>
              <a:rPr lang="en-US" sz="2800" b="1" i="1">
                <a:solidFill>
                  <a:srgbClr val="0070C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Thiết kế một bảng Excel để theo dõi chi tiêu của em (hoặc của tổ, của lớp, của gia đình) và dự kiến định dạng hiển thị dữ liệu cho các cột</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Gợi ý: Mỗi khoản thu hoặc chi ghi trên một dòng, các thông tin cần có gồm: ngày tháng; thu (số tiền); chi (số tiền); lí do thu (chi); hiện còn (số tiền),… Tạo bảng trong trangg “MySheet” và nhập dữ liệu.</a:t>
            </a: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sp>
        <p:nvSpPr>
          <p:cNvPr id="3" name="Rectangle 2"/>
          <p:cNvSpPr/>
          <p:nvPr/>
        </p:nvSpPr>
        <p:spPr>
          <a:xfrm>
            <a:off x="1214651" y="2355629"/>
            <a:ext cx="9840036" cy="3170099"/>
          </a:xfrm>
          <a:prstGeom prst="rect">
            <a:avLst/>
          </a:prstGeom>
        </p:spPr>
        <p:txBody>
          <a:bodyPr wrap="square">
            <a:spAutoFit/>
          </a:bodyPr>
          <a:lstStyle/>
          <a:p>
            <a:pPr algn="just">
              <a:spcBef>
                <a:spcPts val="1200"/>
              </a:spcBef>
              <a:spcAft>
                <a:spcPts val="1200"/>
              </a:spcAft>
            </a:pPr>
            <a:r>
              <a:rPr lang="en-US" sz="2800" b="1" i="1">
                <a:solidFill>
                  <a:srgbClr val="0070C0"/>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Nút lệnh nào để thao tác nhanh chọn định dạng số tiền?</a:t>
            </a:r>
          </a:p>
          <a:p>
            <a:pPr algn="just">
              <a:spcBef>
                <a:spcPts val="1200"/>
              </a:spcBef>
              <a:spcAft>
                <a:spcPts val="1200"/>
              </a:spcAft>
            </a:pPr>
            <a:r>
              <a:rPr lang="en-US" sz="2800" b="1" i="1">
                <a:solidFill>
                  <a:srgbClr val="0070C0"/>
                </a:solidFill>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Định dạng Long Date khác với Short Date như thế nào?</a:t>
            </a:r>
          </a:p>
          <a:p>
            <a:pPr algn="just">
              <a:spcBef>
                <a:spcPts val="1200"/>
              </a:spcBef>
              <a:spcAft>
                <a:spcPts val="1200"/>
              </a:spcAft>
            </a:pPr>
            <a:r>
              <a:rPr lang="en-US" sz="2800" b="1" i="1">
                <a:solidFill>
                  <a:srgbClr val="0070C0"/>
                </a:solidFill>
                <a:latin typeface="Times New Roman" panose="02020603050405020304" pitchFamily="18" charset="0"/>
                <a:ea typeface="Times New Roman" panose="02020603050405020304" pitchFamily="18" charset="0"/>
              </a:rPr>
              <a:t>Câu 3. </a:t>
            </a:r>
            <a:r>
              <a:rPr lang="en-US" sz="2800">
                <a:latin typeface="Times New Roman" panose="02020603050405020304" pitchFamily="18" charset="0"/>
                <a:ea typeface="Times New Roman" panose="02020603050405020304" pitchFamily="18" charset="0"/>
              </a:rPr>
              <a:t>Để mở hộp thoại Forrmat Cells cần làm gì?</a:t>
            </a:r>
          </a:p>
          <a:p>
            <a:pPr algn="just">
              <a:spcBef>
                <a:spcPts val="1200"/>
              </a:spcBef>
              <a:spcAft>
                <a:spcPts val="1200"/>
              </a:spcAft>
            </a:pPr>
            <a:r>
              <a:rPr lang="en-US" sz="2800" b="1" i="1">
                <a:solidFill>
                  <a:srgbClr val="0070C0"/>
                </a:solidFill>
                <a:latin typeface="Times New Roman" panose="02020603050405020304" pitchFamily="18" charset="0"/>
                <a:ea typeface="Times New Roman" panose="02020603050405020304" pitchFamily="18" charset="0"/>
              </a:rPr>
              <a:t>Câu 4. </a:t>
            </a:r>
            <a:r>
              <a:rPr lang="en-US" sz="2800">
                <a:latin typeface="Times New Roman" panose="02020603050405020304" pitchFamily="18" charset="0"/>
                <a:ea typeface="Times New Roman" panose="02020603050405020304" pitchFamily="18" charset="0"/>
              </a:rPr>
              <a:t>Hãy tóm tắt các bước thao tác để áp dụng định dạng số tiền, ngày tháng kiểu Việt Nam.</a:t>
            </a: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23838"/>
            <a:ext cx="12192000" cy="7305675"/>
          </a:xfrm>
          <a:prstGeom prst="rect">
            <a:avLst/>
          </a:prstGeom>
        </p:spPr>
      </p:pic>
    </p:spTree>
    <p:extLst>
      <p:ext uri="{BB962C8B-B14F-4D97-AF65-F5344CB8AC3E}">
        <p14:creationId xmlns:p14="http://schemas.microsoft.com/office/powerpoint/2010/main" val="639362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82637" y="1232155"/>
            <a:ext cx="10112991" cy="442674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800" smtClean="0">
                <a:latin typeface="Times New Roman" panose="02020603050405020304" pitchFamily="18" charset="0"/>
                <a:ea typeface="Times New Roman" panose="02020603050405020304" pitchFamily="18" charset="0"/>
              </a:rPr>
              <a:t>Mở </a:t>
            </a:r>
            <a:r>
              <a:rPr lang="en-US" sz="2800">
                <a:latin typeface="Times New Roman" panose="02020603050405020304" pitchFamily="18" charset="0"/>
                <a:ea typeface="Times New Roman" panose="02020603050405020304" pitchFamily="18" charset="0"/>
              </a:rPr>
              <a:t>trang tính có một cột số bất kì </a:t>
            </a:r>
            <a:r>
              <a:rPr lang="en-US" sz="2800" smtClean="0">
                <a:latin typeface="Times New Roman" panose="02020603050405020304" pitchFamily="18" charset="0"/>
                <a:ea typeface="Times New Roman" panose="02020603050405020304" pitchFamily="18" charset="0"/>
              </a:rPr>
              <a:t>hoặc </a:t>
            </a:r>
            <a:r>
              <a:rPr lang="en-US" sz="2800">
                <a:latin typeface="Times New Roman" panose="02020603050405020304" pitchFamily="18" charset="0"/>
                <a:ea typeface="Times New Roman" panose="02020603050405020304" pitchFamily="18" charset="0"/>
              </a:rPr>
              <a:t>nhập một cột số liệu tùy ý. Chọn khối ô số liệu trong cột này. Cho biết kết quả khám phá cách định dạng hiển thị số tiền với các thao tác sau:</a:t>
            </a:r>
          </a:p>
          <a:p>
            <a:pPr marL="342900" marR="0" lvl="0" indent="-342900" algn="just">
              <a:spcBef>
                <a:spcPts val="600"/>
              </a:spcBef>
              <a:spcAft>
                <a:spcPts val="600"/>
              </a:spcAft>
              <a:buFont typeface="+mj-lt"/>
              <a:buAutoNum type="arabicParenR"/>
            </a:pPr>
            <a:r>
              <a:rPr lang="en-US" sz="2800">
                <a:latin typeface="Times New Roman" panose="02020603050405020304" pitchFamily="18" charset="0"/>
                <a:ea typeface="Times New Roman" panose="02020603050405020304" pitchFamily="18" charset="0"/>
              </a:rPr>
              <a:t>Nháy nút lệnh “$”</a:t>
            </a:r>
          </a:p>
          <a:p>
            <a:pPr marL="342900" marR="0" lvl="0" indent="-342900" algn="just">
              <a:spcBef>
                <a:spcPts val="600"/>
              </a:spcBef>
              <a:spcAft>
                <a:spcPts val="600"/>
              </a:spcAft>
              <a:buFont typeface="+mj-lt"/>
              <a:buAutoNum type="arabicParenR"/>
            </a:pPr>
            <a:r>
              <a:rPr lang="en-US" sz="2800">
                <a:latin typeface="Times New Roman" panose="02020603050405020304" pitchFamily="18" charset="0"/>
                <a:ea typeface="Times New Roman" panose="02020603050405020304" pitchFamily="18" charset="0"/>
              </a:rPr>
              <a:t>Mở danh sách các kí hiệu tiền tệ những nước phát triển trên thế giới như: £, €, ¥,… và lần lượt áp dụng định dạng số tiền của một số nước, khu vực khác như: Anh, EU, Nhật Bản,…</a:t>
            </a:r>
          </a:p>
          <a:p>
            <a:pPr marL="342900" marR="0" lvl="0" indent="-342900" algn="just">
              <a:spcBef>
                <a:spcPts val="600"/>
              </a:spcBef>
              <a:spcAft>
                <a:spcPts val="600"/>
              </a:spcAft>
              <a:buFont typeface="+mj-lt"/>
              <a:buAutoNum type="arabicParenR"/>
            </a:pPr>
            <a:r>
              <a:rPr lang="en-US" sz="2800">
                <a:latin typeface="Times New Roman" panose="02020603050405020304" pitchFamily="18" charset="0"/>
                <a:ea typeface="Times New Roman" panose="02020603050405020304" pitchFamily="18" charset="0"/>
              </a:rPr>
              <a:t>Áp dụng định dạng số tiền theo đồng tiền Việt Nam</a:t>
            </a:r>
          </a:p>
        </p:txBody>
      </p:sp>
      <p:sp>
        <p:nvSpPr>
          <p:cNvPr id="5" name="Rounded Rectangle 4"/>
          <p:cNvSpPr/>
          <p:nvPr/>
        </p:nvSpPr>
        <p:spPr>
          <a:xfrm>
            <a:off x="3865174" y="249383"/>
            <a:ext cx="4353220"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HOẠT ĐỘNG 1</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417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135764" y="1316835"/>
            <a:ext cx="5091762" cy="584775"/>
            <a:chOff x="689904" y="1364508"/>
            <a:chExt cx="5091762"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097370" y="1364508"/>
              <a:ext cx="4684296" cy="584775"/>
            </a:xfrm>
            <a:prstGeom prst="rect">
              <a:avLst/>
            </a:prstGeom>
            <a:noFill/>
          </p:spPr>
          <p:txBody>
            <a:bodyPr wrap="none" rtlCol="0">
              <a:spAutoFit/>
            </a:bodyPr>
            <a:lstStyle/>
            <a:p>
              <a:r>
                <a:rPr lang="en-US" sz="3200" b="1">
                  <a:latin typeface="Times New Roman" panose="02020603050405020304" pitchFamily="18" charset="0"/>
                  <a:cs typeface="Times New Roman" panose="02020603050405020304" pitchFamily="18" charset="0"/>
                </a:rPr>
                <a:t>Định dạng hiển thị số tiền</a:t>
              </a:r>
              <a:endParaRPr lang="en-US" sz="3200" b="1" dirty="0">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8" name="Rectangle 7"/>
          <p:cNvSpPr/>
          <p:nvPr/>
        </p:nvSpPr>
        <p:spPr>
          <a:xfrm>
            <a:off x="1135764" y="2523901"/>
            <a:ext cx="9949218" cy="523220"/>
          </a:xfrm>
          <a:prstGeom prst="rect">
            <a:avLst/>
          </a:prstGeom>
        </p:spPr>
        <p:txBody>
          <a:bodyPr wrap="square">
            <a:spAutoFit/>
          </a:bodyPr>
          <a:lstStyle/>
          <a:p>
            <a:pPr algn="just">
              <a:spcBef>
                <a:spcPts val="1200"/>
              </a:spcBef>
              <a:spcAft>
                <a:spcPts val="1200"/>
              </a:spcAft>
            </a:pPr>
            <a:r>
              <a:rPr lang="en-US" sz="2800" b="1" i="1">
                <a:solidFill>
                  <a:srgbClr val="0070C0"/>
                </a:solidFill>
                <a:latin typeface="Times New Roman" panose="02020603050405020304" pitchFamily="18" charset="0"/>
                <a:ea typeface="Times New Roman" panose="02020603050405020304" pitchFamily="18" charset="0"/>
              </a:rPr>
              <a:t>a) Hiển thị số tiền bằng đồng đô la: </a:t>
            </a:r>
            <a:r>
              <a:rPr lang="en-US" sz="2800">
                <a:latin typeface="Times New Roman" panose="02020603050405020304" pitchFamily="18" charset="0"/>
                <a:ea typeface="Times New Roman" panose="02020603050405020304" pitchFamily="18" charset="0"/>
              </a:rPr>
              <a:t>thao tác nhanh: nháy lệnh </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41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553" t="16745" r="36434" b="31763"/>
          <a:stretch/>
        </p:blipFill>
        <p:spPr>
          <a:xfrm>
            <a:off x="2661312" y="914399"/>
            <a:ext cx="7110483" cy="5019165"/>
          </a:xfrm>
          <a:prstGeom prst="rect">
            <a:avLst/>
          </a:prstGeom>
          <a:ln>
            <a:solidFill>
              <a:schemeClr val="tx1"/>
            </a:solidFill>
          </a:ln>
        </p:spPr>
      </p:pic>
      <p:sp>
        <p:nvSpPr>
          <p:cNvPr id="5" name="Oval 4"/>
          <p:cNvSpPr/>
          <p:nvPr/>
        </p:nvSpPr>
        <p:spPr>
          <a:xfrm>
            <a:off x="781342" y="4010106"/>
            <a:ext cx="1716768" cy="1493133"/>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latin typeface="Times New Roman" panose="02020603050405020304" pitchFamily="18" charset="0"/>
                <a:ea typeface="Times New Roman" panose="02020603050405020304" pitchFamily="18" charset="0"/>
              </a:rPr>
              <a:t>1. Chọn vùng dữ liệu</a:t>
            </a:r>
            <a:endParaRPr lang="en-US" sz="2000">
              <a:latin typeface="Times New Roman" panose="02020603050405020304" pitchFamily="18" charset="0"/>
              <a:ea typeface="Times New Roman" panose="02020603050405020304" pitchFamily="18" charset="0"/>
            </a:endParaRPr>
          </a:p>
        </p:txBody>
      </p:sp>
      <p:sp>
        <p:nvSpPr>
          <p:cNvPr id="6" name="Oval 5"/>
          <p:cNvSpPr/>
          <p:nvPr/>
        </p:nvSpPr>
        <p:spPr>
          <a:xfrm>
            <a:off x="781343" y="890299"/>
            <a:ext cx="1584896" cy="1493133"/>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2. Chọn mục Home</a:t>
            </a:r>
            <a:endParaRPr lang="en-US" sz="2000">
              <a:solidFill>
                <a:schemeClr val="tx1"/>
              </a:solidFill>
              <a:latin typeface="Times New Roman" panose="02020603050405020304" pitchFamily="18" charset="0"/>
              <a:ea typeface="Times New Roman" panose="02020603050405020304" pitchFamily="18" charset="0"/>
            </a:endParaRPr>
          </a:p>
        </p:txBody>
      </p:sp>
      <p:sp>
        <p:nvSpPr>
          <p:cNvPr id="7" name="Oval 6"/>
          <p:cNvSpPr/>
          <p:nvPr/>
        </p:nvSpPr>
        <p:spPr>
          <a:xfrm>
            <a:off x="10003806" y="914399"/>
            <a:ext cx="1397648"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3. Nháy nút $</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8" name="Straight Arrow Connector 7"/>
          <p:cNvCxnSpPr/>
          <p:nvPr/>
        </p:nvCxnSpPr>
        <p:spPr>
          <a:xfrm>
            <a:off x="2498110" y="4729371"/>
            <a:ext cx="1446093" cy="273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rot="5400000">
            <a:off x="8960716" y="209716"/>
            <a:ext cx="150991" cy="3551202"/>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6" idx="5"/>
          </p:cNvCxnSpPr>
          <p:nvPr/>
        </p:nvCxnSpPr>
        <p:spPr>
          <a:xfrm rot="5400000" flipH="1" flipV="1">
            <a:off x="2537931" y="1054713"/>
            <a:ext cx="706260" cy="1513850"/>
          </a:xfrm>
          <a:prstGeom prst="bentConnector4">
            <a:avLst>
              <a:gd name="adj1" fmla="val -32368"/>
              <a:gd name="adj2" fmla="val 57666"/>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553" t="16931" r="43462" b="28778"/>
          <a:stretch/>
        </p:blipFill>
        <p:spPr>
          <a:xfrm>
            <a:off x="3330052" y="900752"/>
            <a:ext cx="5390867" cy="4841797"/>
          </a:xfrm>
          <a:prstGeom prst="rect">
            <a:avLst/>
          </a:prstGeom>
          <a:ln>
            <a:solidFill>
              <a:schemeClr val="tx1"/>
            </a:solidFill>
          </a:ln>
        </p:spPr>
      </p:pic>
      <p:sp>
        <p:nvSpPr>
          <p:cNvPr id="3" name="Right Arrow 2"/>
          <p:cNvSpPr/>
          <p:nvPr/>
        </p:nvSpPr>
        <p:spPr>
          <a:xfrm>
            <a:off x="2347415" y="4148919"/>
            <a:ext cx="1992573" cy="10508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7382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135764" y="1316835"/>
            <a:ext cx="5091762" cy="584775"/>
            <a:chOff x="689904" y="1364508"/>
            <a:chExt cx="5091762"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097370" y="1364508"/>
              <a:ext cx="4684296" cy="584775"/>
            </a:xfrm>
            <a:prstGeom prst="rect">
              <a:avLst/>
            </a:prstGeom>
            <a:noFill/>
          </p:spPr>
          <p:txBody>
            <a:bodyPr wrap="none" rtlCol="0">
              <a:spAutoFit/>
            </a:bodyPr>
            <a:lstStyle/>
            <a:p>
              <a:r>
                <a:rPr lang="en-US" sz="3200" b="1">
                  <a:latin typeface="Times New Roman" panose="02020603050405020304" pitchFamily="18" charset="0"/>
                  <a:cs typeface="Times New Roman" panose="02020603050405020304" pitchFamily="18" charset="0"/>
                </a:rPr>
                <a:t>Định dạng hiển thị số tiền</a:t>
              </a:r>
              <a:endParaRPr lang="en-US" sz="3200" b="1" dirty="0">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8" name="Rectangle 7"/>
          <p:cNvSpPr/>
          <p:nvPr/>
        </p:nvSpPr>
        <p:spPr>
          <a:xfrm>
            <a:off x="1142438" y="2469310"/>
            <a:ext cx="9949218" cy="2431435"/>
          </a:xfrm>
          <a:prstGeom prst="rect">
            <a:avLst/>
          </a:prstGeom>
        </p:spPr>
        <p:txBody>
          <a:bodyPr wrap="square">
            <a:spAutoFit/>
          </a:bodyPr>
          <a:lstStyle/>
          <a:p>
            <a:pPr algn="just">
              <a:spcBef>
                <a:spcPts val="1200"/>
              </a:spcBef>
              <a:spcAft>
                <a:spcPts val="1200"/>
              </a:spcAft>
            </a:pPr>
            <a:r>
              <a:rPr lang="en-US" sz="2800" b="1" i="1" smtClean="0">
                <a:solidFill>
                  <a:srgbClr val="0070C0"/>
                </a:solidFill>
                <a:latin typeface="Times New Roman" panose="02020603050405020304" pitchFamily="18" charset="0"/>
                <a:ea typeface="Times New Roman" panose="02020603050405020304" pitchFamily="18" charset="0"/>
              </a:rPr>
              <a:t>b</a:t>
            </a:r>
            <a:r>
              <a:rPr lang="en-US" sz="2800" b="1" i="1">
                <a:solidFill>
                  <a:srgbClr val="0070C0"/>
                </a:solidFill>
                <a:latin typeface="Times New Roman" panose="02020603050405020304" pitchFamily="18" charset="0"/>
                <a:ea typeface="Times New Roman" panose="02020603050405020304" pitchFamily="18" charset="0"/>
              </a:rPr>
              <a:t>) Áp dụng kí hiệu tiền tệ một số nước khác</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Bước 1. Nháy chuột vào dấu trỏ xuống cạnh lệnh “$” sẽ thả xuống một danh sách các kí hiệu tiền tệ</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Bước 2. Chọn kí hiệu đồng tiền thích hợp</a:t>
            </a:r>
          </a:p>
        </p:txBody>
      </p:sp>
    </p:spTree>
    <p:extLst>
      <p:ext uri="{BB962C8B-B14F-4D97-AF65-F5344CB8AC3E}">
        <p14:creationId xmlns:p14="http://schemas.microsoft.com/office/powerpoint/2010/main" val="902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868" t="16558" r="37063" b="30271"/>
          <a:stretch/>
        </p:blipFill>
        <p:spPr>
          <a:xfrm>
            <a:off x="2811439" y="736979"/>
            <a:ext cx="7170773" cy="5349922"/>
          </a:xfrm>
          <a:prstGeom prst="rect">
            <a:avLst/>
          </a:prstGeom>
        </p:spPr>
      </p:pic>
      <p:sp>
        <p:nvSpPr>
          <p:cNvPr id="5" name="Oval 4"/>
          <p:cNvSpPr/>
          <p:nvPr/>
        </p:nvSpPr>
        <p:spPr>
          <a:xfrm>
            <a:off x="781342" y="4010106"/>
            <a:ext cx="1716768" cy="1493133"/>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latin typeface="Times New Roman" panose="02020603050405020304" pitchFamily="18" charset="0"/>
                <a:ea typeface="Times New Roman" panose="02020603050405020304" pitchFamily="18" charset="0"/>
              </a:rPr>
              <a:t>1. Chọn vùng dữ liệu</a:t>
            </a:r>
            <a:endParaRPr lang="en-US" sz="2000">
              <a:latin typeface="Times New Roman" panose="02020603050405020304" pitchFamily="18" charset="0"/>
              <a:ea typeface="Times New Roman" panose="02020603050405020304" pitchFamily="18" charset="0"/>
            </a:endParaRPr>
          </a:p>
        </p:txBody>
      </p:sp>
      <p:sp>
        <p:nvSpPr>
          <p:cNvPr id="6" name="Oval 5"/>
          <p:cNvSpPr/>
          <p:nvPr/>
        </p:nvSpPr>
        <p:spPr>
          <a:xfrm>
            <a:off x="808639" y="890299"/>
            <a:ext cx="1584896" cy="1493133"/>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2. Chọn mục Home</a:t>
            </a:r>
            <a:endParaRPr lang="en-US" sz="2000">
              <a:solidFill>
                <a:schemeClr val="tx1"/>
              </a:solidFill>
              <a:latin typeface="Times New Roman" panose="02020603050405020304" pitchFamily="18" charset="0"/>
              <a:ea typeface="Times New Roman" panose="02020603050405020304" pitchFamily="18" charset="0"/>
            </a:endParaRPr>
          </a:p>
        </p:txBody>
      </p:sp>
      <p:sp>
        <p:nvSpPr>
          <p:cNvPr id="7" name="Oval 6"/>
          <p:cNvSpPr/>
          <p:nvPr/>
        </p:nvSpPr>
        <p:spPr>
          <a:xfrm>
            <a:off x="10003806" y="416689"/>
            <a:ext cx="1555848" cy="1990844"/>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3. Nháy nút trỏ xuống cạnh dấu $</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8" name="Straight Arrow Connector 7"/>
          <p:cNvCxnSpPr/>
          <p:nvPr/>
        </p:nvCxnSpPr>
        <p:spPr>
          <a:xfrm>
            <a:off x="2498110" y="4729371"/>
            <a:ext cx="1446093" cy="273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7" idx="4"/>
          </p:cNvCxnSpPr>
          <p:nvPr/>
        </p:nvCxnSpPr>
        <p:spPr>
          <a:xfrm rot="5400000" flipH="1">
            <a:off x="9011585" y="637388"/>
            <a:ext cx="401310" cy="3138981"/>
          </a:xfrm>
          <a:prstGeom prst="bentConnector4">
            <a:avLst>
              <a:gd name="adj1" fmla="val -56963"/>
              <a:gd name="adj2" fmla="val 6239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2420831" y="1310185"/>
            <a:ext cx="1291361" cy="326681"/>
          </a:xfrm>
          <a:prstGeom prst="bentConnector3">
            <a:avLst>
              <a:gd name="adj1" fmla="val 5000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0003806" y="2765828"/>
            <a:ext cx="1555848" cy="1990844"/>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4. Chọn kí hiệu tiền tệ tương ứng</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17" name="Elbow Connector 16"/>
          <p:cNvCxnSpPr>
            <a:stCxn id="16" idx="2"/>
          </p:cNvCxnSpPr>
          <p:nvPr/>
        </p:nvCxnSpPr>
        <p:spPr>
          <a:xfrm rot="10800000">
            <a:off x="8726052" y="2908700"/>
            <a:ext cx="1277754" cy="852551"/>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15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658" t="16185" r="22693" b="27845"/>
          <a:stretch/>
        </p:blipFill>
        <p:spPr>
          <a:xfrm>
            <a:off x="2333766" y="1050877"/>
            <a:ext cx="8508878" cy="4899547"/>
          </a:xfrm>
          <a:prstGeom prst="rect">
            <a:avLst/>
          </a:prstGeom>
        </p:spPr>
      </p:pic>
      <p:sp>
        <p:nvSpPr>
          <p:cNvPr id="3" name="Right Arrow 2"/>
          <p:cNvSpPr/>
          <p:nvPr/>
        </p:nvSpPr>
        <p:spPr>
          <a:xfrm>
            <a:off x="1856096" y="4148919"/>
            <a:ext cx="1514901" cy="9007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978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1821</TotalTime>
  <Words>859</Words>
  <Application>Microsoft Office PowerPoint</Application>
  <PresentationFormat>Widescreen</PresentationFormat>
  <Paragraphs>76</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313</cp:revision>
  <dcterms:created xsi:type="dcterms:W3CDTF">2022-01-27T15:18:21Z</dcterms:created>
  <dcterms:modified xsi:type="dcterms:W3CDTF">2022-06-17T10:01:51Z</dcterms:modified>
</cp:coreProperties>
</file>