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2" r:id="rId3"/>
    <p:sldId id="259" r:id="rId4"/>
    <p:sldId id="276" r:id="rId5"/>
    <p:sldId id="261" r:id="rId6"/>
    <p:sldId id="277" r:id="rId7"/>
    <p:sldId id="282" r:id="rId8"/>
    <p:sldId id="273" r:id="rId9"/>
    <p:sldId id="281" r:id="rId10"/>
    <p:sldId id="283" r:id="rId11"/>
    <p:sldId id="263" r:id="rId12"/>
    <p:sldId id="279" r:id="rId13"/>
    <p:sldId id="27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33CC"/>
    <a:srgbClr val="FF00FF"/>
    <a:srgbClr val="CC0000"/>
    <a:srgbClr val="FFCCFF"/>
    <a:srgbClr val="FFFFCC"/>
    <a:srgbClr val="41719C"/>
    <a:srgbClr val="CC00CC"/>
    <a:srgbClr val="FF99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5" d="100"/>
          <a:sy n="45" d="100"/>
        </p:scale>
        <p:origin x="7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6/15/2022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latin typeface="Times New Roman" panose="02020603050405020304" pitchFamily="18" charset="0"/>
                <a:cs typeface="Times New Roman" panose="02020603050405020304" pitchFamily="18" charset="0"/>
              </a:rPr>
              <a:t>BÀI </a:t>
            </a:r>
            <a:r>
              <a:rPr lang="en-US" sz="4800" b="1" smtClean="0">
                <a:solidFill>
                  <a:schemeClr val="tx1"/>
                </a:solidFill>
                <a:latin typeface="Times New Roman" panose="02020603050405020304" pitchFamily="18" charset="0"/>
                <a:cs typeface="Times New Roman" panose="02020603050405020304" pitchFamily="18" charset="0"/>
              </a:rPr>
              <a:t>6</a:t>
            </a:r>
          </a:p>
          <a:p>
            <a:pPr algn="ctr"/>
            <a:r>
              <a:rPr lang="en-US" sz="4800" b="1" smtClean="0">
                <a:solidFill>
                  <a:schemeClr val="tx1"/>
                </a:solidFill>
                <a:latin typeface="Times New Roman" panose="02020603050405020304" pitchFamily="18" charset="0"/>
                <a:cs typeface="Times New Roman" panose="02020603050405020304" pitchFamily="18" charset="0"/>
              </a:rPr>
              <a:t>THỰC </a:t>
            </a:r>
            <a:r>
              <a:rPr lang="en-US" sz="4800" b="1">
                <a:solidFill>
                  <a:schemeClr val="tx1"/>
                </a:solidFill>
                <a:latin typeface="Times New Roman" panose="02020603050405020304" pitchFamily="18" charset="0"/>
                <a:cs typeface="Times New Roman" panose="02020603050405020304" pitchFamily="18" charset="0"/>
              </a:rPr>
              <a:t>HÀNH THAO TÁC VỚI TỆP VÀ THƯ MỤC</a:t>
            </a:r>
            <a:endParaRPr lang="en-US" sz="4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1918" y="1567181"/>
            <a:ext cx="9856416" cy="2739211"/>
          </a:xfrm>
          <a:prstGeom prst="rect">
            <a:avLst/>
          </a:prstGeom>
          <a:noFill/>
        </p:spPr>
        <p:txBody>
          <a:bodyPr wrap="square" rtlCol="0">
            <a:spAutoFit/>
          </a:bodyPr>
          <a:lstStyle/>
          <a:p>
            <a:pPr>
              <a:spcBef>
                <a:spcPts val="1200"/>
              </a:spcBef>
              <a:spcAft>
                <a:spcPts val="1200"/>
              </a:spcAft>
            </a:pPr>
            <a:r>
              <a:rPr lang="en-US" sz="2800" smtClean="0">
                <a:latin typeface="Times New Roman" panose="02020603050405020304" pitchFamily="18" charset="0"/>
                <a:cs typeface="Times New Roman" panose="02020603050405020304" pitchFamily="18" charset="0"/>
              </a:rPr>
              <a:t>B1. Chọn ThuMucMoi</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B2. Nhấn Ctrl+X</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B3. Di chuyển đến thư mục Documents</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B4. Nhấn Ctrl+V</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1961225" y="756315"/>
            <a:ext cx="2109873"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Nhiệm </a:t>
            </a:r>
            <a:r>
              <a:rPr lang="en-US" sz="2800" b="1" i="1">
                <a:solidFill>
                  <a:srgbClr val="0070C0"/>
                </a:solidFill>
                <a:latin typeface="Times New Roman" panose="02020603050405020304" pitchFamily="18" charset="0"/>
                <a:ea typeface="Times New Roman" panose="02020603050405020304" pitchFamily="18" charset="0"/>
              </a:rPr>
              <a:t>vụ </a:t>
            </a:r>
            <a:r>
              <a:rPr lang="en-US" sz="2800" b="1" i="1" smtClean="0">
                <a:solidFill>
                  <a:srgbClr val="0070C0"/>
                </a:solidFill>
                <a:latin typeface="Times New Roman" panose="02020603050405020304" pitchFamily="18" charset="0"/>
                <a:ea typeface="Times New Roman" panose="02020603050405020304" pitchFamily="18" charset="0"/>
              </a:rPr>
              <a:t>2: </a:t>
            </a:r>
            <a:endParaRPr lang="en-US" sz="2800">
              <a:solidFill>
                <a:srgbClr val="0070C0"/>
              </a:solidFill>
            </a:endParaRPr>
          </a:p>
        </p:txBody>
      </p:sp>
    </p:spTree>
    <p:extLst>
      <p:ext uri="{BB962C8B-B14F-4D97-AF65-F5344CB8AC3E}">
        <p14:creationId xmlns:p14="http://schemas.microsoft.com/office/powerpoint/2010/main" val="401009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70647" y="1132363"/>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3865174" y="232761"/>
            <a:ext cx="4353220" cy="595086"/>
            <a:chOff x="3865174" y="232761"/>
            <a:chExt cx="4353220" cy="595086"/>
          </a:xfrm>
        </p:grpSpPr>
        <p:sp>
          <p:nvSpPr>
            <p:cNvPr id="11" name="Rounded Rectangle 1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3"/>
            <a:stretch>
              <a:fillRect/>
            </a:stretch>
          </p:blipFill>
          <p:spPr>
            <a:xfrm>
              <a:off x="4663621" y="254079"/>
              <a:ext cx="571500" cy="552450"/>
            </a:xfrm>
            <a:prstGeom prst="rect">
              <a:avLst/>
            </a:prstGeom>
          </p:spPr>
        </p:pic>
      </p:grpSp>
      <p:sp>
        <p:nvSpPr>
          <p:cNvPr id="3" name="Rectangle 2"/>
          <p:cNvSpPr/>
          <p:nvPr/>
        </p:nvSpPr>
        <p:spPr>
          <a:xfrm>
            <a:off x="1233378" y="2368779"/>
            <a:ext cx="9654362" cy="2862322"/>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Đổi tên tệp, thư mục</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rPr>
              <a:t>Đổi tên vài tệp đang có trong thư mục Documents\ThuMucMoi, thêm vào cuối tên “_tam” hoặc tên mới khác tùy ý. Chú ý không thay đổi phần đuôi mở rộng</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Nhiệm vụ </a:t>
            </a:r>
            <a:r>
              <a:rPr lang="en-US" sz="2800" b="1" i="1" smtClean="0">
                <a:latin typeface="Times New Roman" panose="02020603050405020304" pitchFamily="18" charset="0"/>
                <a:ea typeface="Times New Roman" panose="02020603050405020304" pitchFamily="18" charset="0"/>
              </a:rPr>
              <a:t>2:</a:t>
            </a: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Đổi tên ThuMucMoi thành ThuMucXoa </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8550" y="2555181"/>
            <a:ext cx="5345723" cy="2000548"/>
          </a:xfrm>
          <a:prstGeom prst="rect">
            <a:avLst/>
          </a:prstGeom>
          <a:noFill/>
        </p:spPr>
        <p:txBody>
          <a:bodyPr wrap="square" rtlCol="0">
            <a:spAutoFit/>
          </a:bodyPr>
          <a:lstStyle/>
          <a:p>
            <a:pPr>
              <a:spcBef>
                <a:spcPts val="1200"/>
              </a:spcBef>
              <a:spcAft>
                <a:spcPts val="1200"/>
              </a:spcAft>
            </a:pPr>
            <a:r>
              <a:rPr lang="en-US" sz="2800" smtClean="0">
                <a:latin typeface="Times New Roman" panose="02020603050405020304" pitchFamily="18" charset="0"/>
                <a:cs typeface="Times New Roman" panose="02020603050405020304" pitchFamily="18" charset="0"/>
              </a:rPr>
              <a:t>B1. Chọn tên tệp cần đổi tên</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B2. Nhấn phím F2</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B3. Đổi tên tệp rồi nhấn Enter</a:t>
            </a: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2045698" y="735051"/>
            <a:ext cx="2109873"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Nhiệm vụ 1: </a:t>
            </a:r>
            <a:endParaRPr lang="en-US" sz="2800">
              <a:solidFill>
                <a:srgbClr val="0070C0"/>
              </a:solidFill>
            </a:endParaRPr>
          </a:p>
        </p:txBody>
      </p:sp>
      <p:sp>
        <p:nvSpPr>
          <p:cNvPr id="3" name="Rectangle 2"/>
          <p:cNvSpPr/>
          <p:nvPr/>
        </p:nvSpPr>
        <p:spPr>
          <a:xfrm>
            <a:off x="7277502" y="888939"/>
            <a:ext cx="2109873"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Nhiệm vụ 2:</a:t>
            </a:r>
            <a:r>
              <a:rPr lang="en-US" sz="2800">
                <a:solidFill>
                  <a:srgbClr val="0070C0"/>
                </a:solidFill>
                <a:latin typeface="Times New Roman" panose="02020603050405020304" pitchFamily="18" charset="0"/>
                <a:ea typeface="Times New Roman" panose="02020603050405020304" pitchFamily="18" charset="0"/>
              </a:rPr>
              <a:t> </a:t>
            </a:r>
            <a:endParaRPr lang="en-US" sz="2800">
              <a:solidFill>
                <a:srgbClr val="0070C0"/>
              </a:solidFill>
            </a:endParaRPr>
          </a:p>
        </p:txBody>
      </p:sp>
      <p:sp>
        <p:nvSpPr>
          <p:cNvPr id="10" name="TextBox 9"/>
          <p:cNvSpPr txBox="1"/>
          <p:nvPr/>
        </p:nvSpPr>
        <p:spPr>
          <a:xfrm>
            <a:off x="6374273" y="2124294"/>
            <a:ext cx="5345723" cy="2862322"/>
          </a:xfrm>
          <a:prstGeom prst="rect">
            <a:avLst/>
          </a:prstGeom>
          <a:noFill/>
        </p:spPr>
        <p:txBody>
          <a:bodyPr wrap="square" rtlCol="0">
            <a:spAutoFit/>
          </a:bodyPr>
          <a:lstStyle/>
          <a:p>
            <a:pPr>
              <a:spcBef>
                <a:spcPts val="1200"/>
              </a:spcBef>
              <a:spcAft>
                <a:spcPts val="1200"/>
              </a:spcAft>
            </a:pPr>
            <a:r>
              <a:rPr lang="en-US" sz="2800" smtClean="0">
                <a:latin typeface="Times New Roman" panose="02020603050405020304" pitchFamily="18" charset="0"/>
                <a:cs typeface="Times New Roman" panose="02020603050405020304" pitchFamily="18" charset="0"/>
              </a:rPr>
              <a:t>B1. Chọn tên thư mục </a:t>
            </a:r>
            <a:r>
              <a:rPr lang="en-US" sz="2800">
                <a:latin typeface="Times New Roman" panose="02020603050405020304" pitchFamily="18" charset="0"/>
                <a:ea typeface="Times New Roman" panose="02020603050405020304" pitchFamily="18" charset="0"/>
              </a:rPr>
              <a:t>ThuMucMoi </a:t>
            </a:r>
            <a:r>
              <a:rPr lang="en-US" sz="2800" smtClean="0">
                <a:latin typeface="Times New Roman" panose="02020603050405020304" pitchFamily="18" charset="0"/>
                <a:cs typeface="Times New Roman" panose="02020603050405020304" pitchFamily="18" charset="0"/>
              </a:rPr>
              <a:t>cần đổi tên</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B2. Nhấn phím F2</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B3. Đổi tên thành </a:t>
            </a:r>
            <a:r>
              <a:rPr lang="en-US" sz="2800">
                <a:latin typeface="Times New Roman" panose="02020603050405020304" pitchFamily="18" charset="0"/>
                <a:ea typeface="Times New Roman" panose="02020603050405020304" pitchFamily="18" charset="0"/>
              </a:rPr>
              <a:t>ThuMucXoa</a:t>
            </a:r>
            <a:r>
              <a:rPr lang="en-US" sz="2800" smtClean="0">
                <a:latin typeface="Times New Roman" panose="02020603050405020304" pitchFamily="18" charset="0"/>
                <a:cs typeface="Times New Roman" panose="02020603050405020304" pitchFamily="18" charset="0"/>
              </a:rPr>
              <a:t> rồi nhấn Enter</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79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511590" y="1132363"/>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3865174" y="232761"/>
            <a:ext cx="4353220" cy="595086"/>
            <a:chOff x="3865174" y="232761"/>
            <a:chExt cx="4353220" cy="595086"/>
          </a:xfrm>
        </p:grpSpPr>
        <p:sp>
          <p:nvSpPr>
            <p:cNvPr id="11" name="Rounded Rectangle 1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3"/>
            <a:stretch>
              <a:fillRect/>
            </a:stretch>
          </p:blipFill>
          <p:spPr>
            <a:xfrm>
              <a:off x="4663621" y="254079"/>
              <a:ext cx="571500" cy="552450"/>
            </a:xfrm>
            <a:prstGeom prst="rect">
              <a:avLst/>
            </a:prstGeom>
          </p:spPr>
        </p:pic>
      </p:grpSp>
      <p:sp>
        <p:nvSpPr>
          <p:cNvPr id="3" name="Rectangle 2"/>
          <p:cNvSpPr/>
          <p:nvPr/>
        </p:nvSpPr>
        <p:spPr>
          <a:xfrm>
            <a:off x="1446027" y="1702161"/>
            <a:ext cx="9781953" cy="2000548"/>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5. </a:t>
            </a:r>
            <a:r>
              <a:rPr lang="en-US" sz="2800">
                <a:latin typeface="Times New Roman" panose="02020603050405020304" pitchFamily="18" charset="0"/>
                <a:ea typeface="Times New Roman" panose="02020603050405020304" pitchFamily="18" charset="0"/>
              </a:rPr>
              <a:t>Xóa tệp, thư mục</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rPr>
              <a:t>Xóa các tệp trong ThuMucXoa</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Nhiệm vụ 2.</a:t>
            </a:r>
            <a:r>
              <a:rPr lang="en-US" sz="2800">
                <a:latin typeface="Times New Roman" panose="02020603050405020304" pitchFamily="18" charset="0"/>
                <a:ea typeface="Times New Roman" panose="02020603050405020304" pitchFamily="18" charset="0"/>
              </a:rPr>
              <a:t> Xóa tất cả các thư mục vừa tạo ra trong bài thực hành</a:t>
            </a:r>
          </a:p>
        </p:txBody>
      </p:sp>
      <p:pic>
        <p:nvPicPr>
          <p:cNvPr id="21" name="Picture 20"/>
          <p:cNvPicPr/>
          <p:nvPr/>
        </p:nvPicPr>
        <p:blipFill rotWithShape="1">
          <a:blip r:embed="rId4"/>
          <a:srcRect l="57010" t="42340" r="3417" b="35545"/>
          <a:stretch/>
        </p:blipFill>
        <p:spPr bwMode="auto">
          <a:xfrm>
            <a:off x="1553737" y="3937845"/>
            <a:ext cx="9144000" cy="2385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3017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62073" y="1089212"/>
            <a:ext cx="11390656" cy="5580529"/>
          </a:xfrm>
          <a:prstGeom prst="round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933487" y="155474"/>
            <a:ext cx="4353220" cy="645358"/>
            <a:chOff x="4041063" y="747142"/>
            <a:chExt cx="4353220" cy="645358"/>
          </a:xfrm>
        </p:grpSpPr>
        <p:sp>
          <p:nvSpPr>
            <p:cNvPr id="16" name="Rounded Rectangle 15"/>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4902348" y="773790"/>
              <a:ext cx="589389" cy="565168"/>
            </a:xfrm>
            <a:prstGeom prst="rect">
              <a:avLst/>
            </a:prstGeom>
          </p:spPr>
        </p:pic>
      </p:grpSp>
      <p:sp>
        <p:nvSpPr>
          <p:cNvPr id="3" name="Rectangle 2"/>
          <p:cNvSpPr/>
          <p:nvPr/>
        </p:nvSpPr>
        <p:spPr>
          <a:xfrm>
            <a:off x="1212112" y="2828836"/>
            <a:ext cx="9760688" cy="1815882"/>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Trong </a:t>
            </a:r>
            <a:r>
              <a:rPr lang="en-US" sz="2800">
                <a:latin typeface="Times New Roman" panose="02020603050405020304" pitchFamily="18" charset="0"/>
                <a:ea typeface="Times New Roman" panose="02020603050405020304" pitchFamily="18" charset="0"/>
              </a:rPr>
              <a:t>máy tính thường có một số tệp bài hát rải rác nhiều nơi. Hãy tìm và di chuyển tất cả các tệp bài hát ấy tới thư mục Music và tổ chức thành các thư mục con, phân loại theo cách mà em muốn để tiện truy cập.</a:t>
            </a:r>
            <a:endParaRPr lang="en-US" sz="2800"/>
          </a:p>
        </p:txBody>
      </p:sp>
    </p:spTree>
    <p:extLst>
      <p:ext uri="{BB962C8B-B14F-4D97-AF65-F5344CB8AC3E}">
        <p14:creationId xmlns:p14="http://schemas.microsoft.com/office/powerpoint/2010/main" val="2502020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3"/>
            <a:stretch>
              <a:fillRect/>
            </a:stretch>
          </p:blipFill>
          <p:spPr>
            <a:xfrm>
              <a:off x="4753883" y="247862"/>
              <a:ext cx="561975" cy="561975"/>
            </a:xfrm>
            <a:prstGeom prst="rect">
              <a:avLst/>
            </a:prstGeom>
            <a:grpFill/>
          </p:spPr>
        </p:pic>
      </p:grpSp>
      <p:sp>
        <p:nvSpPr>
          <p:cNvPr id="2" name="Rectangle 1"/>
          <p:cNvSpPr/>
          <p:nvPr/>
        </p:nvSpPr>
        <p:spPr>
          <a:xfrm>
            <a:off x="810565" y="1544343"/>
            <a:ext cx="10462437" cy="4647426"/>
          </a:xfrm>
          <a:prstGeom prst="rect">
            <a:avLst/>
          </a:prstGeom>
        </p:spPr>
        <p:txBody>
          <a:bodyPr wrap="square">
            <a:spAutoFit/>
          </a:bodyPr>
          <a:lstStyle/>
          <a:p>
            <a:pPr algn="just">
              <a:spcBef>
                <a:spcPts val="1200"/>
              </a:spcBef>
              <a:spcAft>
                <a:spcPts val="1200"/>
              </a:spcAft>
            </a:pPr>
            <a:r>
              <a:rPr lang="en-US" sz="2800" b="1" smtClean="0">
                <a:latin typeface="Times New Roman" panose="02020603050405020304" pitchFamily="18" charset="0"/>
                <a:ea typeface="Times New Roman" panose="02020603050405020304" pitchFamily="18" charset="0"/>
              </a:rPr>
              <a:t>NHỮNG </a:t>
            </a:r>
            <a:r>
              <a:rPr lang="en-US" sz="2800" b="1">
                <a:latin typeface="Times New Roman" panose="02020603050405020304" pitchFamily="18" charset="0"/>
                <a:ea typeface="Times New Roman" panose="02020603050405020304" pitchFamily="18" charset="0"/>
              </a:rPr>
              <a:t>ĐIỀU CẦN BIẾT</a:t>
            </a:r>
            <a:endParaRPr lang="en-US" sz="2800">
              <a:latin typeface="Times New Roman" panose="02020603050405020304" pitchFamily="18" charset="0"/>
              <a:ea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rPr>
              <a:t>Hệ </a:t>
            </a:r>
            <a:r>
              <a:rPr lang="en-US" sz="2800">
                <a:latin typeface="Times New Roman" panose="02020603050405020304" pitchFamily="18" charset="0"/>
                <a:ea typeface="Times New Roman" panose="02020603050405020304" pitchFamily="18" charset="0"/>
              </a:rPr>
              <a:t>điều hành Windows cho phép thao tác linh hoạt theo vài cách khác nhau để nhận được cùng một kết quả. </a:t>
            </a:r>
            <a:endParaRPr lang="en-US" sz="2800" smtClean="0">
              <a:latin typeface="Times New Roman" panose="02020603050405020304" pitchFamily="18" charset="0"/>
              <a:ea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rPr>
              <a:t>Ví </a:t>
            </a:r>
            <a:r>
              <a:rPr lang="en-US" sz="2800">
                <a:latin typeface="Times New Roman" panose="02020603050405020304" pitchFamily="18" charset="0"/>
                <a:ea typeface="Times New Roman" panose="02020603050405020304" pitchFamily="18" charset="0"/>
              </a:rPr>
              <a:t>dụ:</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Nháy nút lệnh có sẵn trong cửa sổ làm việc</a:t>
            </a: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Chọn lệnh trong bảng chọn nổi lên khi nháy chuột phải</a:t>
            </a: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Nhấn đồng thời 2 hoặc 3 phím (tổ hợp phím tắt)</a:t>
            </a:r>
          </a:p>
        </p:txBody>
      </p:sp>
    </p:spTree>
    <p:extLst>
      <p:ext uri="{BB962C8B-B14F-4D97-AF65-F5344CB8AC3E}">
        <p14:creationId xmlns:p14="http://schemas.microsoft.com/office/powerpoint/2010/main" val="4034706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65760" y="1241945"/>
            <a:ext cx="11465169" cy="5240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3865174" y="232761"/>
            <a:ext cx="4353220" cy="595086"/>
            <a:chOff x="3865174" y="232761"/>
            <a:chExt cx="4353220" cy="595086"/>
          </a:xfrm>
        </p:grpSpPr>
        <p:sp>
          <p:nvSpPr>
            <p:cNvPr id="27" name="Rounded Rectangle 26"/>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THỰC HÀNH</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8" name="Picture 27"/>
            <p:cNvPicPr>
              <a:picLocks noChangeAspect="1"/>
            </p:cNvPicPr>
            <p:nvPr/>
          </p:nvPicPr>
          <p:blipFill>
            <a:blip r:embed="rId3"/>
            <a:stretch>
              <a:fillRect/>
            </a:stretch>
          </p:blipFill>
          <p:spPr>
            <a:xfrm>
              <a:off x="3865174" y="254079"/>
              <a:ext cx="571500" cy="552450"/>
            </a:xfrm>
            <a:prstGeom prst="rect">
              <a:avLst/>
            </a:prstGeom>
          </p:spPr>
        </p:pic>
      </p:grpSp>
      <p:sp>
        <p:nvSpPr>
          <p:cNvPr id="2" name="Rectangle 1"/>
          <p:cNvSpPr/>
          <p:nvPr/>
        </p:nvSpPr>
        <p:spPr>
          <a:xfrm>
            <a:off x="1388673" y="1827655"/>
            <a:ext cx="9562861" cy="1083374"/>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Tạo thư mục mới tên là ThuMucMoi trên màn hình nền Desktop và thư mục ThuMucTam nằm trong thư mục Documents</a:t>
            </a:r>
          </a:p>
        </p:txBody>
      </p:sp>
      <p:pic>
        <p:nvPicPr>
          <p:cNvPr id="18" name="Picture 17"/>
          <p:cNvPicPr/>
          <p:nvPr/>
        </p:nvPicPr>
        <p:blipFill rotWithShape="1">
          <a:blip r:embed="rId4"/>
          <a:srcRect l="58526" t="33711" r="1901" b="57390"/>
          <a:stretch/>
        </p:blipFill>
        <p:spPr bwMode="auto">
          <a:xfrm>
            <a:off x="1388673" y="3325127"/>
            <a:ext cx="9442435" cy="19438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877" t="55451" r="63511" b="7921"/>
          <a:stretch/>
        </p:blipFill>
        <p:spPr>
          <a:xfrm>
            <a:off x="1420837" y="2782782"/>
            <a:ext cx="2551815" cy="2679406"/>
          </a:xfrm>
          <a:prstGeom prst="rect">
            <a:avLst/>
          </a:prstGeom>
        </p:spPr>
      </p:pic>
      <p:pic>
        <p:nvPicPr>
          <p:cNvPr id="5" name="Picture 4"/>
          <p:cNvPicPr>
            <a:picLocks noChangeAspect="1"/>
          </p:cNvPicPr>
          <p:nvPr/>
        </p:nvPicPr>
        <p:blipFill rotWithShape="1">
          <a:blip r:embed="rId3"/>
          <a:srcRect l="16618" t="59095" r="63545" b="8442"/>
          <a:stretch/>
        </p:blipFill>
        <p:spPr>
          <a:xfrm>
            <a:off x="7588049" y="2782782"/>
            <a:ext cx="2912013" cy="2679406"/>
          </a:xfrm>
          <a:prstGeom prst="rect">
            <a:avLst/>
          </a:prstGeom>
        </p:spPr>
      </p:pic>
      <p:sp>
        <p:nvSpPr>
          <p:cNvPr id="6" name="TextBox 5"/>
          <p:cNvSpPr txBox="1"/>
          <p:nvPr/>
        </p:nvSpPr>
        <p:spPr>
          <a:xfrm>
            <a:off x="1280157" y="379826"/>
            <a:ext cx="5345723" cy="2000548"/>
          </a:xfrm>
          <a:prstGeom prst="rect">
            <a:avLst/>
          </a:prstGeom>
          <a:noFill/>
        </p:spPr>
        <p:txBody>
          <a:bodyPr wrap="square" rtlCol="0">
            <a:spAutoFit/>
          </a:bodyPr>
          <a:lstStyle/>
          <a:p>
            <a:pPr>
              <a:spcBef>
                <a:spcPts val="1200"/>
              </a:spcBef>
              <a:spcAft>
                <a:spcPts val="1200"/>
              </a:spcAft>
            </a:pPr>
            <a:r>
              <a:rPr lang="en-US" sz="2800" smtClean="0">
                <a:latin typeface="Times New Roman" panose="02020603050405020304" pitchFamily="18" charset="0"/>
                <a:cs typeface="Times New Roman" panose="02020603050405020304" pitchFamily="18" charset="0"/>
              </a:rPr>
              <a:t>B1. Ấn tổ hợp phím Ctrl+Shift+N</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B2. Đổi tên thành ThuMucMoi</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B3. Ấn Enter </a:t>
            </a:r>
            <a:endParaRPr lang="en-US" sz="2800">
              <a:latin typeface="Times New Roman" panose="02020603050405020304" pitchFamily="18" charset="0"/>
              <a:cs typeface="Times New Roman" panose="02020603050405020304" pitchFamily="18" charset="0"/>
            </a:endParaRPr>
          </a:p>
        </p:txBody>
      </p:sp>
      <p:sp>
        <p:nvSpPr>
          <p:cNvPr id="8" name="Right Arrow 7"/>
          <p:cNvSpPr/>
          <p:nvPr/>
        </p:nvSpPr>
        <p:spPr>
          <a:xfrm>
            <a:off x="5252812" y="3742657"/>
            <a:ext cx="1055077" cy="759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56852" y="5864595"/>
            <a:ext cx="10102074" cy="523220"/>
          </a:xfrm>
          <a:prstGeom prst="rect">
            <a:avLst/>
          </a:prstGeom>
          <a:noFill/>
        </p:spPr>
        <p:txBody>
          <a:bodyPr wrap="square" rtlCol="0">
            <a:spAutoFit/>
          </a:bodyPr>
          <a:lstStyle/>
          <a:p>
            <a:pPr algn="just">
              <a:spcBef>
                <a:spcPts val="1200"/>
              </a:spcBef>
              <a:spcAft>
                <a:spcPts val="1200"/>
              </a:spcAft>
            </a:pPr>
            <a:r>
              <a:rPr lang="en-US" sz="2800" smtClean="0">
                <a:latin typeface="Times New Roman" panose="02020603050405020304" pitchFamily="18" charset="0"/>
                <a:cs typeface="Times New Roman" panose="02020603050405020304" pitchFamily="18" charset="0"/>
              </a:rPr>
              <a:t>Làm tương tự ta tạo được ThuMucTam trong thư mục Document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45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440742" y="1186551"/>
            <a:ext cx="11309979" cy="5337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
        <p:nvSpPr>
          <p:cNvPr id="3" name="Rectangle 2"/>
          <p:cNvSpPr/>
          <p:nvPr/>
        </p:nvSpPr>
        <p:spPr>
          <a:xfrm>
            <a:off x="1084521" y="2432574"/>
            <a:ext cx="9781953" cy="2877711"/>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Sao chép tệp, thư mục</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rPr>
              <a:t>Sao chép vài tệp (một tệp văn bản bất kì, một tệp ảnh bất kì, …) vào thư mục ThuMucTam</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Nhiệm vụ </a:t>
            </a:r>
            <a:r>
              <a:rPr lang="en-US" sz="2800" b="1" i="1" smtClean="0">
                <a:latin typeface="Times New Roman" panose="02020603050405020304" pitchFamily="18" charset="0"/>
                <a:ea typeface="Times New Roman" panose="02020603050405020304" pitchFamily="18" charset="0"/>
              </a:rPr>
              <a:t>2:</a:t>
            </a: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Sao chép thư mục ThuMucTam vào trong thư mục ThuMucMoi trên màn hình nền.</a:t>
            </a:r>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1918" y="1567181"/>
            <a:ext cx="9856416" cy="2739211"/>
          </a:xfrm>
          <a:prstGeom prst="rect">
            <a:avLst/>
          </a:prstGeom>
          <a:noFill/>
        </p:spPr>
        <p:txBody>
          <a:bodyPr wrap="square" rtlCol="0">
            <a:spAutoFit/>
          </a:bodyPr>
          <a:lstStyle/>
          <a:p>
            <a:pPr>
              <a:spcBef>
                <a:spcPts val="1200"/>
              </a:spcBef>
              <a:spcAft>
                <a:spcPts val="1200"/>
              </a:spcAft>
            </a:pPr>
            <a:r>
              <a:rPr lang="en-US" sz="2800" smtClean="0">
                <a:latin typeface="Times New Roman" panose="02020603050405020304" pitchFamily="18" charset="0"/>
                <a:cs typeface="Times New Roman" panose="02020603050405020304" pitchFamily="18" charset="0"/>
              </a:rPr>
              <a:t>B1. Chọn tệp cần sao chép</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B2. Nhấn Ctrl+C</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B3. Di chuyển đến thư mục ThuMucTam</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B4. Nhấn Ctrl+V</a:t>
            </a: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1961225" y="756315"/>
            <a:ext cx="2109873"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Nhiệm vụ 1: </a:t>
            </a:r>
            <a:endParaRPr lang="en-US" sz="2800">
              <a:solidFill>
                <a:srgbClr val="0070C0"/>
              </a:solidFill>
            </a:endParaRPr>
          </a:p>
        </p:txBody>
      </p:sp>
    </p:spTree>
    <p:extLst>
      <p:ext uri="{BB962C8B-B14F-4D97-AF65-F5344CB8AC3E}">
        <p14:creationId xmlns:p14="http://schemas.microsoft.com/office/powerpoint/2010/main" val="4204750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1918" y="1567181"/>
            <a:ext cx="9856416" cy="2739211"/>
          </a:xfrm>
          <a:prstGeom prst="rect">
            <a:avLst/>
          </a:prstGeom>
          <a:noFill/>
        </p:spPr>
        <p:txBody>
          <a:bodyPr wrap="square" rtlCol="0">
            <a:spAutoFit/>
          </a:bodyPr>
          <a:lstStyle/>
          <a:p>
            <a:pPr>
              <a:spcBef>
                <a:spcPts val="1200"/>
              </a:spcBef>
              <a:spcAft>
                <a:spcPts val="1200"/>
              </a:spcAft>
            </a:pPr>
            <a:r>
              <a:rPr lang="en-US" sz="2800" smtClean="0">
                <a:latin typeface="Times New Roman" panose="02020603050405020304" pitchFamily="18" charset="0"/>
                <a:cs typeface="Times New Roman" panose="02020603050405020304" pitchFamily="18" charset="0"/>
              </a:rPr>
              <a:t>B1. Chọn </a:t>
            </a:r>
            <a:r>
              <a:rPr lang="en-US" sz="2800">
                <a:latin typeface="Times New Roman" panose="02020603050405020304" pitchFamily="18" charset="0"/>
                <a:cs typeface="Times New Roman" panose="02020603050405020304" pitchFamily="18" charset="0"/>
              </a:rPr>
              <a:t>thư </a:t>
            </a:r>
            <a:r>
              <a:rPr lang="en-US" sz="2800">
                <a:latin typeface="Times New Roman" panose="02020603050405020304" pitchFamily="18" charset="0"/>
                <a:cs typeface="Times New Roman" panose="02020603050405020304" pitchFamily="18" charset="0"/>
              </a:rPr>
              <a:t>mục </a:t>
            </a:r>
            <a:r>
              <a:rPr lang="en-US" sz="2800" smtClean="0">
                <a:latin typeface="Times New Roman" panose="02020603050405020304" pitchFamily="18" charset="0"/>
                <a:cs typeface="Times New Roman" panose="02020603050405020304" pitchFamily="18" charset="0"/>
              </a:rPr>
              <a:t>ThuMucTam </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B2. Nhấn Ctrl+C</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B3. Di chuyển đến thư mục ThuMucMoi</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B4. Nhấn Ctrl+V</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1961225" y="756315"/>
            <a:ext cx="2109873"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Nhiệm </a:t>
            </a:r>
            <a:r>
              <a:rPr lang="en-US" sz="2800" b="1" i="1">
                <a:solidFill>
                  <a:srgbClr val="0070C0"/>
                </a:solidFill>
                <a:latin typeface="Times New Roman" panose="02020603050405020304" pitchFamily="18" charset="0"/>
                <a:ea typeface="Times New Roman" panose="02020603050405020304" pitchFamily="18" charset="0"/>
              </a:rPr>
              <a:t>vụ </a:t>
            </a:r>
            <a:r>
              <a:rPr lang="en-US" sz="2800" b="1" i="1" smtClean="0">
                <a:solidFill>
                  <a:srgbClr val="0070C0"/>
                </a:solidFill>
                <a:latin typeface="Times New Roman" panose="02020603050405020304" pitchFamily="18" charset="0"/>
                <a:ea typeface="Times New Roman" panose="02020603050405020304" pitchFamily="18" charset="0"/>
              </a:rPr>
              <a:t>2: </a:t>
            </a:r>
            <a:endParaRPr lang="en-US" sz="2800">
              <a:solidFill>
                <a:srgbClr val="0070C0"/>
              </a:solidFill>
            </a:endParaRPr>
          </a:p>
        </p:txBody>
      </p:sp>
    </p:spTree>
    <p:extLst>
      <p:ext uri="{BB962C8B-B14F-4D97-AF65-F5344CB8AC3E}">
        <p14:creationId xmlns:p14="http://schemas.microsoft.com/office/powerpoint/2010/main" val="1833024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16056" y="1354814"/>
            <a:ext cx="11255188" cy="5059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sp>
        <p:nvSpPr>
          <p:cNvPr id="5" name="Rectangle 4"/>
          <p:cNvSpPr/>
          <p:nvPr/>
        </p:nvSpPr>
        <p:spPr>
          <a:xfrm>
            <a:off x="1212112" y="2432574"/>
            <a:ext cx="9675628" cy="2877711"/>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Di chuyển tệp, thư mục</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rPr>
              <a:t>Di chuyển các tệp đang có trong thư mục Documents\ThuMucTam sang ThuMucMoi trên màn hình nền</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Nhiệm vụ 2.</a:t>
            </a:r>
            <a:r>
              <a:rPr lang="en-US" sz="2800">
                <a:latin typeface="Times New Roman" panose="02020603050405020304" pitchFamily="18" charset="0"/>
                <a:ea typeface="Times New Roman" panose="02020603050405020304" pitchFamily="18" charset="0"/>
              </a:rPr>
              <a:t> Di chuyển ThuMucMoi thành thư mục con của Documents</a:t>
            </a: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1918" y="1567181"/>
            <a:ext cx="9856416" cy="2739211"/>
          </a:xfrm>
          <a:prstGeom prst="rect">
            <a:avLst/>
          </a:prstGeom>
          <a:noFill/>
        </p:spPr>
        <p:txBody>
          <a:bodyPr wrap="square" rtlCol="0">
            <a:spAutoFit/>
          </a:bodyPr>
          <a:lstStyle/>
          <a:p>
            <a:pPr>
              <a:spcBef>
                <a:spcPts val="1200"/>
              </a:spcBef>
              <a:spcAft>
                <a:spcPts val="1200"/>
              </a:spcAft>
            </a:pPr>
            <a:r>
              <a:rPr lang="en-US" sz="2800" smtClean="0">
                <a:latin typeface="Times New Roman" panose="02020603050405020304" pitchFamily="18" charset="0"/>
                <a:cs typeface="Times New Roman" panose="02020603050405020304" pitchFamily="18" charset="0"/>
              </a:rPr>
              <a:t>B1. Chọn ThuMucTam</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B2. Nhấn Ctrl+X</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B3. Di chuyển đến thư mục ThuMucMoi</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B4. Nhấn Ctrl+V</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1961225" y="756315"/>
            <a:ext cx="2109873"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Nhiệm vụ 1: </a:t>
            </a:r>
            <a:endParaRPr lang="en-US" sz="2800">
              <a:solidFill>
                <a:srgbClr val="0070C0"/>
              </a:solidFill>
            </a:endParaRPr>
          </a:p>
        </p:txBody>
      </p:sp>
    </p:spTree>
    <p:extLst>
      <p:ext uri="{BB962C8B-B14F-4D97-AF65-F5344CB8AC3E}">
        <p14:creationId xmlns:p14="http://schemas.microsoft.com/office/powerpoint/2010/main" val="366286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TotalTime>
  <Words>494</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171</cp:revision>
  <dcterms:created xsi:type="dcterms:W3CDTF">2022-01-16T07:26:14Z</dcterms:created>
  <dcterms:modified xsi:type="dcterms:W3CDTF">2022-06-15T17:06:17Z</dcterms:modified>
</cp:coreProperties>
</file>