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  <p:sldMasterId id="2147483954" r:id="rId3"/>
  </p:sldMasterIdLst>
  <p:notesMasterIdLst>
    <p:notesMasterId r:id="rId53"/>
  </p:notesMasterIdLst>
  <p:sldIdLst>
    <p:sldId id="408" r:id="rId4"/>
    <p:sldId id="409" r:id="rId5"/>
    <p:sldId id="355" r:id="rId6"/>
    <p:sldId id="258" r:id="rId7"/>
    <p:sldId id="449" r:id="rId8"/>
    <p:sldId id="492" r:id="rId9"/>
    <p:sldId id="475" r:id="rId10"/>
    <p:sldId id="476" r:id="rId11"/>
    <p:sldId id="483" r:id="rId12"/>
    <p:sldId id="484" r:id="rId13"/>
    <p:sldId id="485" r:id="rId14"/>
    <p:sldId id="506" r:id="rId15"/>
    <p:sldId id="507" r:id="rId16"/>
    <p:sldId id="490" r:id="rId17"/>
    <p:sldId id="451" r:id="rId18"/>
    <p:sldId id="405" r:id="rId19"/>
    <p:sldId id="453" r:id="rId20"/>
    <p:sldId id="505" r:id="rId21"/>
    <p:sldId id="504" r:id="rId22"/>
    <p:sldId id="454" r:id="rId23"/>
    <p:sldId id="503" r:id="rId24"/>
    <p:sldId id="499" r:id="rId25"/>
    <p:sldId id="456" r:id="rId26"/>
    <p:sldId id="459" r:id="rId27"/>
    <p:sldId id="460" r:id="rId28"/>
    <p:sldId id="461" r:id="rId29"/>
    <p:sldId id="496" r:id="rId30"/>
    <p:sldId id="510" r:id="rId31"/>
    <p:sldId id="468" r:id="rId32"/>
    <p:sldId id="469" r:id="rId33"/>
    <p:sldId id="398" r:id="rId34"/>
    <p:sldId id="498" r:id="rId35"/>
    <p:sldId id="482" r:id="rId36"/>
    <p:sldId id="350" r:id="rId37"/>
    <p:sldId id="513" r:id="rId38"/>
    <p:sldId id="472" r:id="rId39"/>
    <p:sldId id="386" r:id="rId40"/>
    <p:sldId id="511" r:id="rId41"/>
    <p:sldId id="512" r:id="rId42"/>
    <p:sldId id="387" r:id="rId43"/>
    <p:sldId id="388" r:id="rId44"/>
    <p:sldId id="389" r:id="rId45"/>
    <p:sldId id="514" r:id="rId46"/>
    <p:sldId id="515" r:id="rId47"/>
    <p:sldId id="497" r:id="rId48"/>
    <p:sldId id="395" r:id="rId49"/>
    <p:sldId id="457" r:id="rId50"/>
    <p:sldId id="471" r:id="rId51"/>
    <p:sldId id="404" r:id="rId52"/>
  </p:sldIdLst>
  <p:sldSz cx="9144000" cy="6858000" type="screen4x3"/>
  <p:notesSz cx="6742113" cy="98726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CC"/>
    <a:srgbClr val="FFFF00"/>
    <a:srgbClr val="FF3399"/>
    <a:srgbClr val="A0FCFE"/>
    <a:srgbClr val="F8F8F8"/>
    <a:srgbClr val="FFCC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79" autoAdjust="0"/>
  </p:normalViewPr>
  <p:slideViewPr>
    <p:cSldViewPr>
      <p:cViewPr varScale="1">
        <p:scale>
          <a:sx n="71" d="100"/>
          <a:sy n="71" d="100"/>
        </p:scale>
        <p:origin x="63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5A21AE-8CAA-4DE7-B2F7-A184D1C5D5F8}" type="doc">
      <dgm:prSet loTypeId="urn:microsoft.com/office/officeart/2005/8/layout/cycle2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D358B84-DEF5-4CB6-A6DA-79F08B266C88}">
      <dgm:prSet phldrT="[Text]" custT="1"/>
      <dgm:spPr/>
      <dgm:t>
        <a:bodyPr/>
        <a:lstStyle/>
        <a:p>
          <a:r>
            <a:rPr lang="en-US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 </a:t>
          </a:r>
        </a:p>
        <a:p>
          <a:r>
            <a:rPr lang="en-US" sz="20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</a:t>
          </a:r>
        </a:p>
        <a:p>
          <a:r>
            <a: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(20 </a:t>
          </a:r>
          <a:r>
            <a:rPr lang="en-US" sz="2000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20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4A11BF-AD96-4597-9581-E7C937EEE4A4}" type="parTrans" cxnId="{74EF11BD-CDD9-49C2-AFCC-520CE66447EC}">
      <dgm:prSet/>
      <dgm:spPr/>
      <dgm:t>
        <a:bodyPr/>
        <a:lstStyle/>
        <a:p>
          <a:endParaRPr lang="en-US"/>
        </a:p>
      </dgm:t>
    </dgm:pt>
    <dgm:pt modelId="{564CBE0E-D5BF-41E3-8771-B9AE198D0694}" type="sibTrans" cxnId="{74EF11BD-CDD9-49C2-AFCC-520CE66447EC}">
      <dgm:prSet/>
      <dgm:spPr/>
      <dgm:t>
        <a:bodyPr/>
        <a:lstStyle/>
        <a:p>
          <a:endParaRPr lang="en-US"/>
        </a:p>
      </dgm:t>
    </dgm:pt>
    <dgm:pt modelId="{7CEE80BA-625A-458B-968F-2AB956BEB7BC}">
      <dgm:prSet phldrT="[Text]"/>
      <dgm:spPr/>
      <dgm:t>
        <a:bodyPr/>
        <a:lstStyle/>
        <a:p>
          <a:r>
            <a:rPr lang="en-US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 </a:t>
          </a:r>
        </a:p>
        <a:p>
          <a:r>
            <a:rPr lang="en-US" b="1" dirty="0" err="1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</a:t>
          </a:r>
        </a:p>
        <a:p>
          <a:r>
            <a: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(12 </a:t>
          </a:r>
          <a:r>
            <a:rPr lang="en-US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dirty="0">
            <a:solidFill>
              <a:srgbClr val="0000CC"/>
            </a:solidFill>
          </a:endParaRPr>
        </a:p>
      </dgm:t>
    </dgm:pt>
    <dgm:pt modelId="{A4636652-075C-43D8-86C2-212A1DC62559}" type="parTrans" cxnId="{8B02C2D7-BC56-479F-BB6C-4732BC5303B2}">
      <dgm:prSet/>
      <dgm:spPr/>
      <dgm:t>
        <a:bodyPr/>
        <a:lstStyle/>
        <a:p>
          <a:endParaRPr lang="en-US"/>
        </a:p>
      </dgm:t>
    </dgm:pt>
    <dgm:pt modelId="{9C54C905-EAFA-40ED-A4B5-119195CFB74E}" type="sibTrans" cxnId="{8B02C2D7-BC56-479F-BB6C-4732BC5303B2}">
      <dgm:prSet/>
      <dgm:spPr/>
      <dgm:t>
        <a:bodyPr/>
        <a:lstStyle/>
        <a:p>
          <a:endParaRPr lang="en-US"/>
        </a:p>
      </dgm:t>
    </dgm:pt>
    <dgm:pt modelId="{1419764D-A4FC-497E-ADFD-F21F8BF1C6AC}">
      <dgm:prSet phldrT="[Text]"/>
      <dgm:spPr/>
      <dgm:t>
        <a:bodyPr/>
        <a:lstStyle/>
        <a:p>
          <a:r>
            <a:rPr lang="en-US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 </a:t>
          </a:r>
        </a:p>
        <a:p>
          <a:r>
            <a:rPr lang="en-US" b="1" dirty="0" err="1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</a:t>
          </a:r>
        </a:p>
        <a:p>
          <a:r>
            <a: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(10 </a:t>
          </a:r>
          <a:r>
            <a:rPr lang="en-US" b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dirty="0">
            <a:solidFill>
              <a:srgbClr val="000000"/>
            </a:solidFill>
          </a:endParaRPr>
        </a:p>
      </dgm:t>
    </dgm:pt>
    <dgm:pt modelId="{CA425958-5408-4586-A8C5-2E2F3C65C611}" type="parTrans" cxnId="{405B45F1-042E-454B-AA22-8B7631739502}">
      <dgm:prSet/>
      <dgm:spPr/>
      <dgm:t>
        <a:bodyPr/>
        <a:lstStyle/>
        <a:p>
          <a:endParaRPr lang="en-US"/>
        </a:p>
      </dgm:t>
    </dgm:pt>
    <dgm:pt modelId="{2CE68C92-E58F-4B41-BBB5-7CB9E32755CD}" type="sibTrans" cxnId="{405B45F1-042E-454B-AA22-8B7631739502}">
      <dgm:prSet/>
      <dgm:spPr/>
      <dgm:t>
        <a:bodyPr/>
        <a:lstStyle/>
        <a:p>
          <a:endParaRPr lang="en-US"/>
        </a:p>
      </dgm:t>
    </dgm:pt>
    <dgm:pt modelId="{A203F90A-29F6-4E31-99BF-297778E96F89}" type="pres">
      <dgm:prSet presAssocID="{D05A21AE-8CAA-4DE7-B2F7-A184D1C5D5F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6F7300-7A42-4138-9E07-D353726D94EF}" type="pres">
      <dgm:prSet presAssocID="{7D358B84-DEF5-4CB6-A6DA-79F08B266C88}" presName="node" presStyleLbl="node1" presStyleIdx="0" presStyleCnt="3" custScaleX="1266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457B49-71FB-40C8-854F-A9469D0706CD}" type="pres">
      <dgm:prSet presAssocID="{564CBE0E-D5BF-41E3-8771-B9AE198D0694}" presName="sibTrans" presStyleLbl="sibTrans2D1" presStyleIdx="0" presStyleCnt="3"/>
      <dgm:spPr/>
      <dgm:t>
        <a:bodyPr/>
        <a:lstStyle/>
        <a:p>
          <a:endParaRPr lang="en-US"/>
        </a:p>
      </dgm:t>
    </dgm:pt>
    <dgm:pt modelId="{8A7A249C-2580-440E-976C-F3F5605CBBF5}" type="pres">
      <dgm:prSet presAssocID="{564CBE0E-D5BF-41E3-8771-B9AE198D0694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85CDD78B-5F45-47D2-A834-D52EEB064196}" type="pres">
      <dgm:prSet presAssocID="{7CEE80BA-625A-458B-968F-2AB956BEB7BC}" presName="node" presStyleLbl="node1" presStyleIdx="1" presStyleCnt="3" custScaleX="1139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7D24E7-E77B-4741-B197-249EAB160266}" type="pres">
      <dgm:prSet presAssocID="{9C54C905-EAFA-40ED-A4B5-119195CFB74E}" presName="sibTrans" presStyleLbl="sibTrans2D1" presStyleIdx="1" presStyleCnt="3"/>
      <dgm:spPr/>
      <dgm:t>
        <a:bodyPr/>
        <a:lstStyle/>
        <a:p>
          <a:endParaRPr lang="en-US"/>
        </a:p>
      </dgm:t>
    </dgm:pt>
    <dgm:pt modelId="{D37792BC-241D-4901-953F-E37351D87066}" type="pres">
      <dgm:prSet presAssocID="{9C54C905-EAFA-40ED-A4B5-119195CFB74E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79CB3CC5-00ED-48F7-9219-0A6258256278}" type="pres">
      <dgm:prSet presAssocID="{1419764D-A4FC-497E-ADFD-F21F8BF1C6AC}" presName="node" presStyleLbl="node1" presStyleIdx="2" presStyleCnt="3" custScaleX="1141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EE4E40-6905-47B3-AD55-200855C63E03}" type="pres">
      <dgm:prSet presAssocID="{2CE68C92-E58F-4B41-BBB5-7CB9E32755CD}" presName="sibTrans" presStyleLbl="sibTrans2D1" presStyleIdx="2" presStyleCnt="3"/>
      <dgm:spPr/>
      <dgm:t>
        <a:bodyPr/>
        <a:lstStyle/>
        <a:p>
          <a:endParaRPr lang="en-US"/>
        </a:p>
      </dgm:t>
    </dgm:pt>
    <dgm:pt modelId="{404ED2AE-58C5-4A03-A7F5-0A083BEC9377}" type="pres">
      <dgm:prSet presAssocID="{2CE68C92-E58F-4B41-BBB5-7CB9E32755CD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74EF11BD-CDD9-49C2-AFCC-520CE66447EC}" srcId="{D05A21AE-8CAA-4DE7-B2F7-A184D1C5D5F8}" destId="{7D358B84-DEF5-4CB6-A6DA-79F08B266C88}" srcOrd="0" destOrd="0" parTransId="{184A11BF-AD96-4597-9581-E7C937EEE4A4}" sibTransId="{564CBE0E-D5BF-41E3-8771-B9AE198D0694}"/>
    <dgm:cxn modelId="{7EE2F3AB-DD44-43C5-9DF7-6409AF51074B}" type="presOf" srcId="{2CE68C92-E58F-4B41-BBB5-7CB9E32755CD}" destId="{404ED2AE-58C5-4A03-A7F5-0A083BEC9377}" srcOrd="1" destOrd="0" presId="urn:microsoft.com/office/officeart/2005/8/layout/cycle2"/>
    <dgm:cxn modelId="{8B02C2D7-BC56-479F-BB6C-4732BC5303B2}" srcId="{D05A21AE-8CAA-4DE7-B2F7-A184D1C5D5F8}" destId="{7CEE80BA-625A-458B-968F-2AB956BEB7BC}" srcOrd="1" destOrd="0" parTransId="{A4636652-075C-43D8-86C2-212A1DC62559}" sibTransId="{9C54C905-EAFA-40ED-A4B5-119195CFB74E}"/>
    <dgm:cxn modelId="{2B638DF4-4D67-45A3-B367-F9AEE62873A0}" type="presOf" srcId="{9C54C905-EAFA-40ED-A4B5-119195CFB74E}" destId="{D37792BC-241D-4901-953F-E37351D87066}" srcOrd="1" destOrd="0" presId="urn:microsoft.com/office/officeart/2005/8/layout/cycle2"/>
    <dgm:cxn modelId="{C1CCCEA5-D8DE-41F6-8CA2-7A710236F858}" type="presOf" srcId="{7CEE80BA-625A-458B-968F-2AB956BEB7BC}" destId="{85CDD78B-5F45-47D2-A834-D52EEB064196}" srcOrd="0" destOrd="0" presId="urn:microsoft.com/office/officeart/2005/8/layout/cycle2"/>
    <dgm:cxn modelId="{D3764729-5A3C-4EFD-AE0E-4FF1960973ED}" type="presOf" srcId="{2CE68C92-E58F-4B41-BBB5-7CB9E32755CD}" destId="{76EE4E40-6905-47B3-AD55-200855C63E03}" srcOrd="0" destOrd="0" presId="urn:microsoft.com/office/officeart/2005/8/layout/cycle2"/>
    <dgm:cxn modelId="{47655C70-91DA-4E8E-85AB-A49C718CBC9D}" type="presOf" srcId="{564CBE0E-D5BF-41E3-8771-B9AE198D0694}" destId="{8A7A249C-2580-440E-976C-F3F5605CBBF5}" srcOrd="1" destOrd="0" presId="urn:microsoft.com/office/officeart/2005/8/layout/cycle2"/>
    <dgm:cxn modelId="{4CA5400F-E43F-45B1-8E8C-75681DFA15C5}" type="presOf" srcId="{564CBE0E-D5BF-41E3-8771-B9AE198D0694}" destId="{CF457B49-71FB-40C8-854F-A9469D0706CD}" srcOrd="0" destOrd="0" presId="urn:microsoft.com/office/officeart/2005/8/layout/cycle2"/>
    <dgm:cxn modelId="{68664C81-5753-429E-91A9-1AD7115A49CE}" type="presOf" srcId="{D05A21AE-8CAA-4DE7-B2F7-A184D1C5D5F8}" destId="{A203F90A-29F6-4E31-99BF-297778E96F89}" srcOrd="0" destOrd="0" presId="urn:microsoft.com/office/officeart/2005/8/layout/cycle2"/>
    <dgm:cxn modelId="{1165D2B4-7551-41A6-BD00-38E865EB7E79}" type="presOf" srcId="{7D358B84-DEF5-4CB6-A6DA-79F08B266C88}" destId="{796F7300-7A42-4138-9E07-D353726D94EF}" srcOrd="0" destOrd="0" presId="urn:microsoft.com/office/officeart/2005/8/layout/cycle2"/>
    <dgm:cxn modelId="{E10BAF1D-8E51-466F-8F99-D80E58C911BB}" type="presOf" srcId="{1419764D-A4FC-497E-ADFD-F21F8BF1C6AC}" destId="{79CB3CC5-00ED-48F7-9219-0A6258256278}" srcOrd="0" destOrd="0" presId="urn:microsoft.com/office/officeart/2005/8/layout/cycle2"/>
    <dgm:cxn modelId="{F79501D0-AAC6-4CFF-BE00-B4C5BEC08649}" type="presOf" srcId="{9C54C905-EAFA-40ED-A4B5-119195CFB74E}" destId="{397D24E7-E77B-4741-B197-249EAB160266}" srcOrd="0" destOrd="0" presId="urn:microsoft.com/office/officeart/2005/8/layout/cycle2"/>
    <dgm:cxn modelId="{405B45F1-042E-454B-AA22-8B7631739502}" srcId="{D05A21AE-8CAA-4DE7-B2F7-A184D1C5D5F8}" destId="{1419764D-A4FC-497E-ADFD-F21F8BF1C6AC}" srcOrd="2" destOrd="0" parTransId="{CA425958-5408-4586-A8C5-2E2F3C65C611}" sibTransId="{2CE68C92-E58F-4B41-BBB5-7CB9E32755CD}"/>
    <dgm:cxn modelId="{CBAC4E0D-3DCE-41AE-90A3-51A86CB4E459}" type="presParOf" srcId="{A203F90A-29F6-4E31-99BF-297778E96F89}" destId="{796F7300-7A42-4138-9E07-D353726D94EF}" srcOrd="0" destOrd="0" presId="urn:microsoft.com/office/officeart/2005/8/layout/cycle2"/>
    <dgm:cxn modelId="{7E3CC9B4-0621-4F4F-9667-D3EA764B2974}" type="presParOf" srcId="{A203F90A-29F6-4E31-99BF-297778E96F89}" destId="{CF457B49-71FB-40C8-854F-A9469D0706CD}" srcOrd="1" destOrd="0" presId="urn:microsoft.com/office/officeart/2005/8/layout/cycle2"/>
    <dgm:cxn modelId="{A57C1473-A8BE-4844-9B8C-E3BC4D97D4D9}" type="presParOf" srcId="{CF457B49-71FB-40C8-854F-A9469D0706CD}" destId="{8A7A249C-2580-440E-976C-F3F5605CBBF5}" srcOrd="0" destOrd="0" presId="urn:microsoft.com/office/officeart/2005/8/layout/cycle2"/>
    <dgm:cxn modelId="{A87F52EC-C47D-4EDE-ADBF-6A448D73284C}" type="presParOf" srcId="{A203F90A-29F6-4E31-99BF-297778E96F89}" destId="{85CDD78B-5F45-47D2-A834-D52EEB064196}" srcOrd="2" destOrd="0" presId="urn:microsoft.com/office/officeart/2005/8/layout/cycle2"/>
    <dgm:cxn modelId="{252CB908-751D-4D63-ADFC-A38C44D574D1}" type="presParOf" srcId="{A203F90A-29F6-4E31-99BF-297778E96F89}" destId="{397D24E7-E77B-4741-B197-249EAB160266}" srcOrd="3" destOrd="0" presId="urn:microsoft.com/office/officeart/2005/8/layout/cycle2"/>
    <dgm:cxn modelId="{75D21818-9590-44CB-AC78-5465E827C182}" type="presParOf" srcId="{397D24E7-E77B-4741-B197-249EAB160266}" destId="{D37792BC-241D-4901-953F-E37351D87066}" srcOrd="0" destOrd="0" presId="urn:microsoft.com/office/officeart/2005/8/layout/cycle2"/>
    <dgm:cxn modelId="{DF47550D-BE79-42E6-B6B2-92ED53E65BB1}" type="presParOf" srcId="{A203F90A-29F6-4E31-99BF-297778E96F89}" destId="{79CB3CC5-00ED-48F7-9219-0A6258256278}" srcOrd="4" destOrd="0" presId="urn:microsoft.com/office/officeart/2005/8/layout/cycle2"/>
    <dgm:cxn modelId="{147EB7F9-AF79-4562-AFE3-E450D13375DB}" type="presParOf" srcId="{A203F90A-29F6-4E31-99BF-297778E96F89}" destId="{76EE4E40-6905-47B3-AD55-200855C63E03}" srcOrd="5" destOrd="0" presId="urn:microsoft.com/office/officeart/2005/8/layout/cycle2"/>
    <dgm:cxn modelId="{14947F6A-487E-4ECF-B229-4A33DF880ED2}" type="presParOf" srcId="{76EE4E40-6905-47B3-AD55-200855C63E03}" destId="{404ED2AE-58C5-4A03-A7F5-0A083BEC937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C25955-FD94-4156-B271-452DB4571C08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84CC57-F26E-4D19-B8A4-535B479F0EAC}">
      <dgm:prSet phldrT="[Text]"/>
      <dgm:spPr/>
      <dgm:t>
        <a:bodyPr/>
        <a:lstStyle/>
        <a:p>
          <a:r>
            <a:rPr lang="en-US" b="1" dirty="0" err="1" smtClean="0">
              <a:solidFill>
                <a:srgbClr val="FFFF00"/>
              </a:solidFill>
            </a:rPr>
            <a:t>SINH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SẢN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HỮU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TÍNH</a:t>
          </a:r>
          <a:r>
            <a:rPr lang="en-US" b="1" dirty="0" smtClean="0">
              <a:solidFill>
                <a:srgbClr val="FFFF00"/>
              </a:solidFill>
            </a:rPr>
            <a:t> Ở </a:t>
          </a:r>
          <a:r>
            <a:rPr lang="en-US" b="1" dirty="0" err="1" smtClean="0">
              <a:solidFill>
                <a:srgbClr val="FFFF00"/>
              </a:solidFill>
            </a:rPr>
            <a:t>SINH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VẬT</a:t>
          </a:r>
          <a:endParaRPr lang="en-US" b="1" dirty="0">
            <a:solidFill>
              <a:srgbClr val="FFFF00"/>
            </a:solidFill>
          </a:endParaRPr>
        </a:p>
      </dgm:t>
    </dgm:pt>
    <dgm:pt modelId="{E01BBFBD-8A47-4155-AF66-BBB4242C5F99}" type="parTrans" cxnId="{8B98B64F-1C18-4FB4-9B55-4EEA68711F0F}">
      <dgm:prSet/>
      <dgm:spPr/>
      <dgm:t>
        <a:bodyPr/>
        <a:lstStyle/>
        <a:p>
          <a:endParaRPr lang="en-US"/>
        </a:p>
      </dgm:t>
    </dgm:pt>
    <dgm:pt modelId="{6172902F-AEF6-452B-A2CB-B2F2631748E7}" type="sibTrans" cxnId="{8B98B64F-1C18-4FB4-9B55-4EEA68711F0F}">
      <dgm:prSet/>
      <dgm:spPr/>
      <dgm:t>
        <a:bodyPr/>
        <a:lstStyle/>
        <a:p>
          <a:endParaRPr lang="en-US"/>
        </a:p>
      </dgm:t>
    </dgm:pt>
    <dgm:pt modelId="{0A106FAF-17AB-43A4-8199-14EC4324E18C}">
      <dgm:prSet phldrT="[Text]" custT="1"/>
      <dgm:spPr/>
      <dgm:t>
        <a:bodyPr/>
        <a:lstStyle/>
        <a:p>
          <a:r>
            <a:rPr lang="en-US" sz="2800" b="1" dirty="0" err="1" smtClean="0">
              <a:solidFill>
                <a:srgbClr val="FFFFFF"/>
              </a:solidFill>
            </a:rPr>
            <a:t>Nhóm</a:t>
          </a:r>
          <a:r>
            <a:rPr lang="en-US" sz="2800" b="1" dirty="0" smtClean="0">
              <a:solidFill>
                <a:srgbClr val="FFFFFF"/>
              </a:solidFill>
            </a:rPr>
            <a:t> 1, 2: </a:t>
          </a:r>
          <a:r>
            <a:rPr lang="en-US" sz="2800" b="1" dirty="0" err="1" smtClean="0">
              <a:solidFill>
                <a:srgbClr val="FFFFFF"/>
              </a:solidFill>
            </a:rPr>
            <a:t>Sinh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sản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hữu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tính</a:t>
          </a:r>
          <a:r>
            <a:rPr lang="en-US" sz="2800" b="1" dirty="0" smtClean="0">
              <a:solidFill>
                <a:srgbClr val="FFFFFF"/>
              </a:solidFill>
            </a:rPr>
            <a:t> ở </a:t>
          </a:r>
          <a:r>
            <a:rPr lang="en-US" sz="2800" b="1" dirty="0" err="1" smtClean="0">
              <a:solidFill>
                <a:srgbClr val="FFFFFF"/>
              </a:solidFill>
            </a:rPr>
            <a:t>thực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vật</a:t>
          </a:r>
          <a:endParaRPr lang="en-US" sz="2800" b="1" dirty="0">
            <a:solidFill>
              <a:srgbClr val="FFFFFF"/>
            </a:solidFill>
          </a:endParaRPr>
        </a:p>
      </dgm:t>
    </dgm:pt>
    <dgm:pt modelId="{54997349-D08C-45A8-B4FB-9026025E252D}" type="parTrans" cxnId="{C348F956-A9C2-457D-8DB2-7CE485D9A1DE}">
      <dgm:prSet/>
      <dgm:spPr/>
      <dgm:t>
        <a:bodyPr/>
        <a:lstStyle/>
        <a:p>
          <a:endParaRPr lang="en-US"/>
        </a:p>
      </dgm:t>
    </dgm:pt>
    <dgm:pt modelId="{5BC7B2A8-1B71-45B1-BEFA-9BE83876CB05}" type="sibTrans" cxnId="{C348F956-A9C2-457D-8DB2-7CE485D9A1DE}">
      <dgm:prSet/>
      <dgm:spPr/>
      <dgm:t>
        <a:bodyPr/>
        <a:lstStyle/>
        <a:p>
          <a:endParaRPr lang="en-US"/>
        </a:p>
      </dgm:t>
    </dgm:pt>
    <dgm:pt modelId="{EFA40013-C7BF-4A67-AEC5-47D1CF2E8673}">
      <dgm:prSet phldrT="[Text]" custT="1"/>
      <dgm:spPr/>
      <dgm:t>
        <a:bodyPr/>
        <a:lstStyle/>
        <a:p>
          <a:r>
            <a:rPr lang="en-US" sz="1400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Nhóm</a:t>
          </a:r>
          <a:r>
            <a:rPr lang="en-US" sz="2800" b="1" dirty="0" smtClean="0">
              <a:solidFill>
                <a:srgbClr val="FFFFFF"/>
              </a:solidFill>
            </a:rPr>
            <a:t> 3,4: </a:t>
          </a:r>
          <a:r>
            <a:rPr lang="en-US" sz="2800" b="1" dirty="0" err="1" smtClean="0">
              <a:solidFill>
                <a:srgbClr val="FFFFFF"/>
              </a:solidFill>
            </a:rPr>
            <a:t>Sinh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sản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hữu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tính</a:t>
          </a:r>
          <a:r>
            <a:rPr lang="en-US" sz="2800" b="1" dirty="0" smtClean="0">
              <a:solidFill>
                <a:srgbClr val="FFFFFF"/>
              </a:solidFill>
            </a:rPr>
            <a:t> ở </a:t>
          </a:r>
          <a:r>
            <a:rPr lang="en-US" sz="2800" b="1" dirty="0" err="1" smtClean="0">
              <a:solidFill>
                <a:srgbClr val="FFFFFF"/>
              </a:solidFill>
            </a:rPr>
            <a:t>động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vật</a:t>
          </a:r>
          <a:endParaRPr lang="en-US" sz="2800" b="1" dirty="0">
            <a:solidFill>
              <a:srgbClr val="FFFFFF"/>
            </a:solidFill>
          </a:endParaRPr>
        </a:p>
      </dgm:t>
    </dgm:pt>
    <dgm:pt modelId="{5F4FF105-4D02-4270-930F-D4E8A9A59EEB}" type="parTrans" cxnId="{C0FE3EB1-C19A-415A-9EE7-510BD27F54BB}">
      <dgm:prSet/>
      <dgm:spPr/>
      <dgm:t>
        <a:bodyPr/>
        <a:lstStyle/>
        <a:p>
          <a:endParaRPr lang="en-US"/>
        </a:p>
      </dgm:t>
    </dgm:pt>
    <dgm:pt modelId="{01735AF9-88DB-4760-A49E-B3C6F366D3BA}" type="sibTrans" cxnId="{C0FE3EB1-C19A-415A-9EE7-510BD27F54BB}">
      <dgm:prSet/>
      <dgm:spPr/>
      <dgm:t>
        <a:bodyPr/>
        <a:lstStyle/>
        <a:p>
          <a:endParaRPr lang="en-US"/>
        </a:p>
      </dgm:t>
    </dgm:pt>
    <dgm:pt modelId="{DD9E598A-F7A1-4F17-B8EB-55CD28AEB0D2}">
      <dgm:prSet phldrT="[Text]" custT="1"/>
      <dgm:spPr/>
      <dgm:t>
        <a:bodyPr/>
        <a:lstStyle/>
        <a:p>
          <a:r>
            <a:rPr lang="en-US" sz="2800" b="1" dirty="0" err="1" smtClean="0">
              <a:solidFill>
                <a:srgbClr val="FFFFFF"/>
              </a:solidFill>
            </a:rPr>
            <a:t>Nhóm</a:t>
          </a:r>
          <a:r>
            <a:rPr lang="en-US" sz="2800" b="1" dirty="0" smtClean="0">
              <a:solidFill>
                <a:srgbClr val="FFFFFF"/>
              </a:solidFill>
            </a:rPr>
            <a:t> 5,6: </a:t>
          </a:r>
          <a:r>
            <a:rPr lang="en-US" sz="2800" b="1" dirty="0" err="1" smtClean="0">
              <a:solidFill>
                <a:srgbClr val="FFFFFF"/>
              </a:solidFill>
            </a:rPr>
            <a:t>Ứng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dụng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của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sinh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sản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hữu</a:t>
          </a:r>
          <a:r>
            <a:rPr lang="en-US" sz="2800" b="1" dirty="0" smtClean="0">
              <a:solidFill>
                <a:srgbClr val="FFFFFF"/>
              </a:solidFill>
            </a:rPr>
            <a:t> </a:t>
          </a:r>
          <a:r>
            <a:rPr lang="en-US" sz="2800" b="1" dirty="0" err="1" smtClean="0">
              <a:solidFill>
                <a:srgbClr val="FFFFFF"/>
              </a:solidFill>
            </a:rPr>
            <a:t>tính</a:t>
          </a:r>
          <a:endParaRPr lang="en-US" sz="2800" b="1" dirty="0">
            <a:solidFill>
              <a:srgbClr val="FFFFFF"/>
            </a:solidFill>
          </a:endParaRPr>
        </a:p>
      </dgm:t>
    </dgm:pt>
    <dgm:pt modelId="{A24540DB-904E-4BC8-B713-3C2E01C275AF}" type="parTrans" cxnId="{E2FAF83D-FBC8-496C-94FE-6919712F842A}">
      <dgm:prSet/>
      <dgm:spPr/>
      <dgm:t>
        <a:bodyPr/>
        <a:lstStyle/>
        <a:p>
          <a:endParaRPr lang="en-US"/>
        </a:p>
      </dgm:t>
    </dgm:pt>
    <dgm:pt modelId="{87CE5A96-B28A-43D3-9DD9-0A390944FD1D}" type="sibTrans" cxnId="{E2FAF83D-FBC8-496C-94FE-6919712F842A}">
      <dgm:prSet/>
      <dgm:spPr/>
      <dgm:t>
        <a:bodyPr/>
        <a:lstStyle/>
        <a:p>
          <a:endParaRPr lang="en-US"/>
        </a:p>
      </dgm:t>
    </dgm:pt>
    <dgm:pt modelId="{4EB2B7BB-B0CD-4ACC-AA8A-6C5526B6D8E8}" type="pres">
      <dgm:prSet presAssocID="{4AC25955-FD94-4156-B271-452DB4571C0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8DCF91-1D11-4458-B130-532530AD5A8C}" type="pres">
      <dgm:prSet presAssocID="{4AC25955-FD94-4156-B271-452DB4571C08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C451B1FA-272B-44DE-B483-239565954DB4}" type="pres">
      <dgm:prSet presAssocID="{9684CC57-F26E-4D19-B8A4-535B479F0EAC}" presName="centerShape" presStyleLbl="vennNode1" presStyleIdx="0" presStyleCnt="4" custScaleX="90588" custScaleY="82405" custLinFactNeighborX="-845" custLinFactNeighborY="-8705"/>
      <dgm:spPr/>
      <dgm:t>
        <a:bodyPr/>
        <a:lstStyle/>
        <a:p>
          <a:endParaRPr lang="en-US"/>
        </a:p>
      </dgm:t>
    </dgm:pt>
    <dgm:pt modelId="{270642CC-819E-4A41-97A3-3797BCFE7E57}" type="pres">
      <dgm:prSet presAssocID="{0A106FAF-17AB-43A4-8199-14EC4324E18C}" presName="node" presStyleLbl="vennNode1" presStyleIdx="1" presStyleCnt="4" custScaleX="284357" custScaleY="726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3B4E48-6011-4EEB-A3E2-7BC8ED4F27A3}" type="pres">
      <dgm:prSet presAssocID="{EFA40013-C7BF-4A67-AEC5-47D1CF2E8673}" presName="node" presStyleLbl="vennNode1" presStyleIdx="2" presStyleCnt="4" custScaleX="219938" custScaleY="110844" custRadScaleRad="104874" custRadScaleInc="-98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4E38D5-44A5-4289-A471-FADD4CE2447F}" type="pres">
      <dgm:prSet presAssocID="{DD9E598A-F7A1-4F17-B8EB-55CD28AEB0D2}" presName="node" presStyleLbl="vennNode1" presStyleIdx="3" presStyleCnt="4" custScaleX="237842" custScaleY="118229" custRadScaleRad="109864" custRadScaleInc="72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98B64F-1C18-4FB4-9B55-4EEA68711F0F}" srcId="{4AC25955-FD94-4156-B271-452DB4571C08}" destId="{9684CC57-F26E-4D19-B8A4-535B479F0EAC}" srcOrd="0" destOrd="0" parTransId="{E01BBFBD-8A47-4155-AF66-BBB4242C5F99}" sibTransId="{6172902F-AEF6-452B-A2CB-B2F2631748E7}"/>
    <dgm:cxn modelId="{30328EF8-E717-4C59-9092-5974CC4B3B6F}" type="presOf" srcId="{0A106FAF-17AB-43A4-8199-14EC4324E18C}" destId="{270642CC-819E-4A41-97A3-3797BCFE7E57}" srcOrd="0" destOrd="0" presId="urn:microsoft.com/office/officeart/2005/8/layout/radial3"/>
    <dgm:cxn modelId="{7BAA4229-25B1-4549-A0A6-2280C02033E5}" type="presOf" srcId="{9684CC57-F26E-4D19-B8A4-535B479F0EAC}" destId="{C451B1FA-272B-44DE-B483-239565954DB4}" srcOrd="0" destOrd="0" presId="urn:microsoft.com/office/officeart/2005/8/layout/radial3"/>
    <dgm:cxn modelId="{998BC919-7155-4DEC-8EA1-F194F634AE76}" type="presOf" srcId="{4AC25955-FD94-4156-B271-452DB4571C08}" destId="{4EB2B7BB-B0CD-4ACC-AA8A-6C5526B6D8E8}" srcOrd="0" destOrd="0" presId="urn:microsoft.com/office/officeart/2005/8/layout/radial3"/>
    <dgm:cxn modelId="{408E549F-E27E-4D22-8E16-85EDC4ACFC61}" type="presOf" srcId="{DD9E598A-F7A1-4F17-B8EB-55CD28AEB0D2}" destId="{8D4E38D5-44A5-4289-A471-FADD4CE2447F}" srcOrd="0" destOrd="0" presId="urn:microsoft.com/office/officeart/2005/8/layout/radial3"/>
    <dgm:cxn modelId="{C348F956-A9C2-457D-8DB2-7CE485D9A1DE}" srcId="{9684CC57-F26E-4D19-B8A4-535B479F0EAC}" destId="{0A106FAF-17AB-43A4-8199-14EC4324E18C}" srcOrd="0" destOrd="0" parTransId="{54997349-D08C-45A8-B4FB-9026025E252D}" sibTransId="{5BC7B2A8-1B71-45B1-BEFA-9BE83876CB05}"/>
    <dgm:cxn modelId="{C443E768-9ABC-436A-9E57-5E9259FC746B}" type="presOf" srcId="{EFA40013-C7BF-4A67-AEC5-47D1CF2E8673}" destId="{4E3B4E48-6011-4EEB-A3E2-7BC8ED4F27A3}" srcOrd="0" destOrd="0" presId="urn:microsoft.com/office/officeart/2005/8/layout/radial3"/>
    <dgm:cxn modelId="{E2FAF83D-FBC8-496C-94FE-6919712F842A}" srcId="{9684CC57-F26E-4D19-B8A4-535B479F0EAC}" destId="{DD9E598A-F7A1-4F17-B8EB-55CD28AEB0D2}" srcOrd="2" destOrd="0" parTransId="{A24540DB-904E-4BC8-B713-3C2E01C275AF}" sibTransId="{87CE5A96-B28A-43D3-9DD9-0A390944FD1D}"/>
    <dgm:cxn modelId="{C0FE3EB1-C19A-415A-9EE7-510BD27F54BB}" srcId="{9684CC57-F26E-4D19-B8A4-535B479F0EAC}" destId="{EFA40013-C7BF-4A67-AEC5-47D1CF2E8673}" srcOrd="1" destOrd="0" parTransId="{5F4FF105-4D02-4270-930F-D4E8A9A59EEB}" sibTransId="{01735AF9-88DB-4760-A49E-B3C6F366D3BA}"/>
    <dgm:cxn modelId="{D80ECC67-12E6-46A6-B298-A61470EE628E}" type="presParOf" srcId="{4EB2B7BB-B0CD-4ACC-AA8A-6C5526B6D8E8}" destId="{3D8DCF91-1D11-4458-B130-532530AD5A8C}" srcOrd="0" destOrd="0" presId="urn:microsoft.com/office/officeart/2005/8/layout/radial3"/>
    <dgm:cxn modelId="{06744E93-B06D-4148-AE05-F83585DA7E9D}" type="presParOf" srcId="{3D8DCF91-1D11-4458-B130-532530AD5A8C}" destId="{C451B1FA-272B-44DE-B483-239565954DB4}" srcOrd="0" destOrd="0" presId="urn:microsoft.com/office/officeart/2005/8/layout/radial3"/>
    <dgm:cxn modelId="{E67DBCAB-DC1E-43E6-9E8A-75D3D54A82EC}" type="presParOf" srcId="{3D8DCF91-1D11-4458-B130-532530AD5A8C}" destId="{270642CC-819E-4A41-97A3-3797BCFE7E57}" srcOrd="1" destOrd="0" presId="urn:microsoft.com/office/officeart/2005/8/layout/radial3"/>
    <dgm:cxn modelId="{FDCF0E8F-14E5-43BF-8B8C-FC4524FE9A2B}" type="presParOf" srcId="{3D8DCF91-1D11-4458-B130-532530AD5A8C}" destId="{4E3B4E48-6011-4EEB-A3E2-7BC8ED4F27A3}" srcOrd="2" destOrd="0" presId="urn:microsoft.com/office/officeart/2005/8/layout/radial3"/>
    <dgm:cxn modelId="{BDAD4E21-92DE-44D8-8053-B7D2DA749E74}" type="presParOf" srcId="{3D8DCF91-1D11-4458-B130-532530AD5A8C}" destId="{8D4E38D5-44A5-4289-A471-FADD4CE2447F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F7300-7A42-4138-9E07-D353726D94EF}">
      <dsp:nvSpPr>
        <dsp:cNvPr id="0" name=""/>
        <dsp:cNvSpPr/>
      </dsp:nvSpPr>
      <dsp:spPr>
        <a:xfrm>
          <a:off x="1753195" y="965"/>
          <a:ext cx="2133604" cy="168503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sz="2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sz="2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(20 </a:t>
          </a:r>
          <a:r>
            <a:rPr lang="en-US" sz="20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sz="20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20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65654" y="247732"/>
        <a:ext cx="1508686" cy="1191498"/>
      </dsp:txXfrm>
    </dsp:sp>
    <dsp:sp modelId="{CF457B49-71FB-40C8-854F-A9469D0706CD}">
      <dsp:nvSpPr>
        <dsp:cNvPr id="0" name=""/>
        <dsp:cNvSpPr/>
      </dsp:nvSpPr>
      <dsp:spPr>
        <a:xfrm rot="3600000">
          <a:off x="3245049" y="1653120"/>
          <a:ext cx="413127" cy="5686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3276034" y="1713193"/>
        <a:ext cx="289189" cy="341218"/>
      </dsp:txXfrm>
    </dsp:sp>
    <dsp:sp modelId="{85CDD78B-5F45-47D2-A834-D52EEB064196}">
      <dsp:nvSpPr>
        <dsp:cNvPr id="0" name=""/>
        <dsp:cNvSpPr/>
      </dsp:nvSpPr>
      <dsp:spPr>
        <a:xfrm>
          <a:off x="3125994" y="2194195"/>
          <a:ext cx="1920532" cy="1685032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sz="1900" b="1" kern="12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sz="1900" b="1" kern="12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(12 </a:t>
          </a:r>
          <a:r>
            <a:rPr lang="en-US" sz="19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sz="19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1900" kern="1200" dirty="0">
            <a:solidFill>
              <a:srgbClr val="0000CC"/>
            </a:solidFill>
          </a:endParaRPr>
        </a:p>
      </dsp:txBody>
      <dsp:txXfrm>
        <a:off x="3407249" y="2440962"/>
        <a:ext cx="1358022" cy="1191498"/>
      </dsp:txXfrm>
    </dsp:sp>
    <dsp:sp modelId="{397D24E7-E77B-4741-B197-249EAB160266}">
      <dsp:nvSpPr>
        <dsp:cNvPr id="0" name=""/>
        <dsp:cNvSpPr/>
      </dsp:nvSpPr>
      <dsp:spPr>
        <a:xfrm rot="10800000">
          <a:off x="2667897" y="2752362"/>
          <a:ext cx="323722" cy="5686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2765014" y="2866102"/>
        <a:ext cx="226605" cy="341218"/>
      </dsp:txXfrm>
    </dsp:sp>
    <dsp:sp modelId="{79CB3CC5-00ED-48F7-9219-0A6258256278}">
      <dsp:nvSpPr>
        <dsp:cNvPr id="0" name=""/>
        <dsp:cNvSpPr/>
      </dsp:nvSpPr>
      <dsp:spPr>
        <a:xfrm>
          <a:off x="592273" y="2194195"/>
          <a:ext cx="1922924" cy="1685032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sz="1900" b="1" kern="12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sz="1900" b="1" kern="12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(10 </a:t>
          </a:r>
          <a:r>
            <a:rPr lang="en-US" sz="1900" b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sz="19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1900" kern="1200" dirty="0">
            <a:solidFill>
              <a:srgbClr val="000000"/>
            </a:solidFill>
          </a:endParaRPr>
        </a:p>
      </dsp:txBody>
      <dsp:txXfrm>
        <a:off x="873879" y="2440962"/>
        <a:ext cx="1359712" cy="1191498"/>
      </dsp:txXfrm>
    </dsp:sp>
    <dsp:sp modelId="{76EE4E40-6905-47B3-AD55-200855C63E03}">
      <dsp:nvSpPr>
        <dsp:cNvPr id="0" name=""/>
        <dsp:cNvSpPr/>
      </dsp:nvSpPr>
      <dsp:spPr>
        <a:xfrm rot="18000000">
          <a:off x="1970242" y="1673274"/>
          <a:ext cx="413011" cy="5686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2001218" y="1840666"/>
        <a:ext cx="289108" cy="3412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51B1FA-272B-44DE-B483-239565954DB4}">
      <dsp:nvSpPr>
        <dsp:cNvPr id="0" name=""/>
        <dsp:cNvSpPr/>
      </dsp:nvSpPr>
      <dsp:spPr>
        <a:xfrm>
          <a:off x="2799012" y="1306029"/>
          <a:ext cx="2999872" cy="2728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err="1" smtClean="0">
              <a:solidFill>
                <a:srgbClr val="FFFF00"/>
              </a:solidFill>
            </a:rPr>
            <a:t>SINH</a:t>
          </a:r>
          <a:r>
            <a:rPr lang="en-US" sz="3300" b="1" kern="1200" dirty="0" smtClean="0">
              <a:solidFill>
                <a:srgbClr val="FFFF00"/>
              </a:solidFill>
            </a:rPr>
            <a:t> </a:t>
          </a:r>
          <a:r>
            <a:rPr lang="en-US" sz="3300" b="1" kern="1200" dirty="0" err="1" smtClean="0">
              <a:solidFill>
                <a:srgbClr val="FFFF00"/>
              </a:solidFill>
            </a:rPr>
            <a:t>SẢN</a:t>
          </a:r>
          <a:r>
            <a:rPr lang="en-US" sz="3300" b="1" kern="1200" dirty="0" smtClean="0">
              <a:solidFill>
                <a:srgbClr val="FFFF00"/>
              </a:solidFill>
            </a:rPr>
            <a:t> </a:t>
          </a:r>
          <a:r>
            <a:rPr lang="en-US" sz="3300" b="1" kern="1200" dirty="0" err="1" smtClean="0">
              <a:solidFill>
                <a:srgbClr val="FFFF00"/>
              </a:solidFill>
            </a:rPr>
            <a:t>HỮU</a:t>
          </a:r>
          <a:r>
            <a:rPr lang="en-US" sz="3300" b="1" kern="1200" dirty="0" smtClean="0">
              <a:solidFill>
                <a:srgbClr val="FFFF00"/>
              </a:solidFill>
            </a:rPr>
            <a:t> </a:t>
          </a:r>
          <a:r>
            <a:rPr lang="en-US" sz="3300" b="1" kern="1200" dirty="0" err="1" smtClean="0">
              <a:solidFill>
                <a:srgbClr val="FFFF00"/>
              </a:solidFill>
            </a:rPr>
            <a:t>TÍNH</a:t>
          </a:r>
          <a:r>
            <a:rPr lang="en-US" sz="3300" b="1" kern="1200" dirty="0" smtClean="0">
              <a:solidFill>
                <a:srgbClr val="FFFF00"/>
              </a:solidFill>
            </a:rPr>
            <a:t> Ở </a:t>
          </a:r>
          <a:r>
            <a:rPr lang="en-US" sz="3300" b="1" kern="1200" dirty="0" err="1" smtClean="0">
              <a:solidFill>
                <a:srgbClr val="FFFF00"/>
              </a:solidFill>
            </a:rPr>
            <a:t>SINH</a:t>
          </a:r>
          <a:r>
            <a:rPr lang="en-US" sz="3300" b="1" kern="1200" dirty="0" smtClean="0">
              <a:solidFill>
                <a:srgbClr val="FFFF00"/>
              </a:solidFill>
            </a:rPr>
            <a:t> </a:t>
          </a:r>
          <a:r>
            <a:rPr lang="en-US" sz="3300" b="1" kern="1200" dirty="0" err="1" smtClean="0">
              <a:solidFill>
                <a:srgbClr val="FFFF00"/>
              </a:solidFill>
            </a:rPr>
            <a:t>VẬT</a:t>
          </a:r>
          <a:endParaRPr lang="en-US" sz="3300" b="1" kern="1200" dirty="0">
            <a:solidFill>
              <a:srgbClr val="FFFF00"/>
            </a:solidFill>
          </a:endParaRPr>
        </a:p>
      </dsp:txBody>
      <dsp:txXfrm>
        <a:off x="3238333" y="1705665"/>
        <a:ext cx="2121230" cy="1929615"/>
      </dsp:txXfrm>
    </dsp:sp>
    <dsp:sp modelId="{270642CC-819E-4A41-97A3-3797BCFE7E57}">
      <dsp:nvSpPr>
        <dsp:cNvPr id="0" name=""/>
        <dsp:cNvSpPr/>
      </dsp:nvSpPr>
      <dsp:spPr>
        <a:xfrm>
          <a:off x="1981199" y="289538"/>
          <a:ext cx="4708320" cy="120310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rgbClr val="FFFFFF"/>
              </a:solidFill>
            </a:rPr>
            <a:t>Nhóm</a:t>
          </a:r>
          <a:r>
            <a:rPr lang="en-US" sz="2800" b="1" kern="1200" dirty="0" smtClean="0">
              <a:solidFill>
                <a:srgbClr val="FFFFFF"/>
              </a:solidFill>
            </a:rPr>
            <a:t> 1, 2: </a:t>
          </a:r>
          <a:r>
            <a:rPr lang="en-US" sz="2800" b="1" kern="1200" dirty="0" err="1" smtClean="0">
              <a:solidFill>
                <a:srgbClr val="FFFFFF"/>
              </a:solidFill>
            </a:rPr>
            <a:t>Sinh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sản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hữu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tính</a:t>
          </a:r>
          <a:r>
            <a:rPr lang="en-US" sz="2800" b="1" kern="1200" dirty="0" smtClean="0">
              <a:solidFill>
                <a:srgbClr val="FFFFFF"/>
              </a:solidFill>
            </a:rPr>
            <a:t> ở </a:t>
          </a:r>
          <a:r>
            <a:rPr lang="en-US" sz="2800" b="1" kern="1200" dirty="0" err="1" smtClean="0">
              <a:solidFill>
                <a:srgbClr val="FFFFFF"/>
              </a:solidFill>
            </a:rPr>
            <a:t>thực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vật</a:t>
          </a:r>
          <a:endParaRPr lang="en-US" sz="2800" b="1" kern="1200" dirty="0">
            <a:solidFill>
              <a:srgbClr val="FFFFFF"/>
            </a:solidFill>
          </a:endParaRPr>
        </a:p>
      </dsp:txBody>
      <dsp:txXfrm>
        <a:off x="2670717" y="465729"/>
        <a:ext cx="3329284" cy="850722"/>
      </dsp:txXfrm>
    </dsp:sp>
    <dsp:sp modelId="{4E3B4E48-6011-4EEB-A3E2-7BC8ED4F27A3}">
      <dsp:nvSpPr>
        <dsp:cNvPr id="0" name=""/>
        <dsp:cNvSpPr/>
      </dsp:nvSpPr>
      <dsp:spPr>
        <a:xfrm>
          <a:off x="4660857" y="2833948"/>
          <a:ext cx="3641685" cy="18353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Nhóm</a:t>
          </a:r>
          <a:r>
            <a:rPr lang="en-US" sz="2800" b="1" kern="1200" dirty="0" smtClean="0">
              <a:solidFill>
                <a:srgbClr val="FFFFFF"/>
              </a:solidFill>
            </a:rPr>
            <a:t> 3,4: </a:t>
          </a:r>
          <a:r>
            <a:rPr lang="en-US" sz="2800" b="1" kern="1200" dirty="0" err="1" smtClean="0">
              <a:solidFill>
                <a:srgbClr val="FFFFFF"/>
              </a:solidFill>
            </a:rPr>
            <a:t>Sinh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sản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hữu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tính</a:t>
          </a:r>
          <a:r>
            <a:rPr lang="en-US" sz="2800" b="1" kern="1200" dirty="0" smtClean="0">
              <a:solidFill>
                <a:srgbClr val="FFFFFF"/>
              </a:solidFill>
            </a:rPr>
            <a:t> ở </a:t>
          </a:r>
          <a:r>
            <a:rPr lang="en-US" sz="2800" b="1" kern="1200" dirty="0" err="1" smtClean="0">
              <a:solidFill>
                <a:srgbClr val="FFFFFF"/>
              </a:solidFill>
            </a:rPr>
            <a:t>động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vật</a:t>
          </a:r>
          <a:endParaRPr lang="en-US" sz="2800" b="1" kern="1200" dirty="0">
            <a:solidFill>
              <a:srgbClr val="FFFFFF"/>
            </a:solidFill>
          </a:endParaRPr>
        </a:p>
      </dsp:txBody>
      <dsp:txXfrm>
        <a:off x="5194169" y="3102726"/>
        <a:ext cx="2575061" cy="1297774"/>
      </dsp:txXfrm>
    </dsp:sp>
    <dsp:sp modelId="{8D4E38D5-44A5-4289-A471-FADD4CE2447F}">
      <dsp:nvSpPr>
        <dsp:cNvPr id="0" name=""/>
        <dsp:cNvSpPr/>
      </dsp:nvSpPr>
      <dsp:spPr>
        <a:xfrm>
          <a:off x="160750" y="2925976"/>
          <a:ext cx="3938135" cy="195760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rgbClr val="FFFFFF"/>
              </a:solidFill>
            </a:rPr>
            <a:t>Nhóm</a:t>
          </a:r>
          <a:r>
            <a:rPr lang="en-US" sz="2800" b="1" kern="1200" dirty="0" smtClean="0">
              <a:solidFill>
                <a:srgbClr val="FFFFFF"/>
              </a:solidFill>
            </a:rPr>
            <a:t> 5,6: </a:t>
          </a:r>
          <a:r>
            <a:rPr lang="en-US" sz="2800" b="1" kern="1200" dirty="0" err="1" smtClean="0">
              <a:solidFill>
                <a:srgbClr val="FFFFFF"/>
              </a:solidFill>
            </a:rPr>
            <a:t>Ứng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dụng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của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sinh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sản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hữu</a:t>
          </a:r>
          <a:r>
            <a:rPr lang="en-US" sz="2800" b="1" kern="1200" dirty="0" smtClean="0">
              <a:solidFill>
                <a:srgbClr val="FFFFFF"/>
              </a:solidFill>
            </a:rPr>
            <a:t> </a:t>
          </a:r>
          <a:r>
            <a:rPr lang="en-US" sz="2800" b="1" kern="1200" dirty="0" err="1" smtClean="0">
              <a:solidFill>
                <a:srgbClr val="FFFFFF"/>
              </a:solidFill>
            </a:rPr>
            <a:t>tính</a:t>
          </a:r>
          <a:endParaRPr lang="en-US" sz="2800" b="1" kern="1200" dirty="0">
            <a:solidFill>
              <a:srgbClr val="FFFFFF"/>
            </a:solidFill>
          </a:endParaRPr>
        </a:p>
      </dsp:txBody>
      <dsp:txXfrm>
        <a:off x="737477" y="3212661"/>
        <a:ext cx="2784681" cy="13842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0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9525" y="0"/>
            <a:ext cx="29210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8713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689475"/>
            <a:ext cx="5392737" cy="444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9210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525" y="9377363"/>
            <a:ext cx="29210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8A9BE12-8670-437A-84E9-4694D0337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354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5530498D-C3DC-465A-A67F-8AA26F71808B}" type="slidenum">
              <a:rPr lang="en-US" sz="1200" b="0" smtClean="0">
                <a:solidFill>
                  <a:schemeClr val="tx1"/>
                </a:solidFill>
              </a:rPr>
              <a:pPr/>
              <a:t>3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58257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00DE9D40-7C8B-497F-AC43-E0D8DBD0BE3F}" type="slidenum">
              <a:rPr lang="en-US" sz="1200" b="0" smtClean="0">
                <a:solidFill>
                  <a:schemeClr val="tx1"/>
                </a:solidFill>
              </a:rPr>
              <a:pPr/>
              <a:t>40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37827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0E6018B2-A9B0-4DB3-9D52-AFBBEAD41F09}" type="slidenum">
              <a:rPr lang="en-US" sz="1200" b="0" smtClean="0">
                <a:solidFill>
                  <a:schemeClr val="tx1"/>
                </a:solidFill>
              </a:rPr>
              <a:pPr/>
              <a:t>41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51379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34AD15BE-5915-4889-B8D4-1A32C6429B4E}" type="slidenum">
              <a:rPr lang="en-US" sz="1200" b="0" smtClean="0">
                <a:solidFill>
                  <a:schemeClr val="tx1"/>
                </a:solidFill>
              </a:rPr>
              <a:pPr/>
              <a:t>42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44645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11F853D9-F3ED-4B4E-8CC9-22031FEE9B82}" type="slidenum">
              <a:rPr lang="en-US" sz="1200" b="0" smtClean="0">
                <a:solidFill>
                  <a:schemeClr val="tx1"/>
                </a:solidFill>
              </a:rPr>
              <a:pPr/>
              <a:t>46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06014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5B3548A5-EBAC-4B89-9996-09901078323C}" type="slidenum">
              <a:rPr lang="en-US" sz="1200" b="0" smtClean="0">
                <a:solidFill>
                  <a:schemeClr val="tx1"/>
                </a:solidFill>
              </a:rPr>
              <a:pPr/>
              <a:t>47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17065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69606043-160B-471D-B2A0-84A71254F6A2}" type="slidenum">
              <a:rPr lang="en-US" sz="1200" b="0" smtClean="0">
                <a:solidFill>
                  <a:schemeClr val="tx1"/>
                </a:solidFill>
              </a:rPr>
              <a:pPr/>
              <a:t>49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0083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CC368B7A-FE6E-4A9D-94A8-0088D31E2EED}" type="slidenum">
              <a:rPr lang="en-US" sz="1200" b="0" smtClean="0">
                <a:solidFill>
                  <a:schemeClr val="tx1"/>
                </a:solidFill>
              </a:rPr>
              <a:pPr/>
              <a:t>4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3440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59C8D227-DB81-4203-992D-EF207FF32447}" type="slidenum">
              <a:rPr lang="en-US" sz="1200" b="0" smtClean="0">
                <a:solidFill>
                  <a:srgbClr val="000000"/>
                </a:solidFill>
              </a:rPr>
              <a:pPr/>
              <a:t>8</a:t>
            </a:fld>
            <a:endParaRPr lang="en-US" sz="1200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41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898CCD79-57AD-4E3D-97B3-81623CD020D5}" type="slidenum">
              <a:rPr lang="en-US" sz="1200" b="0" smtClean="0">
                <a:solidFill>
                  <a:schemeClr val="tx1"/>
                </a:solidFill>
              </a:rPr>
              <a:pPr/>
              <a:t>16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23222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1DF86D1B-00AB-4B8A-A5C2-955534AD6E21}" type="slidenum">
              <a:rPr lang="en-US" sz="1200" b="0">
                <a:solidFill>
                  <a:srgbClr val="000000"/>
                </a:solidFill>
              </a:rPr>
              <a:pPr/>
              <a:t>18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705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1418C0EC-50BF-48A9-9818-BFCA567E9E4C}" type="slidenum">
              <a:rPr lang="en-US" sz="1200" b="0" smtClean="0">
                <a:solidFill>
                  <a:schemeClr val="tx1"/>
                </a:solidFill>
              </a:rPr>
              <a:pPr/>
              <a:t>31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1300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1418C0EC-50BF-48A9-9818-BFCA567E9E4C}" type="slidenum">
              <a:rPr lang="en-US" sz="1200" b="0" smtClean="0">
                <a:solidFill>
                  <a:schemeClr val="tx1"/>
                </a:solidFill>
              </a:rPr>
              <a:pPr/>
              <a:t>32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68032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77BBB51C-FFDD-4A94-875D-F51A56F7876F}" type="slidenum">
              <a:rPr lang="en-US" sz="1200" b="0" smtClean="0">
                <a:solidFill>
                  <a:schemeClr val="tx1"/>
                </a:solidFill>
              </a:rPr>
              <a:pPr/>
              <a:t>34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93152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7921D9B2-7B8F-427D-BB38-BEC55D847BFA}" type="slidenum">
              <a:rPr lang="en-US" sz="1200" b="0" smtClean="0">
                <a:solidFill>
                  <a:schemeClr val="tx1"/>
                </a:solidFill>
              </a:rPr>
              <a:pPr/>
              <a:t>37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37814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07F1B-B4BC-4EFE-97F9-DB3E3C73B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4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5CB81-574A-4908-8599-9C4B8B902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83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0A5A1-713F-4AA4-B6B6-4D6DDB6A7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36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78422-CF98-43EF-9F8B-69C784D36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65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DCECF2-5089-4ABD-B55B-56DDF98F26F0}" type="datetimeFigureOut">
              <a:rPr lang="en-US"/>
              <a:pPr>
                <a:defRPr/>
              </a:pPr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195B146-0D4C-4C69-8B78-E1AA6A515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32406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21952B-7A66-41BE-953A-EA6D5B855DDD}" type="datetimeFigureOut">
              <a:rPr lang="en-US"/>
              <a:pPr>
                <a:defRPr/>
              </a:pPr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C8A916-01E4-4156-990D-B8FF7F5DFE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75313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6D85A3B-9659-41D3-8868-26074E99A4EF}" type="datetimeFigureOut">
              <a:rPr lang="en-US"/>
              <a:pPr>
                <a:defRPr/>
              </a:pPr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561AC6-34AE-4EDC-BEB2-CB863961A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7987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211694-9668-45EE-B80B-5DEC9398BC5C}" type="datetimeFigureOut">
              <a:rPr lang="en-US"/>
              <a:pPr>
                <a:defRPr/>
              </a:pPr>
              <a:t>7/14/2022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0820C0-B687-49AB-B88B-45B0973830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2816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C39268-C74C-4F59-B320-D77D00016484}" type="datetimeFigureOut">
              <a:rPr lang="en-US"/>
              <a:pPr>
                <a:defRPr/>
              </a:pPr>
              <a:t>7/14/2022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93E4DC-D8FC-40E0-9F6F-04982945B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1531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8478A9-C2C1-4608-A54E-E7BDBE05C637}" type="datetimeFigureOut">
              <a:rPr lang="en-US"/>
              <a:pPr>
                <a:defRPr/>
              </a:pPr>
              <a:t>7/14/2022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2A3910-34FD-420F-84F5-BF77F3C5A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14307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EE56CC-2B8C-4096-A05B-5CE50320F398}" type="datetimeFigureOut">
              <a:rPr lang="en-US"/>
              <a:pPr>
                <a:defRPr/>
              </a:pPr>
              <a:t>7/14/2022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A7DF50C-0A23-4CFE-970D-AF2AFCDB16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161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9995F-630D-418B-B2BC-2690B0F10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2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C1A6E7C-E2C9-4303-AF41-9EACEE40159D}" type="datetimeFigureOut">
              <a:rPr lang="en-US"/>
              <a:pPr>
                <a:defRPr/>
              </a:pPr>
              <a:t>7/14/2022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D06417-7756-460C-A0C7-8AA6864E6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13591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9550F4-6479-4C5E-B9CE-1989F9D57DFC}" type="datetimeFigureOut">
              <a:rPr lang="en-US"/>
              <a:pPr>
                <a:defRPr/>
              </a:pPr>
              <a:t>7/14/2022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43952A-B0E6-42A7-B941-6261F44E4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47155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EA7E63-9515-400B-85E6-97E9D0E677C4}" type="datetimeFigureOut">
              <a:rPr lang="en-US"/>
              <a:pPr>
                <a:defRPr/>
              </a:pPr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01DED8-214A-4E7E-B4AD-EE253C7F0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8441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14E45E-64B3-4CF2-8AB2-9D44718AA55B}" type="datetimeFigureOut">
              <a:rPr lang="en-US"/>
              <a:pPr>
                <a:defRPr/>
              </a:pPr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B48560-0CF3-487A-A3DC-3215647DD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69789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8F7E62-D0D5-443F-ABF5-E26FCD2977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79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75FF76-BBBD-428A-90FF-A08AEC2D19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79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B3951-056A-4194-AC90-9ECA4B5CD5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93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04651B-CF49-499C-91EE-A05F4CBC2F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76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7FCDA-C2C6-4BFA-A8FB-3B5F0895D3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84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4A2D2E-4CEB-4FFA-92A3-0FF7DA642D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558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9EB42-5874-44D6-8D79-1274DBD8B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31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BE495F-7CB9-4AB7-B8B9-3A6A5BC7A6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42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2867D6-ABF2-4A28-8066-ACD7ADAE78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656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F96E22-3228-4C0E-B84C-A7EF0B3A89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902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4AB2A-26CC-4EC2-9932-1485F89781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27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2F7833-3CD2-4DA5-B4A8-53D6491BDF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9041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30D04A-341A-497D-A18E-B527CC1D55A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72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42D6F-649B-46A4-8184-56E78FE7A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61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05ABA-2D5E-4A6B-9BE4-393FDB0E1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36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51D0A-2DC7-43A5-88BB-C41987268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95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F2C5C-2597-45E2-AFDB-172C4842A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5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1C1DF-6475-4C9D-AA7C-04C5B232E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0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BFE8B-C6E9-4210-BE45-7BF71FE72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24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50000">
              <a:srgbClr val="99FFCC"/>
            </a:gs>
            <a:gs pos="100000">
              <a:srgbClr val="CC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8948EFD-FB5F-4DF3-82EF-DB308CD02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E9D2F2E-71A3-445F-8E89-39521CB90088}" type="datetimeFigureOut">
              <a:rPr lang="en-US"/>
              <a:pPr>
                <a:defRPr/>
              </a:pPr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8CAE8AB-38BF-4B12-976B-8154683569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50000">
              <a:srgbClr val="99FFCC"/>
            </a:gs>
            <a:gs pos="100000">
              <a:srgbClr val="CC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4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4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fld id="{2AC93584-7B73-436D-A279-30C75F0D426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7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2" t="54116" r="68192" b="21876"/>
          <a:stretch/>
        </p:blipFill>
        <p:spPr bwMode="auto">
          <a:xfrm>
            <a:off x="14288" y="2743200"/>
            <a:ext cx="3111500" cy="249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3" descr="k2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0"/>
          <a:stretch>
            <a:fillRect/>
          </a:stretch>
        </p:blipFill>
        <p:spPr bwMode="auto">
          <a:xfrm>
            <a:off x="5410200" y="2906713"/>
            <a:ext cx="3617913" cy="1898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 algn="ctr">
            <a:solidFill>
              <a:srgbClr val="89A4A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4288" y="5265511"/>
            <a:ext cx="53340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biểu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sinh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sản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hữu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tính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?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Hình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ảnh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nào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là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biểu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hiện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của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sinh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sản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vô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tính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? </a:t>
            </a:r>
            <a:r>
              <a:rPr lang="en-US" sz="20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Hình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biểu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sinh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sản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?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Vì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sao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27655" name="TextBox 22"/>
          <p:cNvSpPr txBox="1">
            <a:spLocks noChangeArrowheads="1"/>
          </p:cNvSpPr>
          <p:nvPr/>
        </p:nvSpPr>
        <p:spPr bwMode="auto">
          <a:xfrm>
            <a:off x="5486400" y="4673600"/>
            <a:ext cx="35052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sz="1800">
                <a:cs typeface="Arial" panose="020B0604020202020204" pitchFamily="34" charset="0"/>
              </a:rPr>
              <a:t>Hạt đậu nảy mầm </a:t>
            </a:r>
            <a:r>
              <a:rPr lang="en-US" sz="180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>
                <a:cs typeface="Arial" panose="020B0604020202020204" pitchFamily="34" charset="0"/>
              </a:rPr>
              <a:t>cây mới</a:t>
            </a:r>
          </a:p>
        </p:txBody>
      </p:sp>
      <p:sp>
        <p:nvSpPr>
          <p:cNvPr id="15" name="Oval 14"/>
          <p:cNvSpPr/>
          <p:nvPr/>
        </p:nvSpPr>
        <p:spPr>
          <a:xfrm>
            <a:off x="8496300" y="2897188"/>
            <a:ext cx="515938" cy="53975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27657" name="TextBox 19"/>
          <p:cNvSpPr txBox="1">
            <a:spLocks noChangeArrowheads="1"/>
          </p:cNvSpPr>
          <p:nvPr/>
        </p:nvSpPr>
        <p:spPr bwMode="auto">
          <a:xfrm>
            <a:off x="6053138" y="2062270"/>
            <a:ext cx="270113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1800" dirty="0" err="1">
                <a:cs typeface="Arial" panose="020B0604020202020204" pitchFamily="34" charset="0"/>
              </a:rPr>
              <a:t>Thạch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sùng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đứt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đuôi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mọc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đuôi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mới</a:t>
            </a:r>
            <a:endParaRPr lang="en-US" sz="1800" dirty="0">
              <a:cs typeface="Arial" panose="020B0604020202020204" pitchFamily="34" charset="0"/>
            </a:endParaRPr>
          </a:p>
        </p:txBody>
      </p:sp>
      <p:pic>
        <p:nvPicPr>
          <p:cNvPr id="27658" name="Picture 5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7" r="24203"/>
          <a:stretch>
            <a:fillRect/>
          </a:stretch>
        </p:blipFill>
        <p:spPr bwMode="auto">
          <a:xfrm>
            <a:off x="3201988" y="2744787"/>
            <a:ext cx="2132012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5" descr="C:\Users\DELL\Desktop\giac-mo-thay-than-lan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8" r="60800" b="-2"/>
          <a:stretch>
            <a:fillRect/>
          </a:stretch>
        </p:blipFill>
        <p:spPr bwMode="auto">
          <a:xfrm>
            <a:off x="5645944" y="1258184"/>
            <a:ext cx="113665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6" descr="C:\Users\DELL\Desktop\giac-mo-thay-than-lan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4" t="241"/>
          <a:stretch>
            <a:fillRect/>
          </a:stretch>
        </p:blipFill>
        <p:spPr bwMode="auto">
          <a:xfrm>
            <a:off x="6693694" y="1150234"/>
            <a:ext cx="23272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/>
          <p:cNvSpPr/>
          <p:nvPr/>
        </p:nvSpPr>
        <p:spPr>
          <a:xfrm>
            <a:off x="2568575" y="2782887"/>
            <a:ext cx="517525" cy="5334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4854575" y="2769113"/>
            <a:ext cx="439738" cy="523875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27663" name="TextBox 21"/>
          <p:cNvSpPr txBox="1">
            <a:spLocks noChangeArrowheads="1"/>
          </p:cNvSpPr>
          <p:nvPr/>
        </p:nvSpPr>
        <p:spPr bwMode="auto">
          <a:xfrm>
            <a:off x="3205163" y="4576762"/>
            <a:ext cx="21288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1800">
                <a:cs typeface="Arial" panose="020B0604020202020204" pitchFamily="34" charset="0"/>
              </a:rPr>
              <a:t>Củ khoai tây nảy mầm </a:t>
            </a:r>
            <a:r>
              <a:rPr lang="en-US" sz="180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>
                <a:cs typeface="Arial" panose="020B0604020202020204" pitchFamily="34" charset="0"/>
              </a:rPr>
              <a:t>cây mới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219200" y="61969"/>
            <a:ext cx="3048794" cy="58420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0" dirty="0">
                <a:solidFill>
                  <a:srgbClr val="FF0000"/>
                </a:solidFill>
                <a:sym typeface="Wingdings" panose="05000000000000000000" pitchFamily="2" charset="2"/>
              </a:rPr>
              <a:t>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KHỞI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ĐỘNG</a:t>
            </a:r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69782" y="1264534"/>
            <a:ext cx="457200" cy="4714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3910" y="792342"/>
            <a:ext cx="480933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Trß</a:t>
            </a:r>
            <a:r>
              <a:rPr lang="en-US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 </a:t>
            </a:r>
            <a:r>
              <a:rPr lang="en-US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ch¬I</a:t>
            </a:r>
            <a:r>
              <a:rPr lang="en-US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 ®</a:t>
            </a:r>
            <a:r>
              <a:rPr lang="en-US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Êu</a:t>
            </a:r>
            <a:r>
              <a:rPr lang="en-US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 </a:t>
            </a:r>
            <a:r>
              <a:rPr lang="en-US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3DH" panose="020B7200000000000000" pitchFamily="34" charset="0"/>
              </a:rPr>
              <a:t>TRÝ</a:t>
            </a:r>
            <a:endParaRPr lang="en-US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latin typeface=".Vn3DH" panose="020B7200000000000000" pitchFamily="34" charset="0"/>
            </a:endParaRPr>
          </a:p>
        </p:txBody>
      </p:sp>
      <p:sp>
        <p:nvSpPr>
          <p:cNvPr id="27667" name="TextBox 20"/>
          <p:cNvSpPr txBox="1">
            <a:spLocks noChangeArrowheads="1"/>
          </p:cNvSpPr>
          <p:nvPr/>
        </p:nvSpPr>
        <p:spPr bwMode="auto">
          <a:xfrm>
            <a:off x="39688" y="1351846"/>
            <a:ext cx="5483225" cy="1323975"/>
          </a:xfrm>
          <a:prstGeom prst="rect">
            <a:avLst/>
          </a:prstGeom>
          <a:solidFill>
            <a:srgbClr val="0148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LUẬT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CHƠI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1. Chia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lớp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thành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2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đội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Mỗi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đội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cử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2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bạn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lên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chơi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2.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Trong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thời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gian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1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phút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đội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nào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viết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ra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đáp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án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đúng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và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nhanh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hơn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thì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đội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đó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sẽ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chiến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thắng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22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4" t="43750" r="67516" b="31250"/>
          <a:stretch/>
        </p:blipFill>
        <p:spPr bwMode="auto">
          <a:xfrm>
            <a:off x="5294312" y="5181600"/>
            <a:ext cx="3793727" cy="163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/>
          <p:cNvSpPr/>
          <p:nvPr/>
        </p:nvSpPr>
        <p:spPr>
          <a:xfrm>
            <a:off x="8590429" y="5142846"/>
            <a:ext cx="515938" cy="53975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0000FF"/>
                </a:solidFill>
              </a:rPr>
              <a:t>5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 t="28125" r="51170" b="37500"/>
          <a:stretch>
            <a:fillRect/>
          </a:stretch>
        </p:blipFill>
        <p:spPr bwMode="auto">
          <a:xfrm>
            <a:off x="0" y="1595438"/>
            <a:ext cx="4953000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5725" y="98425"/>
            <a:ext cx="69246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4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Quan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sát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37.15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đọc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thông</a:t>
            </a:r>
            <a:r>
              <a:rPr lang="en-US" sz="2400" dirty="0">
                <a:solidFill>
                  <a:srgbClr val="0000FF"/>
                </a:solidFill>
              </a:rPr>
              <a:t> tin </a:t>
            </a:r>
            <a:r>
              <a:rPr lang="en-US" sz="2400" dirty="0" err="1">
                <a:solidFill>
                  <a:srgbClr val="0000FF"/>
                </a:solidFill>
              </a:rPr>
              <a:t>SGK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trang</a:t>
            </a:r>
            <a:r>
              <a:rPr lang="en-US" sz="2400" dirty="0">
                <a:solidFill>
                  <a:srgbClr val="0000FF"/>
                </a:solidFill>
              </a:rPr>
              <a:t> 171: </a:t>
            </a:r>
            <a:r>
              <a:rPr lang="en-US" sz="2400" dirty="0" err="1">
                <a:solidFill>
                  <a:srgbClr val="0000FF"/>
                </a:solidFill>
              </a:rPr>
              <a:t>Xác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định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tự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đúng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của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sự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phấn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bằng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cách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điền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bảng</a:t>
            </a:r>
            <a:r>
              <a:rPr lang="en-US" sz="2400" dirty="0" smtClean="0">
                <a:solidFill>
                  <a:srgbClr val="0000FF"/>
                </a:solidFill>
              </a:rPr>
              <a:t> 2</a:t>
            </a:r>
            <a:endParaRPr 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919663" y="1595438"/>
          <a:ext cx="4191000" cy="4121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  <a:gridCol w="1219200"/>
              </a:tblGrid>
              <a:tr h="640277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Các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sự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kiện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trong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qúa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trình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thụ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thụ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tinh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tự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đúng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0277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Ống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tiếp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xúc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với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noãn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4682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Giao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tử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đực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kết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hợp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với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giao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tử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cái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tạo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thành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hợp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tử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0277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Hạt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rơi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vào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bầu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nảy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mầm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4682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Ống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mọc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dài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trong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vòi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đi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vào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bầu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954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nhị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cùng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chín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6588" name="TextBox 8"/>
          <p:cNvSpPr txBox="1">
            <a:spLocks noChangeArrowheads="1"/>
          </p:cNvSpPr>
          <p:nvPr/>
        </p:nvSpPr>
        <p:spPr bwMode="auto">
          <a:xfrm>
            <a:off x="6934200" y="0"/>
            <a:ext cx="21717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rgbClr val="0000FF"/>
                </a:solidFill>
              </a:rPr>
              <a:t>NHÓM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A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itle 1"/>
          <p:cNvSpPr>
            <a:spLocks noGrp="1"/>
          </p:cNvSpPr>
          <p:nvPr>
            <p:ph type="title"/>
          </p:nvPr>
        </p:nvSpPr>
        <p:spPr>
          <a:xfrm>
            <a:off x="367553" y="2133600"/>
            <a:ext cx="8699594" cy="2319337"/>
          </a:xfrm>
        </p:spPr>
        <p:txBody>
          <a:bodyPr/>
          <a:lstStyle/>
          <a:p>
            <a:pPr algn="l"/>
            <a:r>
              <a:rPr lang="en-US" sz="2400" b="1" dirty="0" smtClean="0">
                <a:solidFill>
                  <a:srgbClr val="0000FF"/>
                </a:solidFill>
              </a:rPr>
              <a:t>6</a:t>
            </a:r>
            <a:r>
              <a:rPr lang="en-US" sz="2400" b="1" dirty="0" smtClean="0">
                <a:solidFill>
                  <a:srgbClr val="0000FF"/>
                </a:solidFill>
              </a:rPr>
              <a:t>. </a:t>
            </a:r>
            <a:r>
              <a:rPr lang="en-US" sz="2400" b="1" dirty="0" err="1" smtClean="0">
                <a:solidFill>
                  <a:srgbClr val="0000FF"/>
                </a:solidFill>
              </a:rPr>
              <a:t>Sư</a:t>
            </a:r>
            <a:r>
              <a:rPr lang="en-US" sz="2400" b="1" dirty="0" err="1" smtClean="0">
                <a:solidFill>
                  <a:srgbClr val="0000FF"/>
                </a:solidFill>
              </a:rPr>
              <a:t>u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tập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hình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ảnh</a:t>
            </a:r>
            <a:r>
              <a:rPr lang="en-US" sz="2400" b="1" dirty="0" smtClean="0">
                <a:solidFill>
                  <a:srgbClr val="0000FF"/>
                </a:solidFill>
              </a:rPr>
              <a:t>/ </a:t>
            </a:r>
            <a:r>
              <a:rPr lang="en-US" sz="2400" b="1" dirty="0" err="1" smtClean="0">
                <a:solidFill>
                  <a:srgbClr val="0000FF"/>
                </a:solidFill>
              </a:rPr>
              <a:t>phim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về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quá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trình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hình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thành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lớn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lên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của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quả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</a:t>
            </a:r>
            <a:r>
              <a:rPr lang="en-US" sz="2400" b="1" dirty="0" err="1" smtClean="0">
                <a:solidFill>
                  <a:srgbClr val="0000FF"/>
                </a:solidFill>
              </a:rPr>
              <a:t>ho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biết</a:t>
            </a:r>
            <a:r>
              <a:rPr lang="en-US" sz="2400" b="1" dirty="0" smtClean="0">
                <a:solidFill>
                  <a:srgbClr val="0000FF"/>
                </a:solidFill>
              </a:rPr>
              <a:t>: </a:t>
            </a:r>
            <a:r>
              <a:rPr lang="en-US" sz="2400" b="1" dirty="0" err="1" smtClean="0">
                <a:solidFill>
                  <a:srgbClr val="0000FF"/>
                </a:solidFill>
              </a:rPr>
              <a:t>Quả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được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hình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thành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lớn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lên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như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thế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nào</a:t>
            </a:r>
            <a:r>
              <a:rPr lang="en-US" sz="2400" b="1" dirty="0" smtClean="0">
                <a:solidFill>
                  <a:srgbClr val="0000FF"/>
                </a:solidFill>
              </a:rPr>
              <a:t>?</a:t>
            </a:r>
            <a:br>
              <a:rPr lang="en-US" sz="2400" b="1" dirty="0" smtClean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0000FF"/>
                </a:solidFill>
              </a:rPr>
              <a:t>7</a:t>
            </a:r>
            <a:r>
              <a:rPr lang="en-US" sz="2400" b="1" dirty="0" smtClean="0">
                <a:solidFill>
                  <a:srgbClr val="0000FF"/>
                </a:solidFill>
              </a:rPr>
              <a:t>. </a:t>
            </a:r>
            <a:r>
              <a:rPr lang="en-US" sz="2400" b="1" dirty="0" err="1" smtClean="0">
                <a:solidFill>
                  <a:srgbClr val="0000FF"/>
                </a:solidFill>
              </a:rPr>
              <a:t>Quả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có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vai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trò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gì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đối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với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đời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sống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của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</a:rPr>
              <a:t> con </a:t>
            </a:r>
            <a:r>
              <a:rPr lang="en-US" sz="2400" b="1" dirty="0" err="1" smtClean="0">
                <a:solidFill>
                  <a:srgbClr val="0000FF"/>
                </a:solidFill>
              </a:rPr>
              <a:t>người</a:t>
            </a:r>
            <a:r>
              <a:rPr lang="en-US" sz="2400" b="1" dirty="0" smtClean="0">
                <a:solidFill>
                  <a:srgbClr val="0000FF"/>
                </a:solidFill>
              </a:rPr>
              <a:t>?</a:t>
            </a:r>
            <a:br>
              <a:rPr lang="en-US" sz="2400" b="1" dirty="0" smtClean="0">
                <a:solidFill>
                  <a:srgbClr val="0000FF"/>
                </a:solidFill>
              </a:rPr>
            </a:br>
            <a:endParaRPr lang="en-US" sz="2400" b="1" dirty="0" smtClean="0">
              <a:solidFill>
                <a:srgbClr val="0000FF"/>
              </a:solidFill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345141" y="4197775"/>
            <a:ext cx="87220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8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Vẽ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hoàn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thành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sơ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đồ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thực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từ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mô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tả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quá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thực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hoa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67595" name="TextBox 13"/>
          <p:cNvSpPr txBox="1">
            <a:spLocks noChangeArrowheads="1"/>
          </p:cNvSpPr>
          <p:nvPr/>
        </p:nvSpPr>
        <p:spPr bwMode="auto">
          <a:xfrm>
            <a:off x="7239000" y="101600"/>
            <a:ext cx="18669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rgbClr val="0000FF"/>
                </a:solidFill>
              </a:rPr>
              <a:t>NHÓM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76518" y="1143000"/>
            <a:ext cx="8763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5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Phân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biệt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phấn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phẩm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thực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gì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9688" y="0"/>
            <a:ext cx="6742112" cy="52322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III.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HỮU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ĐỘNG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VẬT</a:t>
            </a:r>
            <a:endParaRPr lang="en-US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192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9" t="27083" r="34187" b="14583"/>
          <a:stretch>
            <a:fillRect/>
          </a:stretch>
        </p:blipFill>
        <p:spPr bwMode="auto">
          <a:xfrm>
            <a:off x="1" y="2666999"/>
            <a:ext cx="9144000" cy="419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Box 6"/>
          <p:cNvSpPr txBox="1">
            <a:spLocks noChangeArrowheads="1"/>
          </p:cNvSpPr>
          <p:nvPr/>
        </p:nvSpPr>
        <p:spPr bwMode="auto">
          <a:xfrm>
            <a:off x="219634" y="2236113"/>
            <a:ext cx="89154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200" dirty="0" smtClean="0">
                <a:solidFill>
                  <a:srgbClr val="0000FF"/>
                </a:solidFill>
              </a:rPr>
              <a:t>2. </a:t>
            </a:r>
            <a:r>
              <a:rPr lang="en-US" sz="2200" dirty="0" err="1" smtClean="0">
                <a:solidFill>
                  <a:srgbClr val="0000FF"/>
                </a:solidFill>
              </a:rPr>
              <a:t>Vẽ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sơ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đồ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chung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về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quá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trình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sinh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sản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hữu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ở </a:t>
            </a:r>
            <a:r>
              <a:rPr lang="en-US" sz="2200" dirty="0" err="1">
                <a:solidFill>
                  <a:srgbClr val="0000FF"/>
                </a:solidFill>
              </a:rPr>
              <a:t>động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vật</a:t>
            </a:r>
            <a:r>
              <a:rPr lang="en-US" sz="22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81925" name="TextBox 5"/>
          <p:cNvSpPr txBox="1">
            <a:spLocks noChangeArrowheads="1"/>
          </p:cNvSpPr>
          <p:nvPr/>
        </p:nvSpPr>
        <p:spPr bwMode="auto">
          <a:xfrm>
            <a:off x="7315200" y="0"/>
            <a:ext cx="1819835" cy="52322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NHÓM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B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1" y="1020107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Ở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nhiệm</a:t>
            </a:r>
            <a:r>
              <a:rPr lang="en-US" sz="2400" dirty="0" smtClean="0"/>
              <a:t> </a:t>
            </a:r>
            <a:r>
              <a:rPr lang="en-US" sz="2400" dirty="0" err="1" smtClean="0"/>
              <a:t>vụ</a:t>
            </a:r>
            <a:r>
              <a:rPr lang="en-US" sz="2400" dirty="0" smtClean="0"/>
              <a:t> </a:t>
            </a:r>
            <a:r>
              <a:rPr lang="en-US" sz="2400" dirty="0" err="1" smtClean="0"/>
              <a:t>sinh</a:t>
            </a:r>
            <a:r>
              <a:rPr lang="en-US" sz="2400" dirty="0" smtClean="0"/>
              <a:t> </a:t>
            </a:r>
            <a:r>
              <a:rPr lang="en-US" sz="2400" dirty="0" err="1" smtClean="0"/>
              <a:t>sản</a:t>
            </a:r>
            <a:r>
              <a:rPr lang="en-US" sz="2400" dirty="0" smtClean="0"/>
              <a:t> </a:t>
            </a:r>
            <a:r>
              <a:rPr lang="en-US" sz="2400" dirty="0" err="1" smtClean="0"/>
              <a:t>hữu</a:t>
            </a:r>
            <a:r>
              <a:rPr lang="en-US" sz="2400" dirty="0" smtClean="0"/>
              <a:t> </a:t>
            </a:r>
            <a:r>
              <a:rPr lang="en-US" sz="2400" dirty="0" err="1" smtClean="0"/>
              <a:t>tính</a:t>
            </a:r>
            <a:r>
              <a:rPr lang="en-US" sz="2400" dirty="0" smtClean="0"/>
              <a:t> </a:t>
            </a:r>
            <a:r>
              <a:rPr lang="en-US" sz="2400" dirty="0" err="1" smtClean="0"/>
              <a:t>gọi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gì</a:t>
            </a:r>
            <a:r>
              <a:rPr lang="en-US" sz="2400" dirty="0" smtClean="0"/>
              <a:t>? </a:t>
            </a:r>
            <a:r>
              <a:rPr lang="en-US" sz="2400" dirty="0" err="1" smtClean="0"/>
              <a:t>Cấu</a:t>
            </a:r>
            <a:r>
              <a:rPr lang="en-US" sz="2400" dirty="0" smtClean="0"/>
              <a:t> </a:t>
            </a:r>
            <a:r>
              <a:rPr lang="en-US" sz="2400" dirty="0" err="1" smtClean="0"/>
              <a:t>trúc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chúng</a:t>
            </a:r>
            <a:r>
              <a:rPr lang="en-US" sz="2400" dirty="0" smtClean="0"/>
              <a:t> </a:t>
            </a:r>
            <a:r>
              <a:rPr lang="en-US" sz="2400" dirty="0" err="1" smtClean="0"/>
              <a:t>phụ</a:t>
            </a:r>
            <a:r>
              <a:rPr lang="en-US" sz="2400" dirty="0" smtClean="0"/>
              <a:t> </a:t>
            </a:r>
            <a:r>
              <a:rPr lang="en-US" sz="2400" dirty="0" err="1" smtClean="0"/>
              <a:t>thuộc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yếu</a:t>
            </a:r>
            <a:r>
              <a:rPr lang="en-US" sz="2400" dirty="0" smtClean="0"/>
              <a:t> </a:t>
            </a:r>
            <a:r>
              <a:rPr lang="en-US" sz="2400" dirty="0" err="1" smtClean="0"/>
              <a:t>tố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638301" y="1826823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Quan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sát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hình</a:t>
            </a:r>
            <a:r>
              <a:rPr lang="en-US" sz="2400" dirty="0">
                <a:solidFill>
                  <a:srgbClr val="C00000"/>
                </a:solidFill>
              </a:rPr>
              <a:t> 37.17 </a:t>
            </a:r>
            <a:r>
              <a:rPr lang="en-US" sz="2400" dirty="0" err="1">
                <a:solidFill>
                  <a:srgbClr val="C00000"/>
                </a:solidFill>
              </a:rPr>
              <a:t>và</a:t>
            </a:r>
            <a:r>
              <a:rPr lang="en-US" sz="2400" dirty="0">
                <a:solidFill>
                  <a:srgbClr val="C00000"/>
                </a:solidFill>
              </a:rPr>
              <a:t> 37.18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9688" y="523220"/>
            <a:ext cx="8812959" cy="52322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1. </a:t>
            </a:r>
            <a:r>
              <a:rPr lang="en-US" sz="28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QUÁ</a:t>
            </a:r>
            <a:r>
              <a:rPr lang="en-US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TRÌNH</a:t>
            </a:r>
            <a:r>
              <a:rPr lang="en-US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HỮU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ĐỘNG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VẬT</a:t>
            </a:r>
            <a:endParaRPr lang="en-US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086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TextBox 7"/>
          <p:cNvSpPr txBox="1">
            <a:spLocks noChangeArrowheads="1"/>
          </p:cNvSpPr>
          <p:nvPr/>
        </p:nvSpPr>
        <p:spPr bwMode="auto">
          <a:xfrm>
            <a:off x="289766" y="990600"/>
            <a:ext cx="8594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3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Nêu</a:t>
            </a:r>
            <a:r>
              <a:rPr lang="en-US" sz="2400" dirty="0">
                <a:solidFill>
                  <a:srgbClr val="0000FF"/>
                </a:solidFill>
              </a:rPr>
              <a:t> 1 </a:t>
            </a:r>
            <a:r>
              <a:rPr lang="en-US" sz="2400" dirty="0" err="1">
                <a:solidFill>
                  <a:srgbClr val="0000FF"/>
                </a:solidFill>
              </a:rPr>
              <a:t>số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động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Lấy</a:t>
            </a:r>
            <a:r>
              <a:rPr lang="en-US" sz="2400" dirty="0">
                <a:solidFill>
                  <a:srgbClr val="0000FF"/>
                </a:solidFill>
              </a:rPr>
              <a:t> VD. </a:t>
            </a:r>
            <a:r>
              <a:rPr lang="en-US" sz="2400" dirty="0" err="1">
                <a:solidFill>
                  <a:srgbClr val="0000FF"/>
                </a:solidFill>
              </a:rPr>
              <a:t>Vẽ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sơ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đồ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phân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biệt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các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đó</a:t>
            </a:r>
            <a:r>
              <a:rPr lang="en-US" sz="24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82949" name="TextBox 4"/>
          <p:cNvSpPr txBox="1">
            <a:spLocks noChangeArrowheads="1"/>
          </p:cNvSpPr>
          <p:nvPr/>
        </p:nvSpPr>
        <p:spPr bwMode="auto">
          <a:xfrm>
            <a:off x="7162800" y="0"/>
            <a:ext cx="1981200" cy="58420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chemeClr val="bg1"/>
                </a:solidFill>
              </a:rPr>
              <a:t>NHÓM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0318" y="2055167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4.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thụ</a:t>
            </a:r>
            <a:r>
              <a:rPr lang="en-US" sz="2400" dirty="0"/>
              <a:t> </a:t>
            </a:r>
            <a:r>
              <a:rPr lang="en-US" sz="2400" dirty="0" err="1"/>
              <a:t>tinh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ảnh</a:t>
            </a:r>
            <a:r>
              <a:rPr lang="en-US" sz="2400" dirty="0"/>
              <a:t> </a:t>
            </a:r>
            <a:r>
              <a:rPr lang="en-US" sz="2400" dirty="0" err="1"/>
              <a:t>chứng</a:t>
            </a:r>
            <a:r>
              <a:rPr lang="en-US" sz="2400" dirty="0"/>
              <a:t> minh. 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thức</a:t>
            </a:r>
            <a:r>
              <a:rPr lang="en-US" sz="2400" dirty="0" smtClean="0"/>
              <a:t> </a:t>
            </a:r>
            <a:r>
              <a:rPr lang="en-US" sz="2400" dirty="0" err="1" smtClean="0"/>
              <a:t>thụ</a:t>
            </a:r>
            <a:r>
              <a:rPr lang="en-US" sz="2400" dirty="0" smtClean="0"/>
              <a:t> </a:t>
            </a:r>
            <a:r>
              <a:rPr lang="en-US" sz="2400" dirty="0" err="1" smtClean="0"/>
              <a:t>tinh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 </a:t>
            </a:r>
            <a:r>
              <a:rPr lang="en-US" sz="2400" dirty="0" err="1" smtClean="0"/>
              <a:t>ưu</a:t>
            </a:r>
            <a:r>
              <a:rPr lang="en-US" sz="2400" dirty="0" smtClean="0"/>
              <a:t> </a:t>
            </a:r>
            <a:r>
              <a:rPr lang="en-US" sz="2400" dirty="0" err="1" smtClean="0"/>
              <a:t>việt</a:t>
            </a:r>
            <a:r>
              <a:rPr lang="en-US" sz="2400" dirty="0" smtClean="0"/>
              <a:t> </a:t>
            </a:r>
            <a:r>
              <a:rPr lang="en-US" sz="2400" dirty="0" err="1" smtClean="0"/>
              <a:t>hơn</a:t>
            </a:r>
            <a:r>
              <a:rPr lang="en-US" sz="2400" dirty="0" smtClean="0"/>
              <a:t>? </a:t>
            </a:r>
            <a:endParaRPr lang="en-US" sz="240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37346"/>
            <a:ext cx="6742112" cy="52322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III.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HỮU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ĐỘNG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VẬT</a:t>
            </a:r>
            <a:endParaRPr lang="en-US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44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30"/>
          <p:cNvSpPr txBox="1">
            <a:spLocks noChangeArrowheads="1"/>
          </p:cNvSpPr>
          <p:nvPr/>
        </p:nvSpPr>
        <p:spPr bwMode="auto">
          <a:xfrm>
            <a:off x="152400" y="781050"/>
            <a:ext cx="8839200" cy="508000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2</a:t>
            </a:r>
            <a:r>
              <a:rPr lang="en-US" sz="27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ỨNG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DỤNG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7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60" name="Rectangle 6"/>
          <p:cNvSpPr>
            <a:spLocks noChangeArrowheads="1"/>
          </p:cNvSpPr>
          <p:nvPr/>
        </p:nvSpPr>
        <p:spPr bwMode="auto">
          <a:xfrm>
            <a:off x="389497" y="2743200"/>
            <a:ext cx="8991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FF"/>
                </a:solidFill>
              </a:rPr>
              <a:t>2</a:t>
            </a:r>
            <a:r>
              <a:rPr lang="en-US" sz="2800" dirty="0" smtClean="0">
                <a:solidFill>
                  <a:srgbClr val="0000FF"/>
                </a:solidFill>
              </a:rPr>
              <a:t>. </a:t>
            </a:r>
            <a:r>
              <a:rPr lang="en-US" sz="2800" dirty="0">
                <a:solidFill>
                  <a:srgbClr val="0000FF"/>
                </a:solidFill>
              </a:rPr>
              <a:t>Con </a:t>
            </a:r>
            <a:r>
              <a:rPr lang="en-US" sz="2800" dirty="0" err="1">
                <a:solidFill>
                  <a:srgbClr val="0000FF"/>
                </a:solidFill>
              </a:rPr>
              <a:t>người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ứng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dụng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sản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hữu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tính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vào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thực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tiễn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như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thế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nào</a:t>
            </a:r>
            <a:r>
              <a:rPr lang="en-US" sz="2800" dirty="0">
                <a:solidFill>
                  <a:srgbClr val="0000FF"/>
                </a:solidFill>
              </a:rPr>
              <a:t>? </a:t>
            </a:r>
            <a:r>
              <a:rPr lang="en-US" sz="2800" dirty="0" err="1">
                <a:solidFill>
                  <a:srgbClr val="0000FF"/>
                </a:solidFill>
              </a:rPr>
              <a:t>Nhằm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mục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đích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gì</a:t>
            </a:r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70661" name="TextBox 5"/>
          <p:cNvSpPr txBox="1">
            <a:spLocks noChangeArrowheads="1"/>
          </p:cNvSpPr>
          <p:nvPr/>
        </p:nvSpPr>
        <p:spPr bwMode="auto">
          <a:xfrm>
            <a:off x="7162800" y="0"/>
            <a:ext cx="1981200" cy="584200"/>
          </a:xfrm>
          <a:prstGeom prst="rect">
            <a:avLst/>
          </a:prstGeom>
          <a:solidFill>
            <a:srgbClr val="CC00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chemeClr val="bg1"/>
                </a:solidFill>
              </a:rPr>
              <a:t>NHÓM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46062" y="1600200"/>
            <a:ext cx="87455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FF"/>
                </a:solidFill>
              </a:rPr>
              <a:t>1</a:t>
            </a:r>
            <a:r>
              <a:rPr lang="en-US" sz="2800" dirty="0" smtClean="0">
                <a:solidFill>
                  <a:srgbClr val="0000FF"/>
                </a:solidFill>
              </a:rPr>
              <a:t>. </a:t>
            </a:r>
            <a:r>
              <a:rPr lang="en-US" sz="2800" dirty="0" err="1">
                <a:solidFill>
                  <a:srgbClr val="0000FF"/>
                </a:solidFill>
              </a:rPr>
              <a:t>Dự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đoán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đặc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điểm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của</a:t>
            </a:r>
            <a:r>
              <a:rPr lang="en-US" sz="2800" dirty="0">
                <a:solidFill>
                  <a:srgbClr val="0000FF"/>
                </a:solidFill>
              </a:rPr>
              <a:t> con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ra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từ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sinh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sản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hữu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tính</a:t>
            </a:r>
            <a:r>
              <a:rPr lang="en-US" sz="2800" dirty="0" smtClean="0">
                <a:solidFill>
                  <a:srgbClr val="0000FF"/>
                </a:solidFill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</a:rPr>
              <a:t>Đặc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điểm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này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ý </a:t>
            </a:r>
            <a:r>
              <a:rPr lang="en-US" sz="2800" dirty="0" err="1">
                <a:solidFill>
                  <a:srgbClr val="0000FF"/>
                </a:solidFill>
              </a:rPr>
              <a:t>nghĩa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gì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với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sinh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vật</a:t>
            </a:r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30"/>
          <p:cNvSpPr txBox="1">
            <a:spLocks noChangeArrowheads="1"/>
          </p:cNvSpPr>
          <p:nvPr/>
        </p:nvSpPr>
        <p:spPr bwMode="auto">
          <a:xfrm>
            <a:off x="22225" y="0"/>
            <a:ext cx="6759575" cy="523875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II.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270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55208" r="52928" b="19514"/>
          <a:stretch>
            <a:fillRect/>
          </a:stretch>
        </p:blipFill>
        <p:spPr bwMode="auto">
          <a:xfrm>
            <a:off x="22225" y="1200800"/>
            <a:ext cx="4016375" cy="558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15" descr="buoi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96738"/>
            <a:ext cx="1828800" cy="198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4147859" y="3579670"/>
            <a:ext cx="2176741" cy="707886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LƯỠNG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(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bưởi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72710" name="Picture 24" descr="DSC_0368-HoaMuop-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2" r="22223" b="8820"/>
          <a:stretch>
            <a:fillRect/>
          </a:stretch>
        </p:blipFill>
        <p:spPr bwMode="auto">
          <a:xfrm>
            <a:off x="5962652" y="1604962"/>
            <a:ext cx="1581148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25" descr="untitkl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16171" r="23215" b="15903"/>
          <a:stretch>
            <a:fillRect/>
          </a:stretch>
        </p:blipFill>
        <p:spPr bwMode="auto">
          <a:xfrm>
            <a:off x="7543800" y="1604962"/>
            <a:ext cx="156210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12" name="Group 30"/>
          <p:cNvGrpSpPr>
            <a:grpSpLocks/>
          </p:cNvGrpSpPr>
          <p:nvPr/>
        </p:nvGrpSpPr>
        <p:grpSpPr bwMode="auto">
          <a:xfrm>
            <a:off x="6134101" y="5991877"/>
            <a:ext cx="2914651" cy="377825"/>
            <a:chOff x="1371" y="3780"/>
            <a:chExt cx="1836" cy="238"/>
          </a:xfrm>
        </p:grpSpPr>
        <p:sp>
          <p:nvSpPr>
            <p:cNvPr id="72740" name="Text Box 21"/>
            <p:cNvSpPr txBox="1">
              <a:spLocks noChangeArrowheads="1"/>
            </p:cNvSpPr>
            <p:nvPr/>
          </p:nvSpPr>
          <p:spPr bwMode="auto">
            <a:xfrm>
              <a:off x="1371" y="3780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1800" dirty="0" err="1">
                  <a:solidFill>
                    <a:schemeClr val="bg1"/>
                  </a:solidFill>
                </a:rPr>
                <a:t>HOA</a:t>
              </a:r>
              <a:r>
                <a:rPr lang="en-US" sz="1800" dirty="0">
                  <a:solidFill>
                    <a:schemeClr val="bg1"/>
                  </a:solidFill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</a:rPr>
                <a:t>ĐỰC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72741" name="Text Box 22"/>
            <p:cNvSpPr txBox="1">
              <a:spLocks noChangeArrowheads="1"/>
            </p:cNvSpPr>
            <p:nvPr/>
          </p:nvSpPr>
          <p:spPr bwMode="auto">
            <a:xfrm>
              <a:off x="2295" y="3787"/>
              <a:ext cx="9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1800" dirty="0" err="1">
                  <a:solidFill>
                    <a:schemeClr val="bg1"/>
                  </a:solidFill>
                </a:rPr>
                <a:t>HOA</a:t>
              </a:r>
              <a:r>
                <a:rPr lang="en-US" sz="1800" dirty="0">
                  <a:solidFill>
                    <a:schemeClr val="bg1"/>
                  </a:solidFill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</a:rPr>
                <a:t>CÁI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6468130" y="3589624"/>
            <a:ext cx="1922741" cy="646331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ĐƠN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(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mướp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038600" y="4459144"/>
            <a:ext cx="4995863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3. </a:t>
            </a:r>
            <a:r>
              <a:rPr lang="en-US" sz="2200" dirty="0" err="1">
                <a:solidFill>
                  <a:srgbClr val="0000FF"/>
                </a:solidFill>
              </a:rPr>
              <a:t>PHT</a:t>
            </a:r>
            <a:r>
              <a:rPr lang="en-US" sz="2200" dirty="0">
                <a:solidFill>
                  <a:srgbClr val="0000FF"/>
                </a:solidFill>
              </a:rPr>
              <a:t> 6: </a:t>
            </a:r>
            <a:r>
              <a:rPr lang="en-US" sz="2200" dirty="0" err="1">
                <a:solidFill>
                  <a:srgbClr val="0000FF"/>
                </a:solidFill>
              </a:rPr>
              <a:t>Phân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biệt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lưỡng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với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đơn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endParaRPr lang="en-US" sz="2200" dirty="0">
              <a:solidFill>
                <a:srgbClr val="0000FF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881267"/>
              </p:ext>
            </p:extLst>
          </p:nvPr>
        </p:nvGraphicFramePr>
        <p:xfrm>
          <a:off x="4114800" y="5105400"/>
          <a:ext cx="5029200" cy="1484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1485900"/>
                <a:gridCol w="1066800"/>
                <a:gridCol w="1219200"/>
              </a:tblGrid>
              <a:tr h="371078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Thành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phần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lưỡng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tính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đơn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tính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0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đực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cái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0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Nhị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Có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Có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Không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078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Có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Không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Có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2739" name="Text Box 17"/>
          <p:cNvSpPr txBox="1">
            <a:spLocks noChangeArrowheads="1"/>
          </p:cNvSpPr>
          <p:nvPr/>
        </p:nvSpPr>
        <p:spPr bwMode="auto">
          <a:xfrm>
            <a:off x="0" y="576263"/>
            <a:ext cx="678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6934200" y="76200"/>
            <a:ext cx="21717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rgbClr val="0000FF"/>
                </a:solidFill>
              </a:rPr>
              <a:t>NHÓM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52901" y="1011963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2. </a:t>
            </a:r>
            <a:r>
              <a:rPr lang="en-US" sz="2400" dirty="0" err="1" smtClean="0"/>
              <a:t>Cấu</a:t>
            </a:r>
            <a:r>
              <a:rPr lang="en-US" sz="2400" dirty="0" smtClean="0"/>
              <a:t> </a:t>
            </a:r>
            <a:r>
              <a:rPr lang="en-US" sz="2400" dirty="0" err="1" smtClean="0"/>
              <a:t>tạo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hoa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533400" y="15240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sz="2400" b="0">
              <a:latin typeface="Tahoma" panose="020B0604030504040204" pitchFamily="34" charset="0"/>
            </a:endParaRPr>
          </a:p>
        </p:txBody>
      </p:sp>
      <p:sp>
        <p:nvSpPr>
          <p:cNvPr id="362499" name="Text Box 3"/>
          <p:cNvSpPr txBox="1">
            <a:spLocks noChangeArrowheads="1"/>
          </p:cNvSpPr>
          <p:nvPr/>
        </p:nvSpPr>
        <p:spPr bwMode="auto">
          <a:xfrm>
            <a:off x="231775" y="614363"/>
            <a:ext cx="89916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n-US" sz="2400" b="0">
                <a:solidFill>
                  <a:srgbClr val="000000"/>
                </a:solidFill>
              </a:rPr>
              <a:t> </a:t>
            </a:r>
            <a:r>
              <a:rPr lang="en-US" sz="2400"/>
              <a:t>Hoa lưỡng tính gồm các bộ phận: Đế  hoa, đài hoa, tràng hoa, nhị và nhụy.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400">
                <a:latin typeface="Tahoma" panose="020B0604030504040204" pitchFamily="34" charset="0"/>
              </a:rPr>
              <a:t>    </a:t>
            </a:r>
            <a:r>
              <a:rPr lang="en-US" sz="2400"/>
              <a:t>Nhị: chỉ nhị, bao phấn (chứa hạt phấn).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400"/>
              <a:t>    Nhụy: núm nhụy, vòi nhụy, bầu nhụy (chứa túi phôi).</a:t>
            </a:r>
          </a:p>
        </p:txBody>
      </p:sp>
      <p:sp>
        <p:nvSpPr>
          <p:cNvPr id="362500" name="Text Box 4"/>
          <p:cNvSpPr txBox="1">
            <a:spLocks noChangeArrowheads="1"/>
          </p:cNvSpPr>
          <p:nvPr/>
        </p:nvSpPr>
        <p:spPr bwMode="auto">
          <a:xfrm>
            <a:off x="231775" y="2306638"/>
            <a:ext cx="3581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sz="2400" b="0">
                <a:solidFill>
                  <a:srgbClr val="000000"/>
                </a:solidFill>
              </a:rPr>
              <a:t> </a:t>
            </a:r>
            <a:r>
              <a:rPr lang="en-US" sz="2400"/>
              <a:t>Hoa đơn tính:</a:t>
            </a:r>
            <a:r>
              <a:rPr lang="en-US" sz="2400" b="0"/>
              <a:t>  </a:t>
            </a:r>
          </a:p>
        </p:txBody>
      </p:sp>
      <p:sp>
        <p:nvSpPr>
          <p:cNvPr id="362502" name="Text Box 6"/>
          <p:cNvSpPr txBox="1">
            <a:spLocks noChangeArrowheads="1"/>
          </p:cNvSpPr>
          <p:nvPr/>
        </p:nvSpPr>
        <p:spPr bwMode="auto">
          <a:xfrm>
            <a:off x="152400" y="0"/>
            <a:ext cx="3505200" cy="4572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CẤU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2503" name="Text Box 7"/>
          <p:cNvSpPr txBox="1">
            <a:spLocks noChangeArrowheads="1"/>
          </p:cNvSpPr>
          <p:nvPr/>
        </p:nvSpPr>
        <p:spPr bwMode="auto">
          <a:xfrm>
            <a:off x="457200" y="2890838"/>
            <a:ext cx="868680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+ Hoa đực gồm: Đế hoa, đài hoa, tràng hoa, nhị hoa.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+ Hoa cái gồm: Đế hoa, đài hoa, tràng hoa, nhụy hoa.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VD: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+ TV có hoa lưỡng tính: Hoa bưởi, hoa cam, hoa chanh, hoa lúa, hoa ớt, hoa ổi, hoa quất, hoa đậu,...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+ TV có hoa đơn tính: Hoa mướp, hoa bí, hoa dưa chuột, hoa bầu, hoa đu đủ, hoa ngô, hoa dưa hấu,....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624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624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624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499" grpId="0"/>
      <p:bldP spid="362500" grpId="0"/>
      <p:bldP spid="36250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 t="28125" r="51170" b="37500"/>
          <a:stretch>
            <a:fillRect/>
          </a:stretch>
        </p:blipFill>
        <p:spPr bwMode="auto">
          <a:xfrm>
            <a:off x="0" y="1905000"/>
            <a:ext cx="4953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609600"/>
            <a:ext cx="8763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5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Quan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sát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37.15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đọc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thông</a:t>
            </a:r>
            <a:r>
              <a:rPr lang="en-US" sz="2400" dirty="0">
                <a:solidFill>
                  <a:srgbClr val="0000FF"/>
                </a:solidFill>
              </a:rPr>
              <a:t> tin </a:t>
            </a:r>
            <a:r>
              <a:rPr lang="en-US" sz="2400" dirty="0" err="1">
                <a:solidFill>
                  <a:srgbClr val="0000FF"/>
                </a:solidFill>
              </a:rPr>
              <a:t>SGK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trang</a:t>
            </a:r>
            <a:r>
              <a:rPr lang="en-US" sz="2400" dirty="0">
                <a:solidFill>
                  <a:srgbClr val="0000FF"/>
                </a:solidFill>
              </a:rPr>
              <a:t> 171: </a:t>
            </a:r>
            <a:r>
              <a:rPr lang="en-US" sz="2400" dirty="0" err="1">
                <a:solidFill>
                  <a:srgbClr val="0000FF"/>
                </a:solidFill>
              </a:rPr>
              <a:t>Xác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định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tự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đúng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của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sự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phấn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bằng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cách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điền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số</a:t>
            </a:r>
            <a:r>
              <a:rPr lang="en-US" sz="2400" dirty="0">
                <a:solidFill>
                  <a:srgbClr val="0000FF"/>
                </a:solidFill>
              </a:rPr>
              <a:t>  </a:t>
            </a:r>
            <a:r>
              <a:rPr lang="en-US" sz="2400" dirty="0" err="1">
                <a:solidFill>
                  <a:srgbClr val="0000FF"/>
                </a:solidFill>
              </a:rPr>
              <a:t>phù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hợp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PHT</a:t>
            </a:r>
            <a:r>
              <a:rPr lang="en-US" sz="2400" dirty="0">
                <a:solidFill>
                  <a:srgbClr val="0000FF"/>
                </a:solidFill>
              </a:rPr>
              <a:t> 7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085643"/>
              </p:ext>
            </p:extLst>
          </p:nvPr>
        </p:nvGraphicFramePr>
        <p:xfrm>
          <a:off x="4995863" y="1905000"/>
          <a:ext cx="4071937" cy="3952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5137"/>
                <a:gridCol w="1066800"/>
              </a:tblGrid>
              <a:tr h="640277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Các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sự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kiện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trong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qúa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trình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thụ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thụ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tinh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tự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đúng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0277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Ống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tiếp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xúc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với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noãn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4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4682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Giao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tử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đực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kết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hợp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với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giao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tử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cái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tạo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thành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hợp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tử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5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0277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Hạt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rơi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vào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bầu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nảy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mầm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2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45887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Ống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mọc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dài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trong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vòi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đi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vào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bầu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954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nhị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cùng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chín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7086600" y="25400"/>
            <a:ext cx="20193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rgbClr val="0000FF"/>
                </a:solidFill>
              </a:rPr>
              <a:t>NHÓM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" y="6020080"/>
            <a:ext cx="8763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6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Phân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biệt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phấn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phẩm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thực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gì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5" y="228600"/>
            <a:ext cx="32829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4437" name="Group 5"/>
          <p:cNvGrpSpPr>
            <a:grpSpLocks/>
          </p:cNvGrpSpPr>
          <p:nvPr/>
        </p:nvGrpSpPr>
        <p:grpSpPr bwMode="auto">
          <a:xfrm>
            <a:off x="905435" y="1295400"/>
            <a:ext cx="228600" cy="304800"/>
            <a:chOff x="2496" y="2544"/>
            <a:chExt cx="288" cy="336"/>
          </a:xfrm>
        </p:grpSpPr>
        <p:sp>
          <p:nvSpPr>
            <p:cNvPr id="12316" name="AutoShape 6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</a:pPr>
              <a:endParaRPr lang="en-US" smtClean="0"/>
            </a:p>
          </p:txBody>
        </p:sp>
        <p:grpSp>
          <p:nvGrpSpPr>
            <p:cNvPr id="12317" name="Group 7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12318" name="Oval 8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  <p:sp>
            <p:nvSpPr>
              <p:cNvPr id="12319" name="AutoShape 9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  <p:sp>
            <p:nvSpPr>
              <p:cNvPr id="12320" name="AutoShape 10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  <p:sp>
            <p:nvSpPr>
              <p:cNvPr id="12321" name="Freeform 11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>
                  <a:gd name="T0" fmla="*/ 0 w 48"/>
                  <a:gd name="T1" fmla="*/ 0 h 168"/>
                  <a:gd name="T2" fmla="*/ 48 w 48"/>
                  <a:gd name="T3" fmla="*/ 144 h 168"/>
                  <a:gd name="T4" fmla="*/ 0 w 48"/>
                  <a:gd name="T5" fmla="*/ 144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</p:grpSp>
      </p:grpSp>
      <p:sp>
        <p:nvSpPr>
          <p:cNvPr id="274458" name="Text Box 26"/>
          <p:cNvSpPr txBox="1">
            <a:spLocks noChangeArrowheads="1"/>
          </p:cNvSpPr>
          <p:nvPr/>
        </p:nvSpPr>
        <p:spPr bwMode="auto">
          <a:xfrm>
            <a:off x="228600" y="6172200"/>
            <a:ext cx="525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-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2 </a:t>
            </a:r>
            <a:r>
              <a:rPr lang="en-US" sz="2400" dirty="0" err="1" smtClean="0">
                <a:solidFill>
                  <a:schemeClr val="tx1"/>
                </a:solidFill>
              </a:rPr>
              <a:t>hình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thức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thụ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phấn</a:t>
            </a:r>
            <a:r>
              <a:rPr lang="en-US" sz="2400" b="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74459" name="Line 27"/>
          <p:cNvSpPr>
            <a:spLocks noChangeShapeType="1"/>
          </p:cNvSpPr>
          <p:nvPr/>
        </p:nvSpPr>
        <p:spPr bwMode="auto">
          <a:xfrm flipV="1">
            <a:off x="4038600" y="5486400"/>
            <a:ext cx="1143000" cy="9743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endParaRPr lang="en-US" smtClean="0"/>
          </a:p>
        </p:txBody>
      </p:sp>
      <p:sp>
        <p:nvSpPr>
          <p:cNvPr id="274460" name="Text Box 28"/>
          <p:cNvSpPr txBox="1">
            <a:spLocks noChangeArrowheads="1"/>
          </p:cNvSpPr>
          <p:nvPr/>
        </p:nvSpPr>
        <p:spPr bwMode="auto">
          <a:xfrm>
            <a:off x="5181600" y="5160548"/>
            <a:ext cx="3505201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err="1" smtClean="0">
                <a:solidFill>
                  <a:schemeClr val="tx1"/>
                </a:solidFill>
              </a:rPr>
              <a:t>Tự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thụ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phấn</a:t>
            </a:r>
            <a:r>
              <a:rPr lang="en-US" sz="1800" dirty="0" smtClean="0">
                <a:solidFill>
                  <a:schemeClr val="tx1"/>
                </a:solidFill>
              </a:rPr>
              <a:t>: </a:t>
            </a:r>
            <a:r>
              <a:rPr lang="en-US" sz="1800" dirty="0" err="1">
                <a:solidFill>
                  <a:schemeClr val="tx1"/>
                </a:solidFill>
              </a:rPr>
              <a:t>H</a:t>
            </a:r>
            <a:r>
              <a:rPr lang="en-US" sz="1800" dirty="0" err="1" smtClean="0">
                <a:solidFill>
                  <a:schemeClr val="tx1"/>
                </a:solidFill>
              </a:rPr>
              <a:t>ạt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phấn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rơi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trên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đầu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nhụy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của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cùng</a:t>
            </a:r>
            <a:r>
              <a:rPr lang="en-US" sz="1800" dirty="0">
                <a:solidFill>
                  <a:schemeClr val="tx1"/>
                </a:solidFill>
              </a:rPr>
              <a:t> 1 </a:t>
            </a:r>
            <a:r>
              <a:rPr lang="en-US" sz="1800" dirty="0" err="1">
                <a:solidFill>
                  <a:schemeClr val="tx1"/>
                </a:solidFill>
              </a:rPr>
              <a:t>hoa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274461" name="Line 29"/>
          <p:cNvSpPr>
            <a:spLocks noChangeShapeType="1"/>
          </p:cNvSpPr>
          <p:nvPr/>
        </p:nvSpPr>
        <p:spPr bwMode="auto">
          <a:xfrm flipV="1">
            <a:off x="4038600" y="6460758"/>
            <a:ext cx="1066800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endParaRPr lang="en-US" smtClean="0"/>
          </a:p>
        </p:txBody>
      </p:sp>
      <p:sp>
        <p:nvSpPr>
          <p:cNvPr id="274462" name="Text Box 30"/>
          <p:cNvSpPr txBox="1">
            <a:spLocks noChangeArrowheads="1"/>
          </p:cNvSpPr>
          <p:nvPr/>
        </p:nvSpPr>
        <p:spPr bwMode="auto">
          <a:xfrm>
            <a:off x="5114972" y="5956167"/>
            <a:ext cx="3885593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err="1" smtClean="0">
                <a:solidFill>
                  <a:schemeClr val="tx1"/>
                </a:solidFill>
              </a:rPr>
              <a:t>Thụ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phấn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chéo</a:t>
            </a:r>
            <a:r>
              <a:rPr lang="en-US" sz="1800" dirty="0" smtClean="0">
                <a:solidFill>
                  <a:schemeClr val="tx1"/>
                </a:solidFill>
              </a:rPr>
              <a:t>: </a:t>
            </a:r>
            <a:r>
              <a:rPr lang="en-US" sz="1800" dirty="0" err="1">
                <a:solidFill>
                  <a:schemeClr val="tx1"/>
                </a:solidFill>
              </a:rPr>
              <a:t>H</a:t>
            </a:r>
            <a:r>
              <a:rPr lang="en-US" sz="1800" dirty="0" err="1" smtClean="0">
                <a:solidFill>
                  <a:schemeClr val="tx1"/>
                </a:solidFill>
              </a:rPr>
              <a:t>ạt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phấn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của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hoa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này</a:t>
            </a:r>
            <a:r>
              <a:rPr lang="en-US" sz="1800" dirty="0" smtClean="0">
                <a:solidFill>
                  <a:schemeClr val="tx1"/>
                </a:solidFill>
              </a:rPr>
              <a:t> (</a:t>
            </a:r>
            <a:r>
              <a:rPr lang="en-US" sz="1800" dirty="0" err="1" smtClean="0">
                <a:solidFill>
                  <a:schemeClr val="tx1"/>
                </a:solidFill>
              </a:rPr>
              <a:t>đực</a:t>
            </a:r>
            <a:r>
              <a:rPr lang="en-US" sz="1800" dirty="0" smtClean="0">
                <a:solidFill>
                  <a:schemeClr val="tx1"/>
                </a:solidFill>
              </a:rPr>
              <a:t>) </a:t>
            </a:r>
            <a:r>
              <a:rPr lang="en-US" sz="1800" dirty="0" err="1">
                <a:solidFill>
                  <a:schemeClr val="tx1"/>
                </a:solidFill>
              </a:rPr>
              <a:t>rơi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vào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đầu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nhụy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của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hoa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khác</a:t>
            </a:r>
            <a:r>
              <a:rPr lang="en-US" sz="1800" dirty="0" smtClean="0">
                <a:solidFill>
                  <a:schemeClr val="tx1"/>
                </a:solidFill>
              </a:rPr>
              <a:t> (</a:t>
            </a:r>
            <a:r>
              <a:rPr lang="en-US" sz="1800" dirty="0" err="1" smtClean="0">
                <a:solidFill>
                  <a:schemeClr val="tx1"/>
                </a:solidFill>
              </a:rPr>
              <a:t>cái</a:t>
            </a:r>
            <a:r>
              <a:rPr lang="en-US" sz="1800" dirty="0" smtClean="0">
                <a:solidFill>
                  <a:schemeClr val="tx1"/>
                </a:solidFill>
              </a:rPr>
              <a:t>) 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274465" name="Text Box 33"/>
          <p:cNvSpPr txBox="1">
            <a:spLocks noChangeArrowheads="1"/>
          </p:cNvSpPr>
          <p:nvPr/>
        </p:nvSpPr>
        <p:spPr bwMode="auto">
          <a:xfrm>
            <a:off x="2433987" y="4563381"/>
            <a:ext cx="3733800" cy="4572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</a:rPr>
              <a:t>QÚA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TRÌNH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THỤ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</a:rPr>
              <a:t>PHẤN</a:t>
            </a:r>
            <a:endParaRPr lang="en-US" sz="240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274467" name="Group 35"/>
          <p:cNvGrpSpPr>
            <a:grpSpLocks/>
          </p:cNvGrpSpPr>
          <p:nvPr/>
        </p:nvGrpSpPr>
        <p:grpSpPr bwMode="auto">
          <a:xfrm>
            <a:off x="905435" y="1295400"/>
            <a:ext cx="228600" cy="304800"/>
            <a:chOff x="2496" y="2544"/>
            <a:chExt cx="288" cy="336"/>
          </a:xfrm>
        </p:grpSpPr>
        <p:sp>
          <p:nvSpPr>
            <p:cNvPr id="12310" name="AutoShape 36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</a:pPr>
              <a:endParaRPr lang="en-US" smtClean="0"/>
            </a:p>
          </p:txBody>
        </p:sp>
        <p:grpSp>
          <p:nvGrpSpPr>
            <p:cNvPr id="12311" name="Group 37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12312" name="Oval 38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  <p:sp>
            <p:nvSpPr>
              <p:cNvPr id="12313" name="AutoShape 39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  <p:sp>
            <p:nvSpPr>
              <p:cNvPr id="12314" name="AutoShape 40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  <p:sp>
            <p:nvSpPr>
              <p:cNvPr id="12315" name="Freeform 41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>
                  <a:gd name="T0" fmla="*/ 0 w 48"/>
                  <a:gd name="T1" fmla="*/ 0 h 168"/>
                  <a:gd name="T2" fmla="*/ 48 w 48"/>
                  <a:gd name="T3" fmla="*/ 144 h 168"/>
                  <a:gd name="T4" fmla="*/ 0 w 48"/>
                  <a:gd name="T5" fmla="*/ 144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</p:grpSp>
      </p:grpSp>
      <p:grpSp>
        <p:nvGrpSpPr>
          <p:cNvPr id="274474" name="Group 42"/>
          <p:cNvGrpSpPr>
            <a:grpSpLocks/>
          </p:cNvGrpSpPr>
          <p:nvPr/>
        </p:nvGrpSpPr>
        <p:grpSpPr bwMode="auto">
          <a:xfrm>
            <a:off x="905435" y="1295400"/>
            <a:ext cx="228600" cy="304800"/>
            <a:chOff x="2496" y="2544"/>
            <a:chExt cx="288" cy="336"/>
          </a:xfrm>
        </p:grpSpPr>
        <p:sp>
          <p:nvSpPr>
            <p:cNvPr id="12304" name="AutoShape 43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</a:pPr>
              <a:endParaRPr lang="en-US" smtClean="0"/>
            </a:p>
          </p:txBody>
        </p:sp>
        <p:grpSp>
          <p:nvGrpSpPr>
            <p:cNvPr id="12305" name="Group 44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12306" name="Oval 45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  <p:sp>
            <p:nvSpPr>
              <p:cNvPr id="12307" name="AutoShape 46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  <p:sp>
            <p:nvSpPr>
              <p:cNvPr id="12308" name="AutoShape 47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  <p:sp>
            <p:nvSpPr>
              <p:cNvPr id="12309" name="Freeform 48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>
                  <a:gd name="T0" fmla="*/ 0 w 48"/>
                  <a:gd name="T1" fmla="*/ 0 h 168"/>
                  <a:gd name="T2" fmla="*/ 48 w 48"/>
                  <a:gd name="T3" fmla="*/ 144 h 168"/>
                  <a:gd name="T4" fmla="*/ 0 w 48"/>
                  <a:gd name="T5" fmla="*/ 144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 smtClean="0"/>
              </a:p>
            </p:txBody>
          </p:sp>
        </p:grpSp>
      </p:grpSp>
      <p:pic>
        <p:nvPicPr>
          <p:cNvPr id="2" name="Thu phan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1135" y="244929"/>
            <a:ext cx="5727093" cy="42953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5256892"/>
            <a:ext cx="464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6</a:t>
            </a:r>
            <a:r>
              <a:rPr lang="en-US" sz="2400" dirty="0" smtClean="0"/>
              <a:t>. </a:t>
            </a:r>
            <a:r>
              <a:rPr lang="en-US" sz="2400" dirty="0" smtClean="0"/>
              <a:t>- </a:t>
            </a:r>
            <a:r>
              <a:rPr lang="en-US" sz="2400" dirty="0" err="1" smtClean="0"/>
              <a:t>Thụ</a:t>
            </a:r>
            <a:r>
              <a:rPr lang="en-US" sz="2400" dirty="0" smtClean="0"/>
              <a:t> </a:t>
            </a:r>
            <a:r>
              <a:rPr lang="en-US" sz="2400" dirty="0" err="1"/>
              <a:t>phấn</a:t>
            </a:r>
            <a:r>
              <a:rPr lang="en-US" sz="2400" dirty="0"/>
              <a:t>: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phấn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chuyển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từ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nhị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đến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nhụy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8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4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0.00712 -0.08079 0.01441 -0.16157 0.025 -0.16782 C 0.03559 -0.17407 0.05712 -0.05903 0.06354 -0.03727 " pathEditMode="relative" rAng="0" ptsTypes="AAA">
                                      <p:cBhvr>
                                        <p:cTn id="11" dur="2000" fill="hold"/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74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0.00712 -0.08079 0.01441 -0.16157 0.025 -0.16782 C 0.03559 -0.17407 0.05712 -0.05903 0.06354 -0.03727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274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74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0.00712 -0.08079 0.01441 -0.16157 0.025 -0.16782 C 0.03559 -0.17407 0.05712 -0.05903 0.06354 -0.03727 " pathEditMode="relative" rAng="0" ptsTypes="AAA">
                                      <p:cBhvr>
                                        <p:cTn id="29" dur="2000" fill="hold"/>
                                        <p:tgtEl>
                                          <p:spTgt spid="274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74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74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7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7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7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4458" grpId="0"/>
      <p:bldP spid="274459" grpId="0" animBg="1"/>
      <p:bldP spid="274460" grpId="0" animBg="1"/>
      <p:bldP spid="274461" grpId="0" animBg="1"/>
      <p:bldP spid="27446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824" y="76200"/>
            <a:ext cx="8229600" cy="1143000"/>
          </a:xfrm>
        </p:spPr>
        <p:txBody>
          <a:bodyPr/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CÁC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YẾU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TỐ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THAM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GIA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QUÁ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TRÌNH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THỤ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PHẤN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CỦA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HOA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Cac yeu to tham gia thu phan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295400"/>
            <a:ext cx="3566333" cy="380225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29305" r="43752" b="61753"/>
          <a:stretch/>
        </p:blipFill>
        <p:spPr bwMode="auto">
          <a:xfrm>
            <a:off x="0" y="5435041"/>
            <a:ext cx="910814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1" t="41457" r="47510" b="35210"/>
          <a:stretch/>
        </p:blipFill>
        <p:spPr bwMode="auto">
          <a:xfrm>
            <a:off x="3581399" y="1295400"/>
            <a:ext cx="5526741" cy="38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10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k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0"/>
          <a:stretch>
            <a:fillRect/>
          </a:stretch>
        </p:blipFill>
        <p:spPr bwMode="auto">
          <a:xfrm>
            <a:off x="70201" y="3280306"/>
            <a:ext cx="4151312" cy="20907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 algn="ctr">
            <a:solidFill>
              <a:srgbClr val="89A4A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28677" name="TextBox 22"/>
          <p:cNvSpPr txBox="1">
            <a:spLocks noChangeArrowheads="1"/>
          </p:cNvSpPr>
          <p:nvPr/>
        </p:nvSpPr>
        <p:spPr bwMode="auto">
          <a:xfrm>
            <a:off x="-178243" y="5283466"/>
            <a:ext cx="4648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sz="2000" dirty="0" err="1">
                <a:cs typeface="Arial" panose="020B0604020202020204" pitchFamily="34" charset="0"/>
              </a:rPr>
              <a:t>Hạt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đậu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nẩy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mầm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cs typeface="Arial" panose="020B0604020202020204" pitchFamily="34" charset="0"/>
              </a:rPr>
              <a:t>cây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mới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431" y="3290592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6174" name="TextBox 19"/>
          <p:cNvSpPr txBox="1">
            <a:spLocks noChangeArrowheads="1"/>
          </p:cNvSpPr>
          <p:nvPr/>
        </p:nvSpPr>
        <p:spPr bwMode="auto">
          <a:xfrm>
            <a:off x="5177785" y="6400800"/>
            <a:ext cx="3671780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1600" dirty="0" err="1">
                <a:cs typeface="Arial" panose="020B0604020202020204" pitchFamily="34" charset="0"/>
              </a:rPr>
              <a:t>Thằn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lằn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đứt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đuôi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mọc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đuôi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mới</a:t>
            </a:r>
            <a:endParaRPr lang="en-US" sz="1600" dirty="0">
              <a:cs typeface="Arial" panose="020B0604020202020204" pitchFamily="34" charset="0"/>
            </a:endParaRPr>
          </a:p>
        </p:txBody>
      </p:sp>
      <p:pic>
        <p:nvPicPr>
          <p:cNvPr id="28680" name="Picture 5"/>
          <p:cNvPicPr>
            <a:picLocks noGrp="1"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6" r="25541"/>
          <a:stretch/>
        </p:blipFill>
        <p:spPr bwMode="auto">
          <a:xfrm>
            <a:off x="5105400" y="665163"/>
            <a:ext cx="3617258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5" descr="C:\Users\DELL\Desktop\giac-mo-thay-than-lan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" r="60800" b="3637"/>
          <a:stretch/>
        </p:blipFill>
        <p:spPr bwMode="auto">
          <a:xfrm>
            <a:off x="5101631" y="4794249"/>
            <a:ext cx="1304971" cy="161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6" descr="C:\Users\DELL\Desktop\giac-mo-thay-than-lan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4" t="4486"/>
          <a:stretch/>
        </p:blipFill>
        <p:spPr bwMode="auto">
          <a:xfrm>
            <a:off x="6406602" y="4811840"/>
            <a:ext cx="2584998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/>
          <p:cNvSpPr/>
          <p:nvPr/>
        </p:nvSpPr>
        <p:spPr>
          <a:xfrm>
            <a:off x="8233218" y="715123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28685" name="TextBox 21"/>
          <p:cNvSpPr txBox="1">
            <a:spLocks noChangeArrowheads="1"/>
          </p:cNvSpPr>
          <p:nvPr/>
        </p:nvSpPr>
        <p:spPr bwMode="auto">
          <a:xfrm>
            <a:off x="5037067" y="657366"/>
            <a:ext cx="1784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2000" dirty="0" err="1">
                <a:cs typeface="Arial" panose="020B0604020202020204" pitchFamily="34" charset="0"/>
              </a:rPr>
              <a:t>Củ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cs typeface="Arial" panose="020B0604020202020204" pitchFamily="34" charset="0"/>
              </a:rPr>
              <a:t>khoai</a:t>
            </a:r>
            <a:r>
              <a:rPr lang="en-US" sz="2000" dirty="0" smtClean="0"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cs typeface="Arial" panose="020B0604020202020204" pitchFamily="34" charset="0"/>
              </a:rPr>
              <a:t>tây</a:t>
            </a:r>
            <a:r>
              <a:rPr lang="en-US" sz="2000" dirty="0" smtClean="0"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cs typeface="Arial" panose="020B0604020202020204" pitchFamily="34" charset="0"/>
              </a:rPr>
              <a:t>nảy</a:t>
            </a:r>
            <a:r>
              <a:rPr lang="en-US" sz="2000" dirty="0" smtClean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mầm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cs typeface="Arial" panose="020B0604020202020204" pitchFamily="34" charset="0"/>
              </a:rPr>
              <a:t>cây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mới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68882" y="106116"/>
            <a:ext cx="3793517" cy="40011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Biểu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hiện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của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000" b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hữu</a:t>
            </a:r>
            <a:r>
              <a:rPr lang="en-US" sz="2000" b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endParaRPr lang="en-US" sz="20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5047387" y="4271448"/>
            <a:ext cx="4042369" cy="369332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0" dirty="0" err="1">
                <a:sym typeface="Wingdings" panose="05000000000000000000" pitchFamily="2" charset="2"/>
              </a:rPr>
              <a:t>Không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phải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là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biểu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hiện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của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sinh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sản</a:t>
            </a:r>
            <a:endParaRPr lang="en-US" sz="1800" u="sng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4572000" y="1243013"/>
            <a:ext cx="4443413" cy="20637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5101631" y="4794249"/>
            <a:ext cx="3824089" cy="16074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 flipV="1">
            <a:off x="5101631" y="4799712"/>
            <a:ext cx="3842344" cy="161232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Oval 13"/>
          <p:cNvSpPr/>
          <p:nvPr/>
        </p:nvSpPr>
        <p:spPr>
          <a:xfrm>
            <a:off x="8501460" y="4794249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pic>
        <p:nvPicPr>
          <p:cNvPr id="26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2" t="54116" r="68192" b="21876"/>
          <a:stretch/>
        </p:blipFill>
        <p:spPr bwMode="auto">
          <a:xfrm>
            <a:off x="70201" y="612342"/>
            <a:ext cx="4151312" cy="249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/>
          <p:cNvSpPr/>
          <p:nvPr/>
        </p:nvSpPr>
        <p:spPr>
          <a:xfrm>
            <a:off x="161294" y="678653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4929141" y="133290"/>
            <a:ext cx="3793517" cy="40011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Biểu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hiện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của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000" b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vô</a:t>
            </a:r>
            <a:r>
              <a:rPr lang="en-US" sz="2000" b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endParaRPr lang="en-US" sz="20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4" t="43750" r="67516" b="31250"/>
          <a:stretch/>
        </p:blipFill>
        <p:spPr bwMode="auto">
          <a:xfrm>
            <a:off x="5101631" y="2401887"/>
            <a:ext cx="3691882" cy="163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29"/>
          <p:cNvSpPr/>
          <p:nvPr/>
        </p:nvSpPr>
        <p:spPr>
          <a:xfrm>
            <a:off x="8309753" y="2363133"/>
            <a:ext cx="502087" cy="53975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0000FF"/>
                </a:solidFill>
              </a:rPr>
              <a:t>5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610600" cy="885824"/>
          </a:xfrm>
        </p:spPr>
        <p:txBody>
          <a:bodyPr/>
          <a:lstStyle/>
          <a:p>
            <a:pPr algn="l"/>
            <a:r>
              <a:rPr lang="en-US" sz="2200" b="1" dirty="0" smtClean="0">
                <a:solidFill>
                  <a:srgbClr val="0000FF"/>
                </a:solidFill>
              </a:rPr>
              <a:t>6.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smtClean="0">
                <a:solidFill>
                  <a:srgbClr val="0000FF"/>
                </a:solidFill>
              </a:rPr>
              <a:t>- </a:t>
            </a:r>
            <a:r>
              <a:rPr lang="en-US" sz="2200" b="1" dirty="0" err="1" smtClean="0">
                <a:solidFill>
                  <a:srgbClr val="0000FF"/>
                </a:solidFill>
              </a:rPr>
              <a:t>Thụ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tinh</a:t>
            </a:r>
            <a:r>
              <a:rPr lang="en-US" sz="2200" dirty="0" smtClean="0"/>
              <a:t>: </a:t>
            </a:r>
            <a:r>
              <a:rPr lang="en-US" sz="2200" dirty="0" err="1" smtClean="0"/>
              <a:t>Giao</a:t>
            </a:r>
            <a:r>
              <a:rPr lang="en-US" sz="2200" dirty="0" smtClean="0"/>
              <a:t> </a:t>
            </a:r>
            <a:r>
              <a:rPr lang="en-US" sz="2200" dirty="0" err="1" smtClean="0"/>
              <a:t>tử</a:t>
            </a:r>
            <a:r>
              <a:rPr lang="en-US" sz="2200" dirty="0" smtClean="0"/>
              <a:t> </a:t>
            </a:r>
            <a:r>
              <a:rPr lang="en-US" sz="2200" dirty="0" err="1" smtClean="0"/>
              <a:t>đực</a:t>
            </a:r>
            <a:r>
              <a:rPr lang="en-US" sz="2200" dirty="0" smtClean="0"/>
              <a:t> </a:t>
            </a:r>
            <a:r>
              <a:rPr lang="en-US" sz="2200" dirty="0" err="1" smtClean="0"/>
              <a:t>kết</a:t>
            </a:r>
            <a:r>
              <a:rPr lang="en-US" sz="2200" dirty="0" smtClean="0"/>
              <a:t> </a:t>
            </a:r>
            <a:r>
              <a:rPr lang="en-US" sz="2200" dirty="0" err="1" smtClean="0"/>
              <a:t>hợp</a:t>
            </a:r>
            <a:r>
              <a:rPr lang="en-US" sz="2200" dirty="0" smtClean="0"/>
              <a:t> </a:t>
            </a:r>
            <a:r>
              <a:rPr lang="en-US" sz="2200" dirty="0" err="1" smtClean="0"/>
              <a:t>với</a:t>
            </a:r>
            <a:r>
              <a:rPr lang="en-US" sz="2200" dirty="0" smtClean="0"/>
              <a:t> </a:t>
            </a:r>
            <a:r>
              <a:rPr lang="en-US" sz="2200" dirty="0" err="1" smtClean="0"/>
              <a:t>giao</a:t>
            </a:r>
            <a:r>
              <a:rPr lang="en-US" sz="2200" dirty="0" smtClean="0"/>
              <a:t> </a:t>
            </a:r>
            <a:r>
              <a:rPr lang="en-US" sz="2200" dirty="0" err="1" smtClean="0"/>
              <a:t>tử</a:t>
            </a:r>
            <a:r>
              <a:rPr lang="en-US" sz="2200" dirty="0" smtClean="0"/>
              <a:t> </a:t>
            </a:r>
            <a:r>
              <a:rPr lang="en-US" sz="2200" dirty="0" err="1" smtClean="0"/>
              <a:t>cái</a:t>
            </a:r>
            <a:r>
              <a:rPr lang="en-US" sz="2200" dirty="0" smtClean="0"/>
              <a:t>.</a:t>
            </a:r>
            <a:br>
              <a:rPr lang="en-US" sz="2200" dirty="0" smtClean="0"/>
            </a:br>
            <a:r>
              <a:rPr lang="en-US" sz="2200" dirty="0" err="1" smtClean="0"/>
              <a:t>Sản</a:t>
            </a:r>
            <a:r>
              <a:rPr lang="en-US" sz="2200" dirty="0" smtClean="0"/>
              <a:t> </a:t>
            </a:r>
            <a:r>
              <a:rPr lang="en-US" sz="2200" dirty="0" err="1" smtClean="0"/>
              <a:t>phẩm</a:t>
            </a:r>
            <a:r>
              <a:rPr lang="en-US" sz="2200" dirty="0" smtClean="0"/>
              <a:t> </a:t>
            </a:r>
            <a:r>
              <a:rPr lang="en-US" sz="2200" dirty="0" err="1" smtClean="0"/>
              <a:t>của</a:t>
            </a:r>
            <a:r>
              <a:rPr lang="en-US" sz="2200" dirty="0" smtClean="0"/>
              <a:t> </a:t>
            </a:r>
            <a:r>
              <a:rPr lang="en-US" sz="2200" dirty="0" err="1" smtClean="0"/>
              <a:t>thụ</a:t>
            </a:r>
            <a:r>
              <a:rPr lang="en-US" sz="2200" dirty="0" smtClean="0"/>
              <a:t> </a:t>
            </a:r>
            <a:r>
              <a:rPr lang="en-US" sz="2200" dirty="0" err="1" smtClean="0"/>
              <a:t>tinh</a:t>
            </a:r>
            <a:r>
              <a:rPr lang="en-US" sz="2200" dirty="0" smtClean="0"/>
              <a:t>: </a:t>
            </a:r>
            <a:r>
              <a:rPr lang="en-US" sz="2200" dirty="0" err="1" smtClean="0"/>
              <a:t>Hình</a:t>
            </a:r>
            <a:r>
              <a:rPr lang="en-US" sz="2200" dirty="0" smtClean="0"/>
              <a:t> </a:t>
            </a:r>
            <a:r>
              <a:rPr lang="en-US" sz="2200" dirty="0" err="1" smtClean="0"/>
              <a:t>thành</a:t>
            </a:r>
            <a:r>
              <a:rPr lang="en-US" sz="2200" dirty="0" smtClean="0"/>
              <a:t> </a:t>
            </a:r>
            <a:r>
              <a:rPr lang="en-US" sz="2200" dirty="0" err="1" smtClean="0"/>
              <a:t>hợp</a:t>
            </a:r>
            <a:r>
              <a:rPr lang="en-US" sz="2200" dirty="0" smtClean="0"/>
              <a:t> </a:t>
            </a:r>
            <a:r>
              <a:rPr lang="en-US" sz="2200" dirty="0" err="1" smtClean="0"/>
              <a:t>tử</a:t>
            </a:r>
            <a:r>
              <a:rPr lang="en-US" sz="2200" dirty="0" smtClean="0">
                <a:cs typeface="Arial" panose="020B0604020202020204" pitchFamily="34" charset="0"/>
              </a:rPr>
              <a:t>→ </a:t>
            </a:r>
            <a:r>
              <a:rPr lang="en-US" sz="2200" dirty="0" err="1" smtClean="0">
                <a:cs typeface="Arial" panose="020B0604020202020204" pitchFamily="34" charset="0"/>
              </a:rPr>
              <a:t>P</a:t>
            </a:r>
            <a:r>
              <a:rPr lang="en-US" sz="2200" dirty="0" err="1" smtClean="0"/>
              <a:t>hôi</a:t>
            </a:r>
            <a:r>
              <a:rPr lang="en-US" sz="2200" dirty="0" smtClean="0">
                <a:cs typeface="Arial" panose="020B0604020202020204" pitchFamily="34" charset="0"/>
              </a:rPr>
              <a:t> → </a:t>
            </a:r>
            <a:r>
              <a:rPr lang="en-US" sz="2200" dirty="0" err="1" smtClean="0">
                <a:cs typeface="Arial" panose="020B0604020202020204" pitchFamily="34" charset="0"/>
              </a:rPr>
              <a:t>Cơ</a:t>
            </a:r>
            <a:r>
              <a:rPr lang="en-US" sz="2200" dirty="0" smtClean="0"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cs typeface="Arial" panose="020B0604020202020204" pitchFamily="34" charset="0"/>
              </a:rPr>
              <a:t>thể</a:t>
            </a:r>
            <a:r>
              <a:rPr lang="en-US" sz="2200" dirty="0" smtClean="0"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cs typeface="Arial" panose="020B0604020202020204" pitchFamily="34" charset="0"/>
              </a:rPr>
              <a:t>mới</a:t>
            </a:r>
            <a:r>
              <a:rPr lang="en-US" sz="2200" dirty="0" smtClean="0">
                <a:cs typeface="Arial" panose="020B0604020202020204" pitchFamily="34" charset="0"/>
              </a:rPr>
              <a:t>.</a:t>
            </a:r>
            <a:r>
              <a:rPr lang="en-US" sz="2200" dirty="0" smtClean="0"/>
              <a:t>  </a:t>
            </a:r>
          </a:p>
        </p:txBody>
      </p:sp>
      <p:pic>
        <p:nvPicPr>
          <p:cNvPr id="4" name="Thu t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459" y="1142999"/>
            <a:ext cx="8574741" cy="5181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124200"/>
            <a:ext cx="5486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2" descr="Quan sát Hình 37.15 và đọc thông tin, hãy mô tả sự thụ phấn và sự thụ  tinh... | baivan.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99835"/>
            <a:ext cx="5497793" cy="203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34" descr="H42-21-Hat cay mot la m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124200"/>
            <a:ext cx="35734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37"/>
          <p:cNvSpPr>
            <a:spLocks noChangeShapeType="1"/>
          </p:cNvSpPr>
          <p:nvPr/>
        </p:nvSpPr>
        <p:spPr bwMode="auto">
          <a:xfrm flipH="1" flipV="1">
            <a:off x="3124199" y="3859213"/>
            <a:ext cx="3040063" cy="16986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38"/>
          <p:cNvSpPr>
            <a:spLocks noChangeShapeType="1"/>
          </p:cNvSpPr>
          <p:nvPr/>
        </p:nvSpPr>
        <p:spPr bwMode="auto">
          <a:xfrm flipH="1" flipV="1">
            <a:off x="2590800" y="4872038"/>
            <a:ext cx="3657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39"/>
          <p:cNvSpPr txBox="1">
            <a:spLocks noChangeArrowheads="1"/>
          </p:cNvSpPr>
          <p:nvPr/>
        </p:nvSpPr>
        <p:spPr bwMode="auto">
          <a:xfrm>
            <a:off x="2870200" y="3319463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/>
              <a:t>Hạt</a:t>
            </a:r>
          </a:p>
        </p:txBody>
      </p:sp>
      <p:sp>
        <p:nvSpPr>
          <p:cNvPr id="13" name="Text Box 40"/>
          <p:cNvSpPr txBox="1">
            <a:spLocks noChangeArrowheads="1"/>
          </p:cNvSpPr>
          <p:nvPr/>
        </p:nvSpPr>
        <p:spPr bwMode="auto">
          <a:xfrm>
            <a:off x="1828800" y="4572000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/>
              <a:t>PHÔI</a:t>
            </a:r>
          </a:p>
        </p:txBody>
      </p:sp>
      <p:sp>
        <p:nvSpPr>
          <p:cNvPr id="77836" name="Text Box 26"/>
          <p:cNvSpPr txBox="1">
            <a:spLocks noChangeArrowheads="1"/>
          </p:cNvSpPr>
          <p:nvPr/>
        </p:nvSpPr>
        <p:spPr bwMode="auto">
          <a:xfrm>
            <a:off x="-135732" y="6379509"/>
            <a:ext cx="392906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quả</a:t>
            </a:r>
            <a:endParaRPr lang="en-US" sz="2800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38100" y="15240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b="0" dirty="0" smtClean="0">
                <a:solidFill>
                  <a:srgbClr val="0000FF"/>
                </a:solidFill>
              </a:rPr>
              <a:t>- </a:t>
            </a:r>
            <a:r>
              <a:rPr lang="en-US" sz="2000" b="0" dirty="0" err="1" smtClean="0">
                <a:solidFill>
                  <a:srgbClr val="0000FF"/>
                </a:solidFill>
              </a:rPr>
              <a:t>Sau</a:t>
            </a:r>
            <a:r>
              <a:rPr lang="en-US" sz="2000" b="0" dirty="0" smtClean="0">
                <a:solidFill>
                  <a:srgbClr val="0000FF"/>
                </a:solidFill>
              </a:rPr>
              <a:t> </a:t>
            </a:r>
            <a:r>
              <a:rPr lang="en-US" sz="2000" b="0" dirty="0" err="1" smtClean="0">
                <a:solidFill>
                  <a:srgbClr val="0000FF"/>
                </a:solidFill>
              </a:rPr>
              <a:t>thụ</a:t>
            </a:r>
            <a:r>
              <a:rPr lang="en-US" sz="2000" b="0" dirty="0" smtClean="0">
                <a:solidFill>
                  <a:srgbClr val="0000FF"/>
                </a:solidFill>
              </a:rPr>
              <a:t> </a:t>
            </a:r>
            <a:r>
              <a:rPr lang="en-US" sz="2000" b="0" dirty="0" err="1" smtClean="0">
                <a:solidFill>
                  <a:srgbClr val="0000FF"/>
                </a:solidFill>
              </a:rPr>
              <a:t>tinh</a:t>
            </a:r>
            <a:r>
              <a:rPr lang="en-US" sz="2000" b="0" dirty="0" smtClean="0">
                <a:solidFill>
                  <a:schemeClr val="tx2"/>
                </a:solidFill>
              </a:rPr>
              <a:t>: </a:t>
            </a:r>
            <a:r>
              <a:rPr lang="en-US" sz="2000" b="0" dirty="0" err="1" smtClean="0">
                <a:solidFill>
                  <a:schemeClr val="tx2"/>
                </a:solidFill>
              </a:rPr>
              <a:t>Bầu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nhụy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phát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triển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thành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quả</a:t>
            </a:r>
            <a:r>
              <a:rPr lang="en-US" sz="2000" b="0" dirty="0">
                <a:solidFill>
                  <a:schemeClr val="tx2"/>
                </a:solidFill>
              </a:rPr>
              <a:t>, </a:t>
            </a:r>
            <a:r>
              <a:rPr lang="en-US" sz="2000" b="0" dirty="0" err="1">
                <a:solidFill>
                  <a:schemeClr val="tx2"/>
                </a:solidFill>
              </a:rPr>
              <a:t>noãn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phát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triển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thành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hạt</a:t>
            </a:r>
            <a:r>
              <a:rPr lang="en-US" sz="2000" b="0" dirty="0">
                <a:solidFill>
                  <a:schemeClr val="tx2"/>
                </a:solidFill>
              </a:rPr>
              <a:t> (</a:t>
            </a:r>
            <a:r>
              <a:rPr lang="en-US" sz="2000" b="0" dirty="0" err="1">
                <a:solidFill>
                  <a:schemeClr val="tx2"/>
                </a:solidFill>
              </a:rPr>
              <a:t>nằm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trong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quả</a:t>
            </a:r>
            <a:r>
              <a:rPr lang="en-US" sz="2000" b="0" dirty="0" smtClean="0">
                <a:solidFill>
                  <a:schemeClr val="tx2"/>
                </a:solidFill>
              </a:rPr>
              <a:t>). </a:t>
            </a:r>
            <a:r>
              <a:rPr lang="en-US" sz="2000" b="0" dirty="0" err="1" smtClean="0">
                <a:solidFill>
                  <a:schemeClr val="tx2"/>
                </a:solidFill>
              </a:rPr>
              <a:t>Hạt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phát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triển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thành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phôi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hình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thành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cơ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thể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 err="1" smtClean="0">
                <a:solidFill>
                  <a:schemeClr val="tx2"/>
                </a:solidFill>
              </a:rPr>
              <a:t>mới</a:t>
            </a:r>
            <a:r>
              <a:rPr lang="en-US" sz="2000" b="0" dirty="0" smtClean="0">
                <a:solidFill>
                  <a:schemeClr val="tx2"/>
                </a:solidFill>
              </a:rPr>
              <a:t>.</a:t>
            </a:r>
            <a:endParaRPr lang="en-US" sz="2000" b="0" dirty="0">
              <a:solidFill>
                <a:schemeClr val="tx2"/>
              </a:solidFill>
            </a:endParaRPr>
          </a:p>
        </p:txBody>
      </p:sp>
      <p:sp>
        <p:nvSpPr>
          <p:cNvPr id="16" name="Line 38"/>
          <p:cNvSpPr>
            <a:spLocks noChangeShapeType="1"/>
          </p:cNvSpPr>
          <p:nvPr/>
        </p:nvSpPr>
        <p:spPr bwMode="auto">
          <a:xfrm flipH="1" flipV="1">
            <a:off x="5791200" y="2680165"/>
            <a:ext cx="388937" cy="265383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4301" y="1109008"/>
            <a:ext cx="35091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0" dirty="0">
                <a:solidFill>
                  <a:srgbClr val="000000"/>
                </a:solidFill>
              </a:rPr>
              <a:t>- </a:t>
            </a:r>
            <a:r>
              <a:rPr lang="en-US" sz="2000" b="0" dirty="0" err="1" smtClean="0"/>
              <a:t>Quá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trình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lớn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lên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của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quả</a:t>
            </a:r>
            <a:r>
              <a:rPr lang="en-US" sz="2000" b="0" dirty="0" smtClean="0"/>
              <a:t>: </a:t>
            </a:r>
            <a:r>
              <a:rPr lang="en-US" sz="2000" b="0" dirty="0" err="1" smtClean="0">
                <a:solidFill>
                  <a:srgbClr val="000000"/>
                </a:solidFill>
              </a:rPr>
              <a:t>Quả</a:t>
            </a:r>
            <a:r>
              <a:rPr lang="en-US" sz="2000" b="0" dirty="0" smtClean="0">
                <a:solidFill>
                  <a:srgbClr val="000000"/>
                </a:solidFill>
              </a:rPr>
              <a:t> </a:t>
            </a:r>
            <a:r>
              <a:rPr lang="en-US" sz="2000" b="0" dirty="0" err="1">
                <a:solidFill>
                  <a:srgbClr val="000000"/>
                </a:solidFill>
              </a:rPr>
              <a:t>phân</a:t>
            </a:r>
            <a:r>
              <a:rPr lang="en-US" sz="2000" b="0" dirty="0">
                <a:solidFill>
                  <a:srgbClr val="000000"/>
                </a:solidFill>
              </a:rPr>
              <a:t> chia </a:t>
            </a:r>
            <a:r>
              <a:rPr lang="en-US" sz="2000" b="0" dirty="0" err="1">
                <a:solidFill>
                  <a:srgbClr val="000000"/>
                </a:solidFill>
              </a:rPr>
              <a:t>và</a:t>
            </a:r>
            <a:r>
              <a:rPr lang="en-US" sz="2000" b="0" dirty="0">
                <a:solidFill>
                  <a:srgbClr val="000000"/>
                </a:solidFill>
              </a:rPr>
              <a:t> </a:t>
            </a:r>
            <a:r>
              <a:rPr lang="en-US" sz="2000" b="0" dirty="0" err="1">
                <a:solidFill>
                  <a:srgbClr val="000000"/>
                </a:solidFill>
              </a:rPr>
              <a:t>lớn</a:t>
            </a:r>
            <a:r>
              <a:rPr lang="en-US" sz="2000" b="0" dirty="0">
                <a:solidFill>
                  <a:srgbClr val="000000"/>
                </a:solidFill>
              </a:rPr>
              <a:t> </a:t>
            </a:r>
            <a:r>
              <a:rPr lang="en-US" sz="2000" b="0" dirty="0" err="1">
                <a:solidFill>
                  <a:srgbClr val="000000"/>
                </a:solidFill>
              </a:rPr>
              <a:t>lên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→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Quả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xanh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→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Quả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ương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→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Quả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chín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có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độ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cứng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hình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dạng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màu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sắc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và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hương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vị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đặc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trưng</a:t>
            </a:r>
            <a:r>
              <a:rPr lang="en-US" sz="2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sz="2000" b="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" y="-12055"/>
            <a:ext cx="8877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7</a:t>
            </a:r>
            <a:r>
              <a:rPr lang="en-US" sz="2400" dirty="0" smtClean="0"/>
              <a:t>. </a:t>
            </a:r>
            <a:r>
              <a:rPr lang="en-US" sz="2400" dirty="0" err="1" smtClean="0"/>
              <a:t>Quá</a:t>
            </a:r>
            <a:r>
              <a:rPr lang="en-US" sz="2400" dirty="0" smtClean="0"/>
              <a:t> </a:t>
            </a:r>
            <a:r>
              <a:rPr lang="en-US" sz="2400" dirty="0" err="1" smtClean="0"/>
              <a:t>trình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thành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lớn</a:t>
            </a:r>
            <a:r>
              <a:rPr lang="en-US" sz="2400" dirty="0" smtClean="0"/>
              <a:t> </a:t>
            </a:r>
            <a:r>
              <a:rPr lang="en-US" sz="2400" dirty="0" err="1" smtClean="0"/>
              <a:t>lên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quả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734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  <p:bldP spid="15" grpId="0"/>
      <p:bldP spid="16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Title 1"/>
          <p:cNvSpPr txBox="1">
            <a:spLocks/>
          </p:cNvSpPr>
          <p:nvPr/>
        </p:nvSpPr>
        <p:spPr bwMode="auto">
          <a:xfrm>
            <a:off x="0" y="0"/>
            <a:ext cx="9144000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8</a:t>
            </a:r>
            <a:r>
              <a:rPr lang="en-US" sz="2200" dirty="0" smtClean="0">
                <a:solidFill>
                  <a:srgbClr val="0000FF"/>
                </a:solidFill>
              </a:rPr>
              <a:t>. </a:t>
            </a:r>
            <a:r>
              <a:rPr lang="en-US" sz="2200" dirty="0">
                <a:solidFill>
                  <a:srgbClr val="0000FF"/>
                </a:solidFill>
              </a:rPr>
              <a:t>– </a:t>
            </a:r>
            <a:r>
              <a:rPr lang="en-US" sz="2200" dirty="0" err="1">
                <a:solidFill>
                  <a:srgbClr val="0000FF"/>
                </a:solidFill>
              </a:rPr>
              <a:t>Vai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trò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của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quả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đối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với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đời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sống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cây</a:t>
            </a:r>
            <a:r>
              <a:rPr lang="en-US" sz="2200" dirty="0" smtClean="0">
                <a:solidFill>
                  <a:srgbClr val="0000FF"/>
                </a:solidFill>
              </a:rPr>
              <a:t>: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bảo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vệ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hạt</a:t>
            </a:r>
            <a:r>
              <a:rPr lang="en-US" sz="2200" b="0" dirty="0">
                <a:solidFill>
                  <a:schemeClr val="tx2"/>
                </a:solidFill>
              </a:rPr>
              <a:t>, </a:t>
            </a:r>
            <a:r>
              <a:rPr lang="en-US" sz="2200" b="0" dirty="0" err="1">
                <a:solidFill>
                  <a:schemeClr val="tx2"/>
                </a:solidFill>
              </a:rPr>
              <a:t>hạt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bảo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vệ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phôi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đảm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bảo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duy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trì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đời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sống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cây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trồng</a:t>
            </a:r>
            <a:r>
              <a:rPr lang="en-US" sz="2200" b="0" dirty="0">
                <a:solidFill>
                  <a:schemeClr val="tx2"/>
                </a:solidFill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200" b="0" dirty="0">
                <a:solidFill>
                  <a:schemeClr val="tx2"/>
                </a:solidFill>
              </a:rPr>
              <a:t>- </a:t>
            </a:r>
            <a:r>
              <a:rPr lang="en-US" sz="2200" b="0" dirty="0" err="1">
                <a:solidFill>
                  <a:schemeClr val="tx2"/>
                </a:solidFill>
              </a:rPr>
              <a:t>Vai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trò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của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đối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với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đời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sống</a:t>
            </a:r>
            <a:r>
              <a:rPr lang="en-US" sz="2200" b="0" dirty="0">
                <a:solidFill>
                  <a:schemeClr val="tx2"/>
                </a:solidFill>
              </a:rPr>
              <a:t> con </a:t>
            </a:r>
            <a:r>
              <a:rPr lang="en-US" sz="2200" b="0" dirty="0" err="1">
                <a:solidFill>
                  <a:schemeClr val="tx2"/>
                </a:solidFill>
              </a:rPr>
              <a:t>người</a:t>
            </a:r>
            <a:r>
              <a:rPr lang="en-US" sz="2200" b="0" dirty="0">
                <a:solidFill>
                  <a:schemeClr val="tx2"/>
                </a:solidFill>
              </a:rPr>
              <a:t>: </a:t>
            </a:r>
            <a:r>
              <a:rPr lang="en-US" sz="2200" b="0" dirty="0" err="1">
                <a:solidFill>
                  <a:schemeClr val="tx2"/>
                </a:solidFill>
              </a:rPr>
              <a:t>Nhiều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loại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có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hàm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lượng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dinh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dưỡng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cao</a:t>
            </a:r>
            <a:r>
              <a:rPr lang="en-US" sz="2200" b="0" dirty="0">
                <a:solidFill>
                  <a:schemeClr val="tx2"/>
                </a:solidFill>
              </a:rPr>
              <a:t>, </a:t>
            </a:r>
            <a:r>
              <a:rPr lang="en-US" sz="2200" b="0" dirty="0" err="1">
                <a:solidFill>
                  <a:schemeClr val="tx2"/>
                </a:solidFill>
              </a:rPr>
              <a:t>giá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trị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trong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thực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phẩm</a:t>
            </a:r>
            <a:r>
              <a:rPr lang="en-US" sz="2200" b="0" dirty="0">
                <a:solidFill>
                  <a:schemeClr val="tx2"/>
                </a:solidFill>
              </a:rPr>
              <a:t>. VD: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xoài</a:t>
            </a:r>
            <a:r>
              <a:rPr lang="en-US" sz="2200" b="0" dirty="0">
                <a:solidFill>
                  <a:schemeClr val="tx2"/>
                </a:solidFill>
              </a:rPr>
              <a:t>,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cam, </a:t>
            </a:r>
            <a:r>
              <a:rPr lang="en-US" sz="2200" b="0" dirty="0" err="1" smtClean="0">
                <a:solidFill>
                  <a:schemeClr val="tx2"/>
                </a:solidFill>
              </a:rPr>
              <a:t>quả</a:t>
            </a:r>
            <a:r>
              <a:rPr lang="en-US" sz="2200" b="0" dirty="0" smtClean="0">
                <a:solidFill>
                  <a:schemeClr val="tx2"/>
                </a:solidFill>
              </a:rPr>
              <a:t> </a:t>
            </a:r>
            <a:r>
              <a:rPr lang="en-US" sz="2200" b="0" dirty="0" err="1" smtClean="0">
                <a:solidFill>
                  <a:schemeClr val="tx2"/>
                </a:solidFill>
              </a:rPr>
              <a:t>bơ</a:t>
            </a:r>
            <a:r>
              <a:rPr lang="en-US" sz="2200" b="0" dirty="0" smtClean="0">
                <a:solidFill>
                  <a:schemeClr val="tx2"/>
                </a:solidFill>
              </a:rPr>
              <a:t>,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mít</a:t>
            </a:r>
            <a:r>
              <a:rPr lang="en-US" sz="2200" b="0" dirty="0">
                <a:solidFill>
                  <a:schemeClr val="tx2"/>
                </a:solidFill>
              </a:rPr>
              <a:t>,....</a:t>
            </a:r>
          </a:p>
        </p:txBody>
      </p:sp>
      <p:pic>
        <p:nvPicPr>
          <p:cNvPr id="7885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59375" r="34187" b="27083"/>
          <a:stretch>
            <a:fillRect/>
          </a:stretch>
        </p:blipFill>
        <p:spPr bwMode="auto">
          <a:xfrm>
            <a:off x="63500" y="5195607"/>
            <a:ext cx="90170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4" name="Rectangle 7"/>
          <p:cNvSpPr>
            <a:spLocks noChangeArrowheads="1"/>
          </p:cNvSpPr>
          <p:nvPr/>
        </p:nvSpPr>
        <p:spPr bwMode="auto">
          <a:xfrm>
            <a:off x="76200" y="4648200"/>
            <a:ext cx="876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8. </a:t>
            </a:r>
            <a:r>
              <a:rPr lang="en-US" sz="2400" dirty="0" err="1">
                <a:solidFill>
                  <a:srgbClr val="0000FF"/>
                </a:solidFill>
              </a:rPr>
              <a:t>Sơ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đồ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thực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8" name="Picture 11" descr="2013-0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729" y="2007019"/>
            <a:ext cx="3030071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mon_an_doc_1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07019"/>
            <a:ext cx="2895600" cy="247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hững công dụng tuyệt vời của quả xoài không phải ai cũng biế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729" y="2007020"/>
            <a:ext cx="3048000" cy="2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80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/>
      <p:bldP spid="788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8" t="23958" r="42386" b="38542"/>
          <a:stretch>
            <a:fillRect/>
          </a:stretch>
        </p:blipFill>
        <p:spPr bwMode="auto">
          <a:xfrm>
            <a:off x="-42863" y="838200"/>
            <a:ext cx="9186863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30"/>
          <p:cNvSpPr txBox="1">
            <a:spLocks noChangeArrowheads="1"/>
          </p:cNvSpPr>
          <p:nvPr/>
        </p:nvSpPr>
        <p:spPr bwMode="auto">
          <a:xfrm>
            <a:off x="3657600" y="47625"/>
            <a:ext cx="2895600" cy="708025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4000">
                <a:solidFill>
                  <a:srgbClr val="0000CC"/>
                </a:solidFill>
                <a:latin typeface="Times New Roman" panose="02020603050405020304" pitchFamily="18" charset="0"/>
              </a:rPr>
              <a:t>KẾT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9688" y="0"/>
            <a:ext cx="6742112" cy="52322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III.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HỮU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ĐỘNG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VẬT</a:t>
            </a:r>
            <a:endParaRPr lang="en-US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192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9" t="27083" r="34187" b="14583"/>
          <a:stretch>
            <a:fillRect/>
          </a:stretch>
        </p:blipFill>
        <p:spPr bwMode="auto">
          <a:xfrm>
            <a:off x="1" y="2286001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Box 6"/>
          <p:cNvSpPr txBox="1">
            <a:spLocks noChangeArrowheads="1"/>
          </p:cNvSpPr>
          <p:nvPr/>
        </p:nvSpPr>
        <p:spPr bwMode="auto">
          <a:xfrm>
            <a:off x="219634" y="1739226"/>
            <a:ext cx="89154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200" dirty="0" smtClean="0">
                <a:solidFill>
                  <a:srgbClr val="0000FF"/>
                </a:solidFill>
              </a:rPr>
              <a:t>2. </a:t>
            </a:r>
            <a:r>
              <a:rPr lang="en-US" sz="2200" dirty="0" err="1" smtClean="0">
                <a:solidFill>
                  <a:srgbClr val="0000FF"/>
                </a:solidFill>
              </a:rPr>
              <a:t>Vẽ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sơ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đồ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chung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về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quá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trình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sinh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sản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hữu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ở </a:t>
            </a:r>
            <a:r>
              <a:rPr lang="en-US" sz="2200" dirty="0" err="1">
                <a:solidFill>
                  <a:srgbClr val="0000FF"/>
                </a:solidFill>
              </a:rPr>
              <a:t>động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vật</a:t>
            </a:r>
            <a:r>
              <a:rPr lang="en-US" sz="22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81925" name="TextBox 5"/>
          <p:cNvSpPr txBox="1">
            <a:spLocks noChangeArrowheads="1"/>
          </p:cNvSpPr>
          <p:nvPr/>
        </p:nvSpPr>
        <p:spPr bwMode="auto">
          <a:xfrm>
            <a:off x="7315200" y="61267"/>
            <a:ext cx="1819835" cy="52322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NHÓM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B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1" y="52322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- Ở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nhiệm</a:t>
            </a:r>
            <a:r>
              <a:rPr lang="en-US" sz="2400" dirty="0" smtClean="0"/>
              <a:t> </a:t>
            </a:r>
            <a:r>
              <a:rPr lang="en-US" sz="2400" dirty="0" err="1" smtClean="0"/>
              <a:t>vụ</a:t>
            </a:r>
            <a:r>
              <a:rPr lang="en-US" sz="2400" dirty="0" smtClean="0"/>
              <a:t> </a:t>
            </a:r>
            <a:r>
              <a:rPr lang="en-US" sz="2400" dirty="0" err="1" smtClean="0"/>
              <a:t>sinh</a:t>
            </a:r>
            <a:r>
              <a:rPr lang="en-US" sz="2400" dirty="0" smtClean="0"/>
              <a:t> </a:t>
            </a:r>
            <a:r>
              <a:rPr lang="en-US" sz="2400" dirty="0" err="1" smtClean="0"/>
              <a:t>sản</a:t>
            </a:r>
            <a:r>
              <a:rPr lang="en-US" sz="2400" dirty="0" smtClean="0"/>
              <a:t> </a:t>
            </a:r>
            <a:r>
              <a:rPr lang="en-US" sz="2400" dirty="0" err="1" smtClean="0"/>
              <a:t>hữu</a:t>
            </a:r>
            <a:r>
              <a:rPr lang="en-US" sz="2400" dirty="0" smtClean="0"/>
              <a:t> </a:t>
            </a:r>
            <a:r>
              <a:rPr lang="en-US" sz="2400" dirty="0" err="1" smtClean="0"/>
              <a:t>tính</a:t>
            </a:r>
            <a:r>
              <a:rPr lang="en-US" sz="2400" dirty="0" smtClean="0"/>
              <a:t> </a:t>
            </a:r>
            <a:r>
              <a:rPr lang="en-US" sz="2400" dirty="0" err="1" smtClean="0"/>
              <a:t>gọi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cơ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sinh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dục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- </a:t>
            </a:r>
            <a:r>
              <a:rPr lang="en-US" sz="2400" dirty="0" err="1" smtClean="0"/>
              <a:t>Cấu</a:t>
            </a:r>
            <a:r>
              <a:rPr lang="en-US" sz="2400" dirty="0" smtClean="0"/>
              <a:t> </a:t>
            </a:r>
            <a:r>
              <a:rPr lang="en-US" sz="2400" dirty="0" err="1" smtClean="0"/>
              <a:t>trúc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chúng</a:t>
            </a:r>
            <a:r>
              <a:rPr lang="en-US" sz="2400" dirty="0" smtClean="0"/>
              <a:t> </a:t>
            </a:r>
            <a:r>
              <a:rPr lang="en-US" sz="2400" dirty="0" err="1" smtClean="0"/>
              <a:t>phụ</a:t>
            </a:r>
            <a:r>
              <a:rPr lang="en-US" sz="2400" dirty="0" smtClean="0"/>
              <a:t> </a:t>
            </a:r>
            <a:r>
              <a:rPr lang="en-US" sz="2400" dirty="0" err="1" smtClean="0"/>
              <a:t>thuộc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: </a:t>
            </a:r>
            <a:r>
              <a:rPr lang="en-US" sz="2400" dirty="0" err="1" smtClean="0">
                <a:solidFill>
                  <a:schemeClr val="tx1"/>
                </a:solidFill>
              </a:rPr>
              <a:t>Loài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giới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tính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Line 4"/>
          <p:cNvSpPr>
            <a:spLocks noChangeShapeType="1"/>
          </p:cNvSpPr>
          <p:nvPr/>
        </p:nvSpPr>
        <p:spPr bwMode="auto">
          <a:xfrm flipH="1">
            <a:off x="3962400" y="2436813"/>
            <a:ext cx="6350" cy="617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1" name="Line 8"/>
          <p:cNvSpPr>
            <a:spLocks noChangeShapeType="1"/>
          </p:cNvSpPr>
          <p:nvPr/>
        </p:nvSpPr>
        <p:spPr bwMode="auto">
          <a:xfrm>
            <a:off x="3924300" y="3709988"/>
            <a:ext cx="381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2" name="Line 9"/>
          <p:cNvSpPr>
            <a:spLocks noChangeShapeType="1"/>
          </p:cNvSpPr>
          <p:nvPr/>
        </p:nvSpPr>
        <p:spPr bwMode="auto">
          <a:xfrm>
            <a:off x="3943350" y="521017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3" name="Rectangle 32"/>
          <p:cNvSpPr>
            <a:spLocks noChangeArrowheads="1"/>
          </p:cNvSpPr>
          <p:nvPr/>
        </p:nvSpPr>
        <p:spPr bwMode="auto">
          <a:xfrm>
            <a:off x="2971800" y="3084513"/>
            <a:ext cx="2057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Hôïp töû (2n)</a:t>
            </a:r>
          </a:p>
        </p:txBody>
      </p:sp>
      <p:sp>
        <p:nvSpPr>
          <p:cNvPr id="83974" name="Rectangle 34"/>
          <p:cNvSpPr>
            <a:spLocks noChangeArrowheads="1"/>
          </p:cNvSpPr>
          <p:nvPr/>
        </p:nvSpPr>
        <p:spPr bwMode="auto">
          <a:xfrm>
            <a:off x="5130800" y="2025650"/>
            <a:ext cx="16002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tử cái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(Trứng) </a:t>
            </a:r>
          </a:p>
        </p:txBody>
      </p:sp>
      <p:sp>
        <p:nvSpPr>
          <p:cNvPr id="83975" name="Rectangle 36"/>
          <p:cNvSpPr>
            <a:spLocks noChangeArrowheads="1"/>
          </p:cNvSpPr>
          <p:nvPr/>
        </p:nvSpPr>
        <p:spPr bwMode="auto">
          <a:xfrm>
            <a:off x="1028700" y="2039938"/>
            <a:ext cx="19050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VNI-Times" pitchFamily="2" charset="0"/>
              </a:rPr>
              <a:t>Giao tử đực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(Tinh trùng)</a:t>
            </a:r>
          </a:p>
        </p:txBody>
      </p:sp>
      <p:sp>
        <p:nvSpPr>
          <p:cNvPr id="83976" name="Rectangle 36"/>
          <p:cNvSpPr>
            <a:spLocks noChangeArrowheads="1"/>
          </p:cNvSpPr>
          <p:nvPr/>
        </p:nvSpPr>
        <p:spPr bwMode="auto">
          <a:xfrm>
            <a:off x="1676400" y="1038225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Bố</a:t>
            </a:r>
          </a:p>
        </p:txBody>
      </p:sp>
      <p:sp>
        <p:nvSpPr>
          <p:cNvPr id="83977" name="Line 4"/>
          <p:cNvSpPr>
            <a:spLocks noChangeShapeType="1"/>
          </p:cNvSpPr>
          <p:nvPr/>
        </p:nvSpPr>
        <p:spPr bwMode="auto">
          <a:xfrm>
            <a:off x="2108200" y="1636713"/>
            <a:ext cx="92075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8" name="Rectangle 36"/>
          <p:cNvSpPr>
            <a:spLocks noChangeArrowheads="1"/>
          </p:cNvSpPr>
          <p:nvPr/>
        </p:nvSpPr>
        <p:spPr bwMode="auto">
          <a:xfrm>
            <a:off x="5402263" y="971550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Mẹ</a:t>
            </a:r>
          </a:p>
        </p:txBody>
      </p:sp>
      <p:sp>
        <p:nvSpPr>
          <p:cNvPr id="83979" name="Line 4"/>
          <p:cNvSpPr>
            <a:spLocks noChangeShapeType="1"/>
          </p:cNvSpPr>
          <p:nvPr/>
        </p:nvSpPr>
        <p:spPr bwMode="auto">
          <a:xfrm flipH="1">
            <a:off x="5777100" y="1565650"/>
            <a:ext cx="82550" cy="477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>
            <a:stCxn id="83975" idx="3"/>
            <a:endCxn id="83974" idx="1"/>
          </p:cNvCxnSpPr>
          <p:nvPr/>
        </p:nvCxnSpPr>
        <p:spPr bwMode="auto">
          <a:xfrm flipV="1">
            <a:off x="2933700" y="2368550"/>
            <a:ext cx="2197100" cy="142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981" name="Rectangle 32"/>
          <p:cNvSpPr>
            <a:spLocks noChangeArrowheads="1"/>
          </p:cNvSpPr>
          <p:nvPr/>
        </p:nvSpPr>
        <p:spPr bwMode="auto">
          <a:xfrm>
            <a:off x="2933700" y="1819275"/>
            <a:ext cx="2057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Thụ tinh</a:t>
            </a:r>
          </a:p>
        </p:txBody>
      </p:sp>
      <p:sp>
        <p:nvSpPr>
          <p:cNvPr id="83982" name="Rectangle 32"/>
          <p:cNvSpPr>
            <a:spLocks noChangeArrowheads="1"/>
          </p:cNvSpPr>
          <p:nvPr/>
        </p:nvSpPr>
        <p:spPr bwMode="auto">
          <a:xfrm>
            <a:off x="2954338" y="4524375"/>
            <a:ext cx="2057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Phôi</a:t>
            </a:r>
          </a:p>
        </p:txBody>
      </p:sp>
      <p:sp>
        <p:nvSpPr>
          <p:cNvPr id="83983" name="Rectangle 32"/>
          <p:cNvSpPr>
            <a:spLocks noChangeArrowheads="1"/>
          </p:cNvSpPr>
          <p:nvPr/>
        </p:nvSpPr>
        <p:spPr bwMode="auto">
          <a:xfrm>
            <a:off x="2895600" y="5715000"/>
            <a:ext cx="2057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Cơ thể mới</a:t>
            </a:r>
          </a:p>
        </p:txBody>
      </p:sp>
      <p:sp>
        <p:nvSpPr>
          <p:cNvPr id="83984" name="Rectangle 6"/>
          <p:cNvSpPr>
            <a:spLocks noChangeArrowheads="1"/>
          </p:cNvSpPr>
          <p:nvPr/>
        </p:nvSpPr>
        <p:spPr bwMode="auto">
          <a:xfrm>
            <a:off x="228600" y="85725"/>
            <a:ext cx="891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>
                <a:solidFill>
                  <a:srgbClr val="0000FF"/>
                </a:solidFill>
              </a:rPr>
              <a:t>1. Sơ đồ chung về sinh sản hữu tính ở động vật.</a:t>
            </a: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7308291" y="634021"/>
            <a:ext cx="1819835" cy="52322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NHÓM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B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Line 4"/>
          <p:cNvSpPr>
            <a:spLocks noChangeShapeType="1"/>
          </p:cNvSpPr>
          <p:nvPr/>
        </p:nvSpPr>
        <p:spPr bwMode="auto">
          <a:xfrm flipH="1">
            <a:off x="2895600" y="4056063"/>
            <a:ext cx="6350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5" name="Line 4"/>
          <p:cNvSpPr>
            <a:spLocks noChangeShapeType="1"/>
          </p:cNvSpPr>
          <p:nvPr/>
        </p:nvSpPr>
        <p:spPr bwMode="auto">
          <a:xfrm flipH="1">
            <a:off x="2933700" y="3108325"/>
            <a:ext cx="6350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6" name="Line 9"/>
          <p:cNvSpPr>
            <a:spLocks noChangeShapeType="1"/>
          </p:cNvSpPr>
          <p:nvPr/>
        </p:nvSpPr>
        <p:spPr bwMode="auto">
          <a:xfrm flipV="1">
            <a:off x="3467100" y="4886325"/>
            <a:ext cx="1295400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7" name="Rectangle 32"/>
          <p:cNvSpPr>
            <a:spLocks noChangeArrowheads="1"/>
          </p:cNvSpPr>
          <p:nvPr/>
        </p:nvSpPr>
        <p:spPr bwMode="auto">
          <a:xfrm>
            <a:off x="2324100" y="3575050"/>
            <a:ext cx="1143000" cy="476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Hôïp töû </a:t>
            </a:r>
          </a:p>
        </p:txBody>
      </p:sp>
      <p:sp>
        <p:nvSpPr>
          <p:cNvPr id="84998" name="Rectangle 34"/>
          <p:cNvSpPr>
            <a:spLocks noChangeArrowheads="1"/>
          </p:cNvSpPr>
          <p:nvPr/>
        </p:nvSpPr>
        <p:spPr bwMode="auto">
          <a:xfrm>
            <a:off x="4102100" y="2727325"/>
            <a:ext cx="16002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tử cái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(Trứng) </a:t>
            </a:r>
          </a:p>
        </p:txBody>
      </p:sp>
      <p:sp>
        <p:nvSpPr>
          <p:cNvPr id="84999" name="Rectangle 36"/>
          <p:cNvSpPr>
            <a:spLocks noChangeArrowheads="1"/>
          </p:cNvSpPr>
          <p:nvPr/>
        </p:nvSpPr>
        <p:spPr bwMode="auto">
          <a:xfrm>
            <a:off x="228600" y="2727325"/>
            <a:ext cx="1676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VNI-Times" pitchFamily="2" charset="0"/>
              </a:rPr>
              <a:t>Giao tử đực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(Tinh trùng)</a:t>
            </a:r>
          </a:p>
        </p:txBody>
      </p:sp>
      <p:sp>
        <p:nvSpPr>
          <p:cNvPr id="85000" name="Rectangle 36"/>
          <p:cNvSpPr>
            <a:spLocks noChangeArrowheads="1"/>
          </p:cNvSpPr>
          <p:nvPr/>
        </p:nvSpPr>
        <p:spPr bwMode="auto">
          <a:xfrm>
            <a:off x="647700" y="1784350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Bố</a:t>
            </a:r>
          </a:p>
        </p:txBody>
      </p:sp>
      <p:sp>
        <p:nvSpPr>
          <p:cNvPr id="85001" name="Line 4"/>
          <p:cNvSpPr>
            <a:spLocks noChangeShapeType="1"/>
          </p:cNvSpPr>
          <p:nvPr/>
        </p:nvSpPr>
        <p:spPr bwMode="auto">
          <a:xfrm>
            <a:off x="1079500" y="2317750"/>
            <a:ext cx="0" cy="422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2" name="Rectangle 36"/>
          <p:cNvSpPr>
            <a:spLocks noChangeArrowheads="1"/>
          </p:cNvSpPr>
          <p:nvPr/>
        </p:nvSpPr>
        <p:spPr bwMode="auto">
          <a:xfrm>
            <a:off x="4373563" y="1717675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Mẹ</a:t>
            </a:r>
          </a:p>
        </p:txBody>
      </p:sp>
      <p:sp>
        <p:nvSpPr>
          <p:cNvPr id="85003" name="Line 4"/>
          <p:cNvSpPr>
            <a:spLocks noChangeShapeType="1"/>
          </p:cNvSpPr>
          <p:nvPr/>
        </p:nvSpPr>
        <p:spPr bwMode="auto">
          <a:xfrm flipH="1">
            <a:off x="4787900" y="2230438"/>
            <a:ext cx="0" cy="441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>
            <a:stCxn id="84999" idx="3"/>
            <a:endCxn id="84998" idx="1"/>
          </p:cNvCxnSpPr>
          <p:nvPr/>
        </p:nvCxnSpPr>
        <p:spPr bwMode="auto">
          <a:xfrm>
            <a:off x="1905000" y="3070225"/>
            <a:ext cx="21971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5005" name="Rectangle 32"/>
          <p:cNvSpPr>
            <a:spLocks noChangeArrowheads="1"/>
          </p:cNvSpPr>
          <p:nvPr/>
        </p:nvSpPr>
        <p:spPr bwMode="auto">
          <a:xfrm>
            <a:off x="1905000" y="2565400"/>
            <a:ext cx="2057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Thụ tinh</a:t>
            </a:r>
          </a:p>
        </p:txBody>
      </p:sp>
      <p:sp>
        <p:nvSpPr>
          <p:cNvPr id="85006" name="Rectangle 32"/>
          <p:cNvSpPr>
            <a:spLocks noChangeArrowheads="1"/>
          </p:cNvSpPr>
          <p:nvPr/>
        </p:nvSpPr>
        <p:spPr bwMode="auto">
          <a:xfrm>
            <a:off x="2290763" y="4606925"/>
            <a:ext cx="1143000" cy="495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</a:p>
        </p:txBody>
      </p:sp>
      <p:sp>
        <p:nvSpPr>
          <p:cNvPr id="85007" name="Rectangle 32"/>
          <p:cNvSpPr>
            <a:spLocks noChangeArrowheads="1"/>
          </p:cNvSpPr>
          <p:nvPr/>
        </p:nvSpPr>
        <p:spPr bwMode="auto">
          <a:xfrm>
            <a:off x="2324100" y="6096000"/>
            <a:ext cx="11430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Đẻ con</a:t>
            </a:r>
          </a:p>
        </p:txBody>
      </p:sp>
      <p:sp>
        <p:nvSpPr>
          <p:cNvPr id="85008" name="Rectangle 6"/>
          <p:cNvSpPr>
            <a:spLocks noChangeArrowheads="1"/>
          </p:cNvSpPr>
          <p:nvPr/>
        </p:nvSpPr>
        <p:spPr bwMode="auto">
          <a:xfrm>
            <a:off x="228600" y="831850"/>
            <a:ext cx="85947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-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2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động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: </a:t>
            </a:r>
            <a:r>
              <a:rPr lang="en-US" sz="2400" dirty="0" err="1"/>
              <a:t>Đẻ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, </a:t>
            </a:r>
            <a:r>
              <a:rPr lang="en-US" sz="2400" dirty="0" err="1"/>
              <a:t>đẻ</a:t>
            </a:r>
            <a:r>
              <a:rPr lang="en-US" sz="2400" dirty="0"/>
              <a:t> con.</a:t>
            </a:r>
          </a:p>
        </p:txBody>
      </p:sp>
      <p:sp>
        <p:nvSpPr>
          <p:cNvPr id="85009" name="Rectangle 32"/>
          <p:cNvSpPr>
            <a:spLocks noChangeArrowheads="1"/>
          </p:cNvSpPr>
          <p:nvPr/>
        </p:nvSpPr>
        <p:spPr bwMode="auto">
          <a:xfrm>
            <a:off x="3700463" y="4503738"/>
            <a:ext cx="9445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trứng</a:t>
            </a:r>
          </a:p>
        </p:txBody>
      </p:sp>
      <p:sp>
        <p:nvSpPr>
          <p:cNvPr id="85010" name="Rectangle 32"/>
          <p:cNvSpPr>
            <a:spLocks noChangeArrowheads="1"/>
          </p:cNvSpPr>
          <p:nvPr/>
        </p:nvSpPr>
        <p:spPr bwMode="auto">
          <a:xfrm>
            <a:off x="4897438" y="4635500"/>
            <a:ext cx="1143000" cy="495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 trứng</a:t>
            </a:r>
          </a:p>
        </p:txBody>
      </p:sp>
      <p:sp>
        <p:nvSpPr>
          <p:cNvPr id="85011" name="Line 4"/>
          <p:cNvSpPr>
            <a:spLocks noChangeShapeType="1"/>
          </p:cNvSpPr>
          <p:nvPr/>
        </p:nvSpPr>
        <p:spPr bwMode="auto">
          <a:xfrm flipV="1">
            <a:off x="6107113" y="4903788"/>
            <a:ext cx="619125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12" name="Rectangle 32"/>
          <p:cNvSpPr>
            <a:spLocks noChangeArrowheads="1"/>
          </p:cNvSpPr>
          <p:nvPr/>
        </p:nvSpPr>
        <p:spPr bwMode="auto">
          <a:xfrm>
            <a:off x="5580063" y="4368800"/>
            <a:ext cx="17732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Nở</a:t>
            </a:r>
          </a:p>
        </p:txBody>
      </p:sp>
      <p:sp>
        <p:nvSpPr>
          <p:cNvPr id="85013" name="Rectangle 32"/>
          <p:cNvSpPr>
            <a:spLocks noChangeArrowheads="1"/>
          </p:cNvSpPr>
          <p:nvPr/>
        </p:nvSpPr>
        <p:spPr bwMode="auto">
          <a:xfrm>
            <a:off x="6761163" y="4619625"/>
            <a:ext cx="1273175" cy="546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Con non</a:t>
            </a:r>
          </a:p>
        </p:txBody>
      </p:sp>
      <p:sp>
        <p:nvSpPr>
          <p:cNvPr id="85014" name="Line 4"/>
          <p:cNvSpPr>
            <a:spLocks noChangeShapeType="1"/>
          </p:cNvSpPr>
          <p:nvPr/>
        </p:nvSpPr>
        <p:spPr bwMode="auto">
          <a:xfrm flipH="1">
            <a:off x="2933700" y="5160963"/>
            <a:ext cx="6350" cy="885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15" name="Rectangle 32"/>
          <p:cNvSpPr>
            <a:spLocks noChangeArrowheads="1"/>
          </p:cNvSpPr>
          <p:nvPr/>
        </p:nvSpPr>
        <p:spPr bwMode="auto">
          <a:xfrm>
            <a:off x="1449388" y="5227638"/>
            <a:ext cx="9445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trong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cơ thể mẹ</a:t>
            </a:r>
          </a:p>
        </p:txBody>
      </p:sp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228600" y="-19843"/>
            <a:ext cx="8594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3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Nêu</a:t>
            </a:r>
            <a:r>
              <a:rPr lang="en-US" sz="2400" dirty="0">
                <a:solidFill>
                  <a:srgbClr val="0000FF"/>
                </a:solidFill>
              </a:rPr>
              <a:t> 1 </a:t>
            </a:r>
            <a:r>
              <a:rPr lang="en-US" sz="2400" dirty="0" err="1">
                <a:solidFill>
                  <a:srgbClr val="0000FF"/>
                </a:solidFill>
              </a:rPr>
              <a:t>số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động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Lấy</a:t>
            </a:r>
            <a:r>
              <a:rPr lang="en-US" sz="2400" dirty="0">
                <a:solidFill>
                  <a:srgbClr val="0000FF"/>
                </a:solidFill>
              </a:rPr>
              <a:t> VD. </a:t>
            </a:r>
            <a:r>
              <a:rPr lang="en-US" sz="2400" dirty="0" err="1">
                <a:solidFill>
                  <a:srgbClr val="0000FF"/>
                </a:solidFill>
              </a:rPr>
              <a:t>Vẽ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sơ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đồ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phân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biệt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các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đó</a:t>
            </a:r>
            <a:r>
              <a:rPr lang="en-US" sz="24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7292789" y="391040"/>
            <a:ext cx="1819835" cy="52322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NHÓM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B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91" name="Group 3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04168349"/>
              </p:ext>
            </p:extLst>
          </p:nvPr>
        </p:nvGraphicFramePr>
        <p:xfrm>
          <a:off x="76200" y="94129"/>
          <a:ext cx="8991600" cy="3214997"/>
        </p:xfrm>
        <a:graphic>
          <a:graphicData uri="http://schemas.openxmlformats.org/drawingml/2006/table">
            <a:tbl>
              <a:tblPr/>
              <a:tblGrid>
                <a:gridCol w="4805855"/>
                <a:gridCol w="4185745"/>
              </a:tblGrid>
              <a:tr h="32149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6031" name="Picture 17" descr="ca_ro_d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8" y="1815729"/>
            <a:ext cx="2150249" cy="142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060617_polar_bear_02_hme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933576"/>
            <a:ext cx="1928813" cy="130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untitl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317" y="1855279"/>
            <a:ext cx="2454275" cy="141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5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4287" r="4762" b="2380"/>
          <a:stretch>
            <a:fillRect/>
          </a:stretch>
        </p:blipFill>
        <p:spPr bwMode="auto">
          <a:xfrm>
            <a:off x="4952999" y="228599"/>
            <a:ext cx="1955801" cy="160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6" name="Picture 2" descr="Chuột túi mẹ màu trắng sinh con màu nâu - KhoaHoc.t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3" y="1933576"/>
            <a:ext cx="1843087" cy="130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7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228599"/>
            <a:ext cx="1900237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7" name="Oval 5"/>
          <p:cNvSpPr>
            <a:spLocks noChangeArrowheads="1"/>
          </p:cNvSpPr>
          <p:nvPr/>
        </p:nvSpPr>
        <p:spPr bwMode="auto">
          <a:xfrm>
            <a:off x="5389077" y="3309126"/>
            <a:ext cx="3577123" cy="805792"/>
          </a:xfrm>
          <a:prstGeom prst="ellipse">
            <a:avLst/>
          </a:prstGeom>
          <a:solidFill>
            <a:srgbClr val="C00000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</a:p>
        </p:txBody>
      </p: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3733800" y="4191000"/>
            <a:ext cx="5549901" cy="2525844"/>
            <a:chOff x="2315" y="1793"/>
            <a:chExt cx="3496" cy="1670"/>
          </a:xfrm>
        </p:grpSpPr>
        <p:pic>
          <p:nvPicPr>
            <p:cNvPr id="17" name="Picture 6" descr="cá kiếm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2" t="11214" b="11338"/>
            <a:stretch/>
          </p:blipFill>
          <p:spPr bwMode="auto">
            <a:xfrm>
              <a:off x="2315" y="1793"/>
              <a:ext cx="1632" cy="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" descr="ran vipera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52" r="11628"/>
            <a:stretch/>
          </p:blipFill>
          <p:spPr bwMode="auto">
            <a:xfrm>
              <a:off x="3936" y="1793"/>
              <a:ext cx="1675" cy="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8" descr="ca map dau bua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5" y="2647"/>
              <a:ext cx="1621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9" descr="ca mun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9524" b="20127"/>
            <a:stretch/>
          </p:blipFill>
          <p:spPr bwMode="auto">
            <a:xfrm>
              <a:off x="3936" y="2640"/>
              <a:ext cx="1676" cy="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2472" y="3106"/>
              <a:ext cx="1776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Cá</a:t>
              </a:r>
              <a:r>
                <a:rPr lang="en-US" altLang="vi-VN" sz="2800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đầu</a:t>
              </a:r>
              <a:r>
                <a:rPr lang="en-US" altLang="vi-VN" sz="2800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búa</a:t>
              </a:r>
              <a:endParaRPr lang="en-US" altLang="vi-VN" sz="2800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Text Box 11"/>
            <p:cNvSpPr txBox="1">
              <a:spLocks noChangeArrowheads="1"/>
            </p:cNvSpPr>
            <p:nvPr/>
          </p:nvSpPr>
          <p:spPr bwMode="auto">
            <a:xfrm>
              <a:off x="4165" y="3113"/>
              <a:ext cx="1392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Cá</a:t>
              </a:r>
              <a:r>
                <a:rPr lang="en-US" altLang="vi-VN" sz="2800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Mún</a:t>
              </a:r>
              <a:endParaRPr lang="en-US" altLang="vi-VN" sz="2800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Text Box 12"/>
            <p:cNvSpPr txBox="1">
              <a:spLocks noChangeArrowheads="1"/>
            </p:cNvSpPr>
            <p:nvPr/>
          </p:nvSpPr>
          <p:spPr bwMode="auto">
            <a:xfrm>
              <a:off x="2315" y="2297"/>
              <a:ext cx="1872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Cá</a:t>
              </a:r>
              <a:r>
                <a:rPr lang="en-US" altLang="vi-VN" sz="28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Kiếm</a:t>
              </a:r>
              <a:endPara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3987" y="2316"/>
              <a:ext cx="1824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dirty="0" err="1">
                  <a:solidFill>
                    <a:srgbClr val="FF0000"/>
                  </a:solidFill>
                  <a:latin typeface="VNI-Times" pitchFamily="2" charset="0"/>
                </a:rPr>
                <a:t>Rắn</a:t>
              </a:r>
              <a:r>
                <a:rPr lang="en-US" altLang="vi-VN" sz="2800" dirty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altLang="vi-VN" sz="2800" dirty="0" err="1">
                  <a:solidFill>
                    <a:srgbClr val="FF0000"/>
                  </a:solidFill>
                  <a:latin typeface="VNI-Times" pitchFamily="2" charset="0"/>
                </a:rPr>
                <a:t>Vipera</a:t>
              </a:r>
              <a:endParaRPr lang="en-US" altLang="vi-VN" sz="2800" dirty="0">
                <a:solidFill>
                  <a:srgbClr val="FF0000"/>
                </a:solidFill>
                <a:latin typeface="VNI-Times" pitchFamily="2" charset="0"/>
              </a:endParaRPr>
            </a:p>
          </p:txBody>
        </p:sp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98380" y="4908467"/>
            <a:ext cx="3453651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1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số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loài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ĐV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sinh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sản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theo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kiểu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noãn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thai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 smtClean="0">
                <a:solidFill>
                  <a:srgbClr val="0000FF"/>
                </a:solidFill>
                <a:latin typeface="Arial"/>
              </a:rPr>
              <a:t>sinh</a:t>
            </a:r>
            <a:r>
              <a:rPr lang="en-US" altLang="vi-VN" sz="2000" b="0" dirty="0" smtClean="0">
                <a:solidFill>
                  <a:srgbClr val="0000FF"/>
                </a:solidFill>
                <a:latin typeface="Arial"/>
              </a:rPr>
              <a:t>: T</a:t>
            </a:r>
            <a:r>
              <a:rPr lang="vi-VN" sz="2000" b="0" dirty="0" smtClean="0">
                <a:solidFill>
                  <a:srgbClr val="0000FF"/>
                </a:solidFill>
                <a:latin typeface="Arial"/>
              </a:rPr>
              <a:t>hụ tinh </a:t>
            </a:r>
            <a:r>
              <a:rPr lang="en-US" sz="2000" b="0" dirty="0" err="1" smtClean="0">
                <a:solidFill>
                  <a:srgbClr val="0000FF"/>
                </a:solidFill>
                <a:latin typeface="Arial"/>
              </a:rPr>
              <a:t>tr</a:t>
            </a:r>
            <a:r>
              <a:rPr lang="vi-VN" sz="2000" b="0" dirty="0" smtClean="0">
                <a:solidFill>
                  <a:srgbClr val="0000FF"/>
                </a:solidFill>
                <a:latin typeface="Arial"/>
              </a:rPr>
              <a:t>ong. Trứng giàu noãn hoàng đã được thụ tinh nở </a:t>
            </a:r>
            <a:r>
              <a:rPr lang="en-US" sz="2000" b="0" dirty="0" smtClean="0">
                <a:solidFill>
                  <a:srgbClr val="0000FF"/>
                </a:solidFill>
                <a:latin typeface="Arial"/>
              </a:rPr>
              <a:t>t</a:t>
            </a:r>
            <a:r>
              <a:rPr lang="vi-VN" sz="2000" b="0" dirty="0" smtClean="0">
                <a:solidFill>
                  <a:srgbClr val="0000FF"/>
                </a:solidFill>
                <a:latin typeface="Arial"/>
              </a:rPr>
              <a:t>hành con sau đó mới được cá mẹ đẻ ra ngoài. </a:t>
            </a:r>
            <a:endParaRPr lang="en-US" altLang="vi-VN" sz="2000" b="0" dirty="0" smtClean="0">
              <a:solidFill>
                <a:srgbClr val="0000FF"/>
              </a:solidFill>
              <a:latin typeface="Arial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vi-VN" altLang="vi-VN" sz="1800" dirty="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3606379" y="1371600"/>
            <a:ext cx="660821" cy="20287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0" y="3318739"/>
            <a:ext cx="2646040" cy="769700"/>
          </a:xfrm>
          <a:prstGeom prst="ellipse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1800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4" descr="Scan00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8" y="266318"/>
            <a:ext cx="2150249" cy="1486659"/>
          </a:xfrm>
          <a:prstGeom prst="rect">
            <a:avLst/>
          </a:prstGeom>
          <a:noFill/>
          <a:ln w="57150" cmpd="thinThick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snails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10230" b="12020"/>
          <a:stretch/>
        </p:blipFill>
        <p:spPr bwMode="auto">
          <a:xfrm>
            <a:off x="2373917" y="217782"/>
            <a:ext cx="2481848" cy="157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4"/>
          <p:cNvSpPr>
            <a:spLocks noChangeArrowheads="1"/>
          </p:cNvSpPr>
          <p:nvPr/>
        </p:nvSpPr>
        <p:spPr bwMode="auto">
          <a:xfrm>
            <a:off x="2552700" y="3317226"/>
            <a:ext cx="2667000" cy="769700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1800" dirty="0" smtClean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1800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528" y="4324290"/>
            <a:ext cx="3657272" cy="40011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</a:rPr>
              <a:t>CÁC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HÌNH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THỨC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THỤ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TINH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4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86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6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86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7" grpId="0" animBg="1"/>
      <p:bldP spid="26" grpId="1"/>
      <p:bldP spid="27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4287" r="5714" b="2380"/>
          <a:stretch/>
        </p:blipFill>
        <p:spPr bwMode="auto">
          <a:xfrm>
            <a:off x="94456" y="3429000"/>
            <a:ext cx="440134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 descr="C:\Users\HueCd.Com\Desktop\gaaaaaa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178" y="3429000"/>
            <a:ext cx="4343400" cy="304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28600" y="36493"/>
            <a:ext cx="6781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dirty="0" smtClean="0">
                <a:latin typeface="+mj-lt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Ưu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thế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của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mang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thai</a:t>
            </a:r>
            <a:r>
              <a:rPr lang="en-US" sz="2800" dirty="0"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latin typeface="+mj-lt"/>
                <a:cs typeface="Times New Roman" pitchFamily="18" charset="0"/>
              </a:rPr>
              <a:t>sinh</a:t>
            </a:r>
            <a:r>
              <a:rPr lang="en-US" sz="2800" dirty="0">
                <a:latin typeface="+mj-lt"/>
                <a:cs typeface="Times New Roman" pitchFamily="18" charset="0"/>
              </a:rPr>
              <a:t> con ở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thú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so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với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các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loài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vật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đẻ</a:t>
            </a:r>
            <a:r>
              <a:rPr lang="en-US" sz="2800" dirty="0" smtClean="0"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+mj-lt"/>
                <a:cs typeface="Times New Roman" pitchFamily="18" charset="0"/>
              </a:rPr>
              <a:t>trứng</a:t>
            </a:r>
            <a:r>
              <a:rPr lang="en-US" sz="2800" dirty="0" smtClean="0">
                <a:latin typeface="+mj-lt"/>
                <a:cs typeface="Times New Roman" pitchFamily="18" charset="0"/>
              </a:rPr>
              <a:t>: </a:t>
            </a:r>
            <a:endParaRPr lang="vi-VN" sz="28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1301859"/>
            <a:ext cx="90114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</a:rPr>
              <a:t>+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0" dirty="0" err="1" smtClean="0">
                <a:solidFill>
                  <a:schemeClr val="tx1"/>
                </a:solidFill>
                <a:latin typeface="+mj-lt"/>
              </a:rPr>
              <a:t>Nguồn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cung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cấp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chất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dinh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dưỡng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từ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cơ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thể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mẹ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cho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thai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lớn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nên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thai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phát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triển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tốt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bụng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mẹ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.</a:t>
            </a:r>
          </a:p>
          <a:p>
            <a:pPr>
              <a:defRPr/>
            </a:pPr>
            <a:r>
              <a:rPr lang="en-US" sz="2800" b="0" dirty="0">
                <a:solidFill>
                  <a:schemeClr val="tx1"/>
                </a:solidFill>
                <a:latin typeface="+mj-lt"/>
              </a:rPr>
              <a:t>+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Thai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nhi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bụng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mẹ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được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bảo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vệ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tốt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trước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kẻ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thù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tác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nhân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gây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 smtClean="0">
                <a:solidFill>
                  <a:schemeClr val="tx1"/>
                </a:solidFill>
                <a:latin typeface="+mj-lt"/>
              </a:rPr>
              <a:t>bệnh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2800" b="0" dirty="0" err="1" smtClean="0">
                <a:solidFill>
                  <a:schemeClr val="tx1"/>
                </a:solidFill>
                <a:latin typeface="+mj-lt"/>
              </a:rPr>
              <a:t>Nên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 smtClean="0">
                <a:solidFill>
                  <a:schemeClr val="tx1"/>
                </a:solidFill>
                <a:latin typeface="+mj-lt"/>
              </a:rPr>
              <a:t>khả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 smtClean="0">
                <a:solidFill>
                  <a:schemeClr val="tx1"/>
                </a:solidFill>
                <a:latin typeface="+mj-lt"/>
              </a:rPr>
              <a:t>năng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 smtClean="0">
                <a:solidFill>
                  <a:schemeClr val="tx1"/>
                </a:solidFill>
                <a:latin typeface="+mj-lt"/>
              </a:rPr>
              <a:t>sống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 smtClean="0">
                <a:solidFill>
                  <a:schemeClr val="tx1"/>
                </a:solidFill>
                <a:latin typeface="+mj-lt"/>
              </a:rPr>
              <a:t>sót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 smtClean="0">
                <a:solidFill>
                  <a:schemeClr val="tx1"/>
                </a:solidFill>
                <a:latin typeface="+mj-lt"/>
              </a:rPr>
              <a:t>cao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.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 </a:t>
            </a:r>
            <a:endParaRPr lang="vi-VN" sz="2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315200" y="61267"/>
            <a:ext cx="1819835" cy="52322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NHÓM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B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6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8" t="46875" r="41216" b="25000"/>
          <a:stretch>
            <a:fillRect/>
          </a:stretch>
        </p:blipFill>
        <p:spPr bwMode="auto">
          <a:xfrm>
            <a:off x="0" y="592541"/>
            <a:ext cx="9144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30"/>
          <p:cNvSpPr txBox="1">
            <a:spLocks noChangeArrowheads="1"/>
          </p:cNvSpPr>
          <p:nvPr/>
        </p:nvSpPr>
        <p:spPr bwMode="auto">
          <a:xfrm>
            <a:off x="152400" y="47625"/>
            <a:ext cx="8991600" cy="400110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1.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GIAI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ĐOẠN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QUÁ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TRÌNH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ĐỘNG</a:t>
            </a:r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0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Holland Tulip Festival, Michigan"/>
          <p:cNvPicPr>
            <a:picLocks noChangeAspect="1" noChangeArrowheads="1"/>
          </p:cNvPicPr>
          <p:nvPr/>
        </p:nvPicPr>
        <p:blipFill>
          <a:blip r:embed="rId3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6"/>
          <a:stretch>
            <a:fillRect/>
          </a:stretch>
        </p:blipFill>
        <p:spPr bwMode="auto">
          <a:xfrm>
            <a:off x="0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162719" y="304800"/>
            <a:ext cx="88392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6600" dirty="0" err="1">
                <a:solidFill>
                  <a:srgbClr val="FF0000"/>
                </a:solidFill>
                <a:latin typeface=".VnBahamasBH" panose="020BE200000000000000" pitchFamily="34" charset="0"/>
              </a:rPr>
              <a:t>BµI</a:t>
            </a:r>
            <a:r>
              <a:rPr lang="en-US" sz="6600" dirty="0">
                <a:solidFill>
                  <a:srgbClr val="FF0000"/>
                </a:solidFill>
                <a:latin typeface=".VnBahamasBH" panose="020BE200000000000000" pitchFamily="34" charset="0"/>
              </a:rPr>
              <a:t> </a:t>
            </a:r>
            <a:r>
              <a:rPr lang="en-US" sz="6600" dirty="0" smtClean="0">
                <a:solidFill>
                  <a:srgbClr val="FF0000"/>
                </a:solidFill>
                <a:latin typeface=".VnBahamasBH" panose="020BE200000000000000" pitchFamily="34" charset="0"/>
              </a:rPr>
              <a:t>33. </a:t>
            </a:r>
            <a:r>
              <a:rPr lang="en-US" sz="6600" dirty="0" err="1">
                <a:solidFill>
                  <a:srgbClr val="FF0000"/>
                </a:solidFill>
                <a:latin typeface=".VnBahamasBH" panose="020BE200000000000000" pitchFamily="34" charset="0"/>
              </a:rPr>
              <a:t>SINH</a:t>
            </a:r>
            <a:r>
              <a:rPr lang="en-US" sz="6600" dirty="0">
                <a:solidFill>
                  <a:srgbClr val="FF0000"/>
                </a:solidFill>
                <a:latin typeface=".VnBahamasBH" panose="020BE200000000000000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.VnBahamasBH" panose="020BE200000000000000" pitchFamily="34" charset="0"/>
              </a:rPr>
              <a:t>S¶N</a:t>
            </a:r>
            <a:r>
              <a:rPr lang="en-US" sz="6600" dirty="0">
                <a:solidFill>
                  <a:srgbClr val="FF0000"/>
                </a:solidFill>
                <a:latin typeface=".VnBahamasBH" panose="020BE200000000000000" pitchFamily="34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.VnBahamasBH" panose="020BE200000000000000" pitchFamily="34" charset="0"/>
              </a:rPr>
              <a:t>H÷U</a:t>
            </a:r>
            <a:r>
              <a:rPr lang="en-US" sz="6600" dirty="0" smtClean="0">
                <a:solidFill>
                  <a:srgbClr val="FF0000"/>
                </a:solidFill>
                <a:latin typeface=".VnBahamasBH" panose="020BE200000000000000" pitchFamily="34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.VnBahamasBH" panose="020BE200000000000000" pitchFamily="34" charset="0"/>
              </a:rPr>
              <a:t>TÝNH</a:t>
            </a:r>
            <a:r>
              <a:rPr lang="en-US" sz="6600" dirty="0" smtClean="0">
                <a:solidFill>
                  <a:srgbClr val="FF0000"/>
                </a:solidFill>
                <a:latin typeface=".VnBahamasBH" panose="020BE200000000000000" pitchFamily="34" charset="0"/>
              </a:rPr>
              <a:t> ë  </a:t>
            </a:r>
            <a:r>
              <a:rPr lang="en-US" sz="6600" dirty="0" err="1">
                <a:solidFill>
                  <a:srgbClr val="FF0000"/>
                </a:solidFill>
                <a:latin typeface=".VnBahamasBH" panose="020BE200000000000000" pitchFamily="34" charset="0"/>
              </a:rPr>
              <a:t>SINH</a:t>
            </a:r>
            <a:r>
              <a:rPr lang="en-US" sz="6600" dirty="0">
                <a:solidFill>
                  <a:srgbClr val="FF0000"/>
                </a:solidFill>
                <a:latin typeface=".VnBahamasBH" panose="020BE200000000000000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.VnBahamasBH" panose="020BE200000000000000" pitchFamily="34" charset="0"/>
              </a:rPr>
              <a:t>VËT</a:t>
            </a:r>
            <a:endParaRPr lang="en-US" sz="6600" dirty="0">
              <a:solidFill>
                <a:srgbClr val="FF0000"/>
              </a:solidFill>
              <a:latin typeface=".VnBahamasBH" panose="020BE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30"/>
          <p:cNvSpPr txBox="1">
            <a:spLocks noChangeArrowheads="1"/>
          </p:cNvSpPr>
          <p:nvPr/>
        </p:nvSpPr>
        <p:spPr bwMode="auto">
          <a:xfrm>
            <a:off x="87406" y="749078"/>
            <a:ext cx="8980394" cy="507831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4.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ỨNG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DỤNG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7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17" name="TextBox 5"/>
          <p:cNvSpPr txBox="1">
            <a:spLocks noChangeArrowheads="1"/>
          </p:cNvSpPr>
          <p:nvPr/>
        </p:nvSpPr>
        <p:spPr bwMode="auto">
          <a:xfrm>
            <a:off x="7265894" y="38184"/>
            <a:ext cx="1905000" cy="584200"/>
          </a:xfrm>
          <a:prstGeom prst="rect">
            <a:avLst/>
          </a:prstGeom>
          <a:solidFill>
            <a:srgbClr val="CC00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chemeClr val="bg1"/>
                </a:solidFill>
              </a:rPr>
              <a:t>NHÓM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74906" y="1334671"/>
            <a:ext cx="859313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FF"/>
                </a:solidFill>
              </a:rPr>
              <a:t>1</a:t>
            </a:r>
            <a:r>
              <a:rPr lang="en-US" sz="2800" dirty="0" smtClean="0">
                <a:solidFill>
                  <a:srgbClr val="0000FF"/>
                </a:solidFill>
              </a:rPr>
              <a:t>. </a:t>
            </a:r>
            <a:r>
              <a:rPr lang="en-US" sz="2800" dirty="0" err="1">
                <a:solidFill>
                  <a:srgbClr val="0000FF"/>
                </a:solidFill>
              </a:rPr>
              <a:t>Dự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đoán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đặc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điểm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của</a:t>
            </a:r>
            <a:r>
              <a:rPr lang="en-US" sz="2800" dirty="0">
                <a:solidFill>
                  <a:srgbClr val="0000FF"/>
                </a:solidFill>
              </a:rPr>
              <a:t> con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ra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từ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sinh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sản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hữu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tính</a:t>
            </a:r>
            <a:r>
              <a:rPr lang="en-US" sz="2800" dirty="0" smtClean="0">
                <a:solidFill>
                  <a:srgbClr val="0000FF"/>
                </a:solidFill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</a:rPr>
              <a:t>Đặc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điểm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này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ý </a:t>
            </a:r>
            <a:r>
              <a:rPr lang="en-US" sz="2800" dirty="0" err="1">
                <a:solidFill>
                  <a:srgbClr val="0000FF"/>
                </a:solidFill>
              </a:rPr>
              <a:t>nghĩa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gì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với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sinh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vật</a:t>
            </a:r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81034" y="2810875"/>
            <a:ext cx="8593138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0" dirty="0" smtClean="0"/>
              <a:t>- Con </a:t>
            </a:r>
            <a:r>
              <a:rPr lang="en-US" sz="2800" b="0" dirty="0" err="1"/>
              <a:t>sinh</a:t>
            </a:r>
            <a:r>
              <a:rPr lang="en-US" sz="2800" b="0" dirty="0"/>
              <a:t> </a:t>
            </a:r>
            <a:r>
              <a:rPr lang="en-US" sz="2800" b="0" dirty="0" err="1" smtClean="0"/>
              <a:t>ra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mang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đặc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điểm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của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cơ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thể</a:t>
            </a:r>
            <a:r>
              <a:rPr lang="en-US" sz="2800" b="0" dirty="0" smtClean="0"/>
              <a:t> ban </a:t>
            </a:r>
            <a:r>
              <a:rPr lang="en-US" sz="2800" b="0" dirty="0" err="1" smtClean="0"/>
              <a:t>đầu</a:t>
            </a:r>
            <a:r>
              <a:rPr lang="en-US" sz="2800" b="0" dirty="0" smtClean="0"/>
              <a:t> (</a:t>
            </a:r>
            <a:r>
              <a:rPr lang="en-US" sz="2800" b="0" dirty="0" err="1" smtClean="0"/>
              <a:t>lưỡng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tính</a:t>
            </a:r>
            <a:r>
              <a:rPr lang="en-US" sz="2800" b="0" dirty="0" smtClean="0"/>
              <a:t>) </a:t>
            </a:r>
            <a:r>
              <a:rPr lang="en-US" sz="2800" b="0" dirty="0" err="1" smtClean="0"/>
              <a:t>hoặc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kết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hợp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được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các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đặc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điểm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tốt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của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bố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và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mẹ</a:t>
            </a:r>
            <a:r>
              <a:rPr lang="en-US" sz="2800" b="0" dirty="0" smtClean="0"/>
              <a:t>. </a:t>
            </a:r>
            <a:r>
              <a:rPr lang="en-US" sz="2800" b="0" dirty="0" err="1" smtClean="0"/>
              <a:t>Vì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vậy</a:t>
            </a:r>
            <a:r>
              <a:rPr lang="en-US" sz="2800" b="0" dirty="0" smtClean="0"/>
              <a:t> con </a:t>
            </a:r>
            <a:r>
              <a:rPr lang="en-US" sz="2800" b="0" dirty="0" err="1" smtClean="0"/>
              <a:t>sinh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ra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từ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sinh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sản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hữu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tính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vừa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mang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những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đặc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điểm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giống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nhau</a:t>
            </a:r>
            <a:r>
              <a:rPr lang="en-US" sz="2800" b="0" dirty="0" smtClean="0"/>
              <a:t>, </a:t>
            </a:r>
            <a:r>
              <a:rPr lang="en-US" sz="2800" b="0" dirty="0" err="1" smtClean="0"/>
              <a:t>giống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bố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và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mẹ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vừa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mang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những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đặc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điểm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khác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nhau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và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khác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bố</a:t>
            </a:r>
            <a:r>
              <a:rPr lang="en-US" sz="2800" b="0" dirty="0" smtClean="0"/>
              <a:t>, </a:t>
            </a:r>
            <a:r>
              <a:rPr lang="en-US" sz="2800" b="0" dirty="0" err="1" smtClean="0"/>
              <a:t>mẹ</a:t>
            </a:r>
            <a:r>
              <a:rPr lang="en-US" sz="2800" b="0" dirty="0" smtClean="0">
                <a:cs typeface="Arial" panose="020B0604020202020204" pitchFamily="34" charset="0"/>
              </a:rPr>
              <a:t>→ </a:t>
            </a:r>
            <a:r>
              <a:rPr lang="en-US" sz="2800" b="0" dirty="0" err="1" smtClean="0">
                <a:cs typeface="Arial" panose="020B0604020202020204" pitchFamily="34" charset="0"/>
              </a:rPr>
              <a:t>Tạo</a:t>
            </a:r>
            <a:r>
              <a:rPr lang="en-US" sz="2800" b="0" dirty="0" smtClean="0">
                <a:cs typeface="Arial" panose="020B0604020202020204" pitchFamily="34" charset="0"/>
              </a:rPr>
              <a:t> </a:t>
            </a:r>
            <a:r>
              <a:rPr lang="en-US" sz="2800" b="0" dirty="0" err="1" smtClean="0">
                <a:cs typeface="Arial" panose="020B0604020202020204" pitchFamily="34" charset="0"/>
              </a:rPr>
              <a:t>sự</a:t>
            </a:r>
            <a:r>
              <a:rPr lang="en-US" sz="2800" b="0" dirty="0" smtClean="0">
                <a:cs typeface="Arial" panose="020B0604020202020204" pitchFamily="34" charset="0"/>
              </a:rPr>
              <a:t> </a:t>
            </a:r>
            <a:r>
              <a:rPr lang="en-US" sz="2800" b="0" dirty="0" err="1" smtClean="0">
                <a:cs typeface="Arial" panose="020B0604020202020204" pitchFamily="34" charset="0"/>
              </a:rPr>
              <a:t>đa</a:t>
            </a:r>
            <a:r>
              <a:rPr lang="en-US" sz="2800" b="0" dirty="0" smtClean="0">
                <a:cs typeface="Arial" panose="020B0604020202020204" pitchFamily="34" charset="0"/>
              </a:rPr>
              <a:t> </a:t>
            </a:r>
            <a:r>
              <a:rPr lang="en-US" sz="2800" b="0" dirty="0" err="1" smtClean="0">
                <a:cs typeface="Arial" panose="020B0604020202020204" pitchFamily="34" charset="0"/>
              </a:rPr>
              <a:t>dạng</a:t>
            </a:r>
            <a:r>
              <a:rPr lang="en-US" sz="2800" b="0" dirty="0" smtClean="0">
                <a:cs typeface="Arial" panose="020B0604020202020204" pitchFamily="34" charset="0"/>
              </a:rPr>
              <a:t> di </a:t>
            </a:r>
            <a:r>
              <a:rPr lang="en-US" sz="2800" b="0" dirty="0" err="1" smtClean="0">
                <a:cs typeface="Arial" panose="020B0604020202020204" pitchFamily="34" charset="0"/>
              </a:rPr>
              <a:t>truyền</a:t>
            </a:r>
            <a:r>
              <a:rPr lang="en-US" sz="2800" b="0" dirty="0" smtClean="0">
                <a:cs typeface="Arial" panose="020B0604020202020204" pitchFamily="34" charset="0"/>
              </a:rPr>
              <a:t>.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Tăng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khả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năng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thích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nghi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của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SV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với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môi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trường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sống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luôn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thay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đổi</a:t>
            </a:r>
            <a:endParaRPr lang="en-US" sz="2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26" name="Picture 10" descr="hoa-dao-dep-ngay-t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3524250" cy="271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4" descr="6338_162260020589614_1886514320_n_zps0d8f9f5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0" r="26315" b="13397"/>
          <a:stretch>
            <a:fillRect/>
          </a:stretch>
        </p:blipFill>
        <p:spPr bwMode="auto">
          <a:xfrm>
            <a:off x="3524250" y="1219199"/>
            <a:ext cx="2365375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AutoShape 6" descr="Nên mua cây quất chơi Tết 2020 ở đâu đẹp nhất?-Vườn cây Hòa Bình"/>
          <p:cNvSpPr>
            <a:spLocks noChangeAspect="1" noChangeArrowheads="1"/>
          </p:cNvSpPr>
          <p:nvPr/>
        </p:nvSpPr>
        <p:spPr bwMode="auto">
          <a:xfrm>
            <a:off x="204788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pic>
        <p:nvPicPr>
          <p:cNvPr id="9114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840"/>
            <a:ext cx="3524250" cy="267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5" name="Picture 5" descr="thụ phấn nhân tạ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3949098"/>
            <a:ext cx="3219450" cy="265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Quả nho và 23 công dụng tuyệt vời của nó | Dây Ngũ Sắc Tập Gym Đàn Hồi Full  Bod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1230457"/>
            <a:ext cx="3248025" cy="270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48223" y="52948"/>
            <a:ext cx="8991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FF"/>
                </a:solidFill>
              </a:rPr>
              <a:t>2</a:t>
            </a:r>
            <a:r>
              <a:rPr lang="en-US" sz="2800" dirty="0" smtClean="0">
                <a:solidFill>
                  <a:srgbClr val="0000FF"/>
                </a:solidFill>
              </a:rPr>
              <a:t>. </a:t>
            </a:r>
            <a:r>
              <a:rPr lang="en-US" sz="2800" dirty="0">
                <a:solidFill>
                  <a:srgbClr val="0000FF"/>
                </a:solidFill>
              </a:rPr>
              <a:t>Con </a:t>
            </a:r>
            <a:r>
              <a:rPr lang="en-US" sz="2800" dirty="0" err="1">
                <a:solidFill>
                  <a:srgbClr val="0000FF"/>
                </a:solidFill>
              </a:rPr>
              <a:t>người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ứng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dụng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sản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hữu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tính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vào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thực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tiễn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như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thế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nào</a:t>
            </a:r>
            <a:r>
              <a:rPr lang="en-US" sz="2800" dirty="0">
                <a:solidFill>
                  <a:srgbClr val="0000FF"/>
                </a:solidFill>
              </a:rPr>
              <a:t>? </a:t>
            </a:r>
            <a:r>
              <a:rPr lang="en-US" sz="2800" dirty="0" err="1">
                <a:solidFill>
                  <a:srgbClr val="0000FF"/>
                </a:solidFill>
              </a:rPr>
              <a:t>Nhằm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mục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đích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gì</a:t>
            </a:r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25" name="Text Box 9"/>
          <p:cNvSpPr txBox="1">
            <a:spLocks noChangeArrowheads="1"/>
          </p:cNvSpPr>
          <p:nvPr/>
        </p:nvSpPr>
        <p:spPr bwMode="auto">
          <a:xfrm>
            <a:off x="304800" y="4853568"/>
            <a:ext cx="845502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 dirty="0"/>
              <a:t>- </a:t>
            </a:r>
            <a:r>
              <a:rPr lang="en-US" sz="2000" b="0" dirty="0" err="1"/>
              <a:t>Điều</a:t>
            </a:r>
            <a:r>
              <a:rPr lang="en-US" sz="2000" b="0" dirty="0"/>
              <a:t> </a:t>
            </a:r>
            <a:r>
              <a:rPr lang="en-US" sz="2000" b="0" dirty="0" err="1"/>
              <a:t>khiển</a:t>
            </a:r>
            <a:r>
              <a:rPr lang="en-US" sz="2000" b="0" dirty="0"/>
              <a:t> </a:t>
            </a:r>
            <a:r>
              <a:rPr lang="en-US" sz="2000" b="0" dirty="0" err="1"/>
              <a:t>sinh</a:t>
            </a:r>
            <a:r>
              <a:rPr lang="en-US" sz="2000" b="0" dirty="0"/>
              <a:t> </a:t>
            </a:r>
            <a:r>
              <a:rPr lang="en-US" sz="2000" b="0" dirty="0" err="1"/>
              <a:t>sản</a:t>
            </a:r>
            <a:r>
              <a:rPr lang="en-US" sz="2000" b="0" dirty="0"/>
              <a:t> </a:t>
            </a:r>
            <a:r>
              <a:rPr lang="en-US" sz="2000" b="0" dirty="0" err="1"/>
              <a:t>để</a:t>
            </a:r>
            <a:r>
              <a:rPr lang="en-US" sz="2000" b="0" dirty="0"/>
              <a:t> </a:t>
            </a:r>
            <a:r>
              <a:rPr lang="en-US" sz="2000" b="0" dirty="0" err="1"/>
              <a:t>có</a:t>
            </a:r>
            <a:r>
              <a:rPr lang="en-US" sz="2000" b="0" dirty="0"/>
              <a:t> </a:t>
            </a:r>
            <a:r>
              <a:rPr lang="en-US" sz="2000" b="0" dirty="0" err="1"/>
              <a:t>được</a:t>
            </a:r>
            <a:r>
              <a:rPr lang="en-US" sz="2000" b="0" dirty="0"/>
              <a:t> </a:t>
            </a:r>
            <a:r>
              <a:rPr lang="en-US" sz="2000" b="0" dirty="0" err="1"/>
              <a:t>những</a:t>
            </a:r>
            <a:r>
              <a:rPr lang="en-US" sz="2000" b="0" dirty="0"/>
              <a:t> </a:t>
            </a:r>
            <a:r>
              <a:rPr lang="en-US" sz="2000" b="0" dirty="0" err="1"/>
              <a:t>cây</a:t>
            </a:r>
            <a:r>
              <a:rPr lang="en-US" sz="2000" b="0" dirty="0"/>
              <a:t> </a:t>
            </a:r>
            <a:r>
              <a:rPr lang="en-US" sz="2000" b="0" dirty="0" err="1"/>
              <a:t>cảnh</a:t>
            </a:r>
            <a:r>
              <a:rPr lang="en-US" sz="2000" b="0" dirty="0"/>
              <a:t> </a:t>
            </a:r>
            <a:r>
              <a:rPr lang="en-US" sz="2000" b="0" dirty="0" err="1"/>
              <a:t>đẹp</a:t>
            </a:r>
            <a:r>
              <a:rPr lang="en-US" sz="2000" b="0" dirty="0"/>
              <a:t> </a:t>
            </a:r>
            <a:r>
              <a:rPr lang="en-US" sz="2000" b="0" dirty="0" err="1"/>
              <a:t>vào</a:t>
            </a:r>
            <a:r>
              <a:rPr lang="en-US" sz="2000" b="0" dirty="0"/>
              <a:t> </a:t>
            </a:r>
            <a:r>
              <a:rPr lang="en-US" sz="2000" b="0" dirty="0" err="1"/>
              <a:t>dịp</a:t>
            </a:r>
            <a:r>
              <a:rPr lang="en-US" sz="2000" b="0" dirty="0"/>
              <a:t> </a:t>
            </a:r>
            <a:r>
              <a:rPr lang="en-US" sz="2000" b="0" dirty="0" err="1"/>
              <a:t>tết</a:t>
            </a:r>
            <a:r>
              <a:rPr lang="en-US" sz="2000" b="0" dirty="0"/>
              <a:t> </a:t>
            </a:r>
            <a:r>
              <a:rPr lang="en-US" sz="2000" b="0" dirty="0" err="1"/>
              <a:t>nguyên</a:t>
            </a:r>
            <a:r>
              <a:rPr lang="en-US" sz="2000" b="0" dirty="0"/>
              <a:t> </a:t>
            </a:r>
            <a:r>
              <a:rPr lang="en-US" sz="2000" b="0" dirty="0" err="1"/>
              <a:t>đán</a:t>
            </a:r>
            <a:r>
              <a:rPr lang="en-US" sz="2000" b="0" dirty="0"/>
              <a:t>, </a:t>
            </a:r>
            <a:r>
              <a:rPr lang="en-US" sz="2000" b="0" dirty="0" err="1"/>
              <a:t>thụ</a:t>
            </a:r>
            <a:r>
              <a:rPr lang="en-US" sz="2000" b="0" dirty="0"/>
              <a:t> </a:t>
            </a:r>
            <a:r>
              <a:rPr lang="en-US" sz="2000" b="0" dirty="0" err="1"/>
              <a:t>phấn</a:t>
            </a:r>
            <a:r>
              <a:rPr lang="en-US" sz="2000" b="0" dirty="0"/>
              <a:t> </a:t>
            </a:r>
            <a:r>
              <a:rPr lang="en-US" sz="2000" b="0" dirty="0" err="1"/>
              <a:t>nhân</a:t>
            </a:r>
            <a:r>
              <a:rPr lang="en-US" sz="2000" b="0" dirty="0"/>
              <a:t> </a:t>
            </a:r>
            <a:r>
              <a:rPr lang="en-US" sz="2000" b="0" dirty="0" err="1"/>
              <a:t>tạo</a:t>
            </a:r>
            <a:r>
              <a:rPr lang="en-US" sz="2000" b="0" dirty="0"/>
              <a:t> </a:t>
            </a:r>
            <a:r>
              <a:rPr lang="en-US" sz="2000" b="0" dirty="0" err="1"/>
              <a:t>cho</a:t>
            </a:r>
            <a:r>
              <a:rPr lang="en-US" sz="2000" b="0" dirty="0"/>
              <a:t> </a:t>
            </a:r>
            <a:r>
              <a:rPr lang="en-US" sz="2000" b="0" dirty="0" err="1" smtClean="0"/>
              <a:t>ngô</a:t>
            </a:r>
            <a:r>
              <a:rPr lang="en-US" sz="2000" b="0" dirty="0" smtClean="0"/>
              <a:t>,</a:t>
            </a:r>
            <a:r>
              <a:rPr lang="en-US" sz="2000" b="0" dirty="0"/>
              <a:t> </a:t>
            </a:r>
            <a:r>
              <a:rPr lang="en-US" sz="2000" b="0" dirty="0" err="1"/>
              <a:t>cây</a:t>
            </a:r>
            <a:r>
              <a:rPr lang="en-US" sz="2000" b="0" dirty="0"/>
              <a:t> </a:t>
            </a:r>
            <a:r>
              <a:rPr lang="en-US" sz="2000" b="0" dirty="0" err="1"/>
              <a:t>nhiều</a:t>
            </a:r>
            <a:r>
              <a:rPr lang="en-US" sz="2000" b="0" dirty="0"/>
              <a:t> </a:t>
            </a:r>
            <a:r>
              <a:rPr lang="en-US" sz="2000" b="0" dirty="0" err="1" smtClean="0"/>
              <a:t>quả</a:t>
            </a:r>
            <a:r>
              <a:rPr lang="en-US" sz="2000" b="0" dirty="0" smtClean="0"/>
              <a:t>, </a:t>
            </a:r>
            <a:r>
              <a:rPr lang="en-US" sz="2000" b="0" dirty="0" err="1"/>
              <a:t>gà</a:t>
            </a:r>
            <a:r>
              <a:rPr lang="en-US" sz="2000" b="0" dirty="0"/>
              <a:t> </a:t>
            </a:r>
            <a:r>
              <a:rPr lang="en-US" sz="2000" b="0" dirty="0" err="1"/>
              <a:t>đẻ</a:t>
            </a:r>
            <a:r>
              <a:rPr lang="en-US" sz="2000" b="0" dirty="0"/>
              <a:t> </a:t>
            </a:r>
            <a:r>
              <a:rPr lang="en-US" sz="2000" b="0" dirty="0" err="1"/>
              <a:t>siêu</a:t>
            </a:r>
            <a:r>
              <a:rPr lang="en-US" sz="2000" b="0" dirty="0"/>
              <a:t> </a:t>
            </a:r>
            <a:r>
              <a:rPr lang="en-US" sz="2000" b="0" dirty="0" err="1"/>
              <a:t>trứng</a:t>
            </a:r>
            <a:r>
              <a:rPr lang="en-US" sz="2000" b="0" dirty="0" smtClean="0"/>
              <a:t>, </a:t>
            </a:r>
            <a:r>
              <a:rPr lang="en-US" sz="2000" b="0" dirty="0" err="1" smtClean="0"/>
              <a:t>lợn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siêu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nạc</a:t>
            </a:r>
            <a:r>
              <a:rPr lang="en-US" sz="2000" b="0" dirty="0" smtClean="0"/>
              <a:t>, </a:t>
            </a:r>
            <a:r>
              <a:rPr lang="en-US" sz="2000" b="0" dirty="0" err="1" smtClean="0"/>
              <a:t>bò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siêu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sữa</a:t>
            </a:r>
            <a:r>
              <a:rPr lang="en-US" sz="2000" b="0" dirty="0" smtClean="0"/>
              <a:t>, ...</a:t>
            </a:r>
            <a:endParaRPr lang="en-US" sz="2000" b="0" dirty="0"/>
          </a:p>
        </p:txBody>
      </p:sp>
      <p:sp>
        <p:nvSpPr>
          <p:cNvPr id="91141" name="AutoShape 6" descr="Nên mua cây quất chơi Tết 2020 ở đâu đẹp nhất?-Vườn cây Hòa Bình"/>
          <p:cNvSpPr>
            <a:spLocks noChangeAspect="1" noChangeArrowheads="1"/>
          </p:cNvSpPr>
          <p:nvPr/>
        </p:nvSpPr>
        <p:spPr bwMode="auto">
          <a:xfrm>
            <a:off x="204788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04800" y="5842337"/>
            <a:ext cx="8763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 dirty="0"/>
              <a:t>- </a:t>
            </a:r>
            <a:r>
              <a:rPr lang="en-US" sz="2000" b="0" dirty="0" err="1"/>
              <a:t>Mục</a:t>
            </a:r>
            <a:r>
              <a:rPr lang="en-US" sz="2000" b="0" dirty="0"/>
              <a:t> </a:t>
            </a:r>
            <a:r>
              <a:rPr lang="en-US" sz="2000" b="0" dirty="0" err="1"/>
              <a:t>đích</a:t>
            </a:r>
            <a:r>
              <a:rPr lang="en-US" sz="2000" b="0" dirty="0"/>
              <a:t>: </a:t>
            </a:r>
            <a:r>
              <a:rPr lang="en-US" sz="2000" b="0" dirty="0" err="1"/>
              <a:t>Tạo</a:t>
            </a:r>
            <a:r>
              <a:rPr lang="en-US" sz="2000" b="0" dirty="0"/>
              <a:t> </a:t>
            </a:r>
            <a:r>
              <a:rPr lang="en-US" sz="2000" b="0" dirty="0" err="1"/>
              <a:t>ra</a:t>
            </a:r>
            <a:r>
              <a:rPr lang="en-US" sz="2000" b="0" dirty="0"/>
              <a:t> </a:t>
            </a:r>
            <a:r>
              <a:rPr lang="en-US" sz="2000" b="0" dirty="0" err="1"/>
              <a:t>các</a:t>
            </a:r>
            <a:r>
              <a:rPr lang="en-US" sz="2000" b="0" dirty="0"/>
              <a:t> </a:t>
            </a:r>
            <a:r>
              <a:rPr lang="en-US" sz="2000" b="0" dirty="0" err="1"/>
              <a:t>giống</a:t>
            </a:r>
            <a:r>
              <a:rPr lang="en-US" sz="2000" b="0" dirty="0"/>
              <a:t> </a:t>
            </a:r>
            <a:r>
              <a:rPr lang="en-US" sz="2000" b="0" dirty="0" err="1"/>
              <a:t>vật</a:t>
            </a:r>
            <a:r>
              <a:rPr lang="en-US" sz="2000" b="0" dirty="0"/>
              <a:t> </a:t>
            </a:r>
            <a:r>
              <a:rPr lang="en-US" sz="2000" b="0" dirty="0" err="1"/>
              <a:t>nuôi</a:t>
            </a:r>
            <a:r>
              <a:rPr lang="en-US" sz="2000" b="0" dirty="0"/>
              <a:t>, </a:t>
            </a:r>
            <a:r>
              <a:rPr lang="en-US" sz="2000" b="0" dirty="0" err="1"/>
              <a:t>cây</a:t>
            </a:r>
            <a:r>
              <a:rPr lang="en-US" sz="2000" b="0" dirty="0"/>
              <a:t> </a:t>
            </a:r>
            <a:r>
              <a:rPr lang="en-US" sz="2000" b="0" dirty="0" err="1"/>
              <a:t>trồng</a:t>
            </a:r>
            <a:r>
              <a:rPr lang="en-US" sz="2000" b="0" dirty="0"/>
              <a:t> </a:t>
            </a:r>
            <a:r>
              <a:rPr lang="en-US" sz="2000" b="0" dirty="0" err="1"/>
              <a:t>theo</a:t>
            </a:r>
            <a:r>
              <a:rPr lang="en-US" sz="2000" b="0" dirty="0"/>
              <a:t> </a:t>
            </a:r>
            <a:r>
              <a:rPr lang="en-US" sz="2000" b="0" dirty="0" err="1"/>
              <a:t>nhu</a:t>
            </a:r>
            <a:r>
              <a:rPr lang="en-US" sz="2000" b="0" dirty="0"/>
              <a:t> </a:t>
            </a:r>
            <a:r>
              <a:rPr lang="en-US" sz="2000" b="0" dirty="0" err="1"/>
              <a:t>cầu</a:t>
            </a:r>
            <a:r>
              <a:rPr lang="en-US" sz="2000" b="0" dirty="0"/>
              <a:t>, </a:t>
            </a:r>
            <a:r>
              <a:rPr lang="en-US" sz="2000" b="0" dirty="0" err="1"/>
              <a:t>tạo</a:t>
            </a:r>
            <a:r>
              <a:rPr lang="en-US" sz="2000" b="0" dirty="0"/>
              <a:t> </a:t>
            </a:r>
            <a:r>
              <a:rPr lang="en-US" sz="2000" b="0" dirty="0" err="1"/>
              <a:t>cơ</a:t>
            </a:r>
            <a:r>
              <a:rPr lang="en-US" sz="2000" b="0" dirty="0"/>
              <a:t> </a:t>
            </a:r>
            <a:r>
              <a:rPr lang="en-US" sz="2000" b="0" dirty="0" err="1"/>
              <a:t>thể</a:t>
            </a:r>
            <a:r>
              <a:rPr lang="en-US" sz="2000" b="0" dirty="0"/>
              <a:t> con </a:t>
            </a:r>
            <a:r>
              <a:rPr lang="en-US" sz="2000" b="0" dirty="0" err="1"/>
              <a:t>có</a:t>
            </a:r>
            <a:r>
              <a:rPr lang="en-US" sz="2000" b="0" dirty="0"/>
              <a:t> </a:t>
            </a:r>
            <a:r>
              <a:rPr lang="en-US" sz="2000" b="0" dirty="0" err="1"/>
              <a:t>sức</a:t>
            </a:r>
            <a:r>
              <a:rPr lang="en-US" sz="2000" b="0" dirty="0"/>
              <a:t> </a:t>
            </a:r>
            <a:r>
              <a:rPr lang="en-US" sz="2000" b="0" dirty="0" err="1"/>
              <a:t>sống</a:t>
            </a:r>
            <a:r>
              <a:rPr lang="en-US" sz="2000" b="0" dirty="0"/>
              <a:t> </a:t>
            </a:r>
            <a:r>
              <a:rPr lang="en-US" sz="2000" b="0" dirty="0" err="1"/>
              <a:t>tốt</a:t>
            </a:r>
            <a:r>
              <a:rPr lang="en-US" sz="2000" b="0" dirty="0"/>
              <a:t> </a:t>
            </a:r>
            <a:r>
              <a:rPr lang="en-US" sz="2000" b="0" dirty="0" err="1"/>
              <a:t>hơn</a:t>
            </a:r>
            <a:r>
              <a:rPr lang="en-US" sz="2000" b="0" dirty="0"/>
              <a:t>, </a:t>
            </a:r>
            <a:r>
              <a:rPr lang="en-US" sz="2000" b="0" dirty="0" err="1"/>
              <a:t>cho</a:t>
            </a:r>
            <a:r>
              <a:rPr lang="en-US" sz="2000" b="0" dirty="0"/>
              <a:t> </a:t>
            </a:r>
            <a:r>
              <a:rPr lang="en-US" sz="2000" b="0" dirty="0" err="1"/>
              <a:t>năng</a:t>
            </a:r>
            <a:r>
              <a:rPr lang="en-US" sz="2000" b="0" dirty="0"/>
              <a:t> </a:t>
            </a:r>
            <a:r>
              <a:rPr lang="en-US" sz="2000" b="0" dirty="0" err="1"/>
              <a:t>suất</a:t>
            </a:r>
            <a:r>
              <a:rPr lang="en-US" sz="2000" b="0" dirty="0"/>
              <a:t> </a:t>
            </a:r>
            <a:r>
              <a:rPr lang="en-US" sz="2000" b="0" dirty="0" err="1"/>
              <a:t>cao</a:t>
            </a:r>
            <a:r>
              <a:rPr lang="en-US" sz="2000" b="0" dirty="0"/>
              <a:t>, </a:t>
            </a:r>
            <a:r>
              <a:rPr lang="en-US" sz="2000" b="0" dirty="0" err="1"/>
              <a:t>thích</a:t>
            </a:r>
            <a:r>
              <a:rPr lang="en-US" sz="2000" b="0" dirty="0"/>
              <a:t> </a:t>
            </a:r>
            <a:r>
              <a:rPr lang="en-US" sz="2000" b="0" dirty="0" err="1"/>
              <a:t>nghi</a:t>
            </a:r>
            <a:r>
              <a:rPr lang="en-US" sz="2000" b="0" dirty="0"/>
              <a:t> </a:t>
            </a:r>
            <a:r>
              <a:rPr lang="en-US" sz="2000" b="0" dirty="0" err="1"/>
              <a:t>tốt</a:t>
            </a:r>
            <a:r>
              <a:rPr lang="en-US" sz="2000" b="0" dirty="0"/>
              <a:t> </a:t>
            </a:r>
            <a:r>
              <a:rPr lang="en-US" sz="2000" b="0" dirty="0" err="1"/>
              <a:t>với</a:t>
            </a:r>
            <a:r>
              <a:rPr lang="en-US" sz="2000" b="0" dirty="0"/>
              <a:t> </a:t>
            </a:r>
            <a:r>
              <a:rPr lang="en-US" sz="2000" b="0" dirty="0" err="1"/>
              <a:t>ĐK</a:t>
            </a:r>
            <a:r>
              <a:rPr lang="en-US" sz="2000" b="0" dirty="0"/>
              <a:t> </a:t>
            </a:r>
            <a:r>
              <a:rPr lang="en-US" sz="2000" b="0" dirty="0" err="1"/>
              <a:t>ngoại</a:t>
            </a:r>
            <a:r>
              <a:rPr lang="en-US" sz="2000" b="0" dirty="0"/>
              <a:t> </a:t>
            </a:r>
            <a:r>
              <a:rPr lang="en-US" sz="2000" b="0" dirty="0" err="1" smtClean="0"/>
              <a:t>cảnh</a:t>
            </a:r>
            <a:r>
              <a:rPr lang="en-US" sz="2000" b="0" dirty="0" smtClean="0"/>
              <a:t>, </a:t>
            </a:r>
            <a:r>
              <a:rPr lang="en-US" sz="2000" b="0" dirty="0" err="1" smtClean="0"/>
              <a:t>đáp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ứng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nhu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cầu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và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thị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hiếu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của</a:t>
            </a:r>
            <a:r>
              <a:rPr lang="en-US" sz="2000" b="0" dirty="0" smtClean="0"/>
              <a:t> con </a:t>
            </a:r>
            <a:r>
              <a:rPr lang="en-US" sz="2000" b="0" dirty="0" err="1" smtClean="0"/>
              <a:t>người</a:t>
            </a:r>
            <a:r>
              <a:rPr lang="en-US" sz="2000" b="0" dirty="0" smtClean="0"/>
              <a:t>.</a:t>
            </a:r>
            <a:endParaRPr lang="en-US" sz="2000" b="0" dirty="0"/>
          </a:p>
        </p:txBody>
      </p:sp>
      <p:pic>
        <p:nvPicPr>
          <p:cNvPr id="91144" name="Picture 8" descr="Nguyên nhân khiến gà mái không chịu ấp trứng và cách khắc phụ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533400"/>
            <a:ext cx="3219450" cy="202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Thịt Nạc Heo - Thực Phẩm Tươi X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t="12494" r="5778" b="15712"/>
          <a:stretch/>
        </p:blipFill>
        <p:spPr>
          <a:xfrm>
            <a:off x="2552701" y="533400"/>
            <a:ext cx="3219449" cy="2023482"/>
          </a:xfrm>
          <a:prstGeom prst="rect">
            <a:avLst/>
          </a:prstGeom>
        </p:spPr>
      </p:pic>
      <p:pic>
        <p:nvPicPr>
          <p:cNvPr id="1028" name="Picture 4" descr="Kỹ thuật nuôi lợn thịt siêu nạc cơ bản nhất đạt hiệu quả ca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" y="533400"/>
            <a:ext cx="2539254" cy="202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bò sữa Holstein Friesian (HF) - Mỹ | VẬT TƯ CHĂN NUÔ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6" t="16647" r="9433" b="17752"/>
          <a:stretch/>
        </p:blipFill>
        <p:spPr bwMode="auto">
          <a:xfrm>
            <a:off x="13446" y="2592928"/>
            <a:ext cx="4253753" cy="222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giao sữa dê tươi nguyên chất tận nhà tại tphc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Giao sữa dê tươi nguyên chất 100% tận nhà tại TpHCM, Sài Gò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Tại sao sữa tươi tiệt trùng bảo quản được lâu? - Sữa Mount Victori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5" t="6698" r="4826" b="3877"/>
          <a:stretch/>
        </p:blipFill>
        <p:spPr bwMode="auto">
          <a:xfrm>
            <a:off x="4343400" y="2592928"/>
            <a:ext cx="4648200" cy="222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13446" y="-4482"/>
            <a:ext cx="8980394" cy="507831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4.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ỨNG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DỤNG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7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57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2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5" grpId="0" autoUpdateAnimBg="0"/>
      <p:bldP spid="10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/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5476612"/>
              </p:ext>
            </p:extLst>
          </p:nvPr>
        </p:nvGraphicFramePr>
        <p:xfrm>
          <a:off x="304800" y="1781735"/>
          <a:ext cx="8522494" cy="5391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4516" name="Picture 23" descr="grade school studen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953" y="914400"/>
            <a:ext cx="16764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5"/>
          <p:cNvSpPr txBox="1">
            <a:spLocks/>
          </p:cNvSpPr>
          <p:nvPr/>
        </p:nvSpPr>
        <p:spPr bwMode="auto">
          <a:xfrm>
            <a:off x="0" y="13447"/>
            <a:ext cx="9054353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800" b="1" dirty="0" err="1" smtClean="0">
                <a:solidFill>
                  <a:srgbClr val="FFFFFF"/>
                </a:solidFill>
              </a:rPr>
              <a:t>Tổng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kết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sinh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sản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hữa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tính</a:t>
            </a:r>
            <a:r>
              <a:rPr lang="en-US" sz="2800" b="1" dirty="0" smtClean="0">
                <a:solidFill>
                  <a:srgbClr val="FFFFFF"/>
                </a:solidFill>
              </a:rPr>
              <a:t> ở </a:t>
            </a:r>
            <a:r>
              <a:rPr lang="en-US" sz="2800" b="1" dirty="0" err="1" smtClean="0">
                <a:solidFill>
                  <a:srgbClr val="FFFFFF"/>
                </a:solidFill>
              </a:rPr>
              <a:t>sinh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vật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bằng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sơ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đồ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hoặc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tranh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trên</a:t>
            </a:r>
            <a:r>
              <a:rPr lang="en-US" sz="2800" b="1" dirty="0" smtClean="0">
                <a:solidFill>
                  <a:srgbClr val="FFFFFF"/>
                </a:solidFill>
              </a:rPr>
              <a:t> power point </a:t>
            </a:r>
            <a:r>
              <a:rPr lang="en-US" sz="2800" b="1" dirty="0" err="1" smtClean="0">
                <a:solidFill>
                  <a:srgbClr val="FFFFFF"/>
                </a:solidFill>
              </a:rPr>
              <a:t>hoặc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giấy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A0</a:t>
            </a:r>
            <a:r>
              <a:rPr lang="en-US" sz="2800" b="1" dirty="0" smtClean="0">
                <a:solidFill>
                  <a:srgbClr val="FFFFFF"/>
                </a:solidFill>
              </a:rPr>
              <a:t>, A1 </a:t>
            </a:r>
            <a:r>
              <a:rPr lang="en-US" sz="2800" b="1" dirty="0" err="1" smtClean="0">
                <a:solidFill>
                  <a:srgbClr val="FFFFFF"/>
                </a:solidFill>
              </a:rPr>
              <a:t>theo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nhóm</a:t>
            </a:r>
            <a:endParaRPr lang="en-US" sz="2800" b="1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6" name="Text Box 8"/>
          <p:cNvSpPr txBox="1">
            <a:spLocks noChangeArrowheads="1"/>
          </p:cNvSpPr>
          <p:nvPr/>
        </p:nvSpPr>
        <p:spPr bwMode="auto">
          <a:xfrm>
            <a:off x="152400" y="17929"/>
            <a:ext cx="8839200" cy="707886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LUYỆN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en-US" sz="4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TỔNG</a:t>
            </a:r>
            <a:r>
              <a:rPr lang="en-US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KẾT</a:t>
            </a:r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BÀI</a:t>
            </a:r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HỌC</a:t>
            </a:r>
            <a:endParaRPr lang="en-US" sz="40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6259" name="Picture 3" descr="k2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52400" y="17929"/>
            <a:ext cx="8839200" cy="707886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LUYỆN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en-US" sz="4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TỔNG</a:t>
            </a:r>
            <a:r>
              <a:rPr lang="en-US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KẾT</a:t>
            </a:r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BÀI</a:t>
            </a:r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HỌC</a:t>
            </a:r>
            <a:endParaRPr lang="en-US" sz="40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9" t="27083" r="34187" b="14583"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10200" y="1143000"/>
            <a:ext cx="3581400" cy="1752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44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Line 4"/>
          <p:cNvSpPr>
            <a:spLocks noChangeShapeType="1"/>
          </p:cNvSpPr>
          <p:nvPr/>
        </p:nvSpPr>
        <p:spPr bwMode="auto">
          <a:xfrm flipH="1">
            <a:off x="2895600" y="4132263"/>
            <a:ext cx="6350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7" name="Line 4"/>
          <p:cNvSpPr>
            <a:spLocks noChangeShapeType="1"/>
          </p:cNvSpPr>
          <p:nvPr/>
        </p:nvSpPr>
        <p:spPr bwMode="auto">
          <a:xfrm flipH="1">
            <a:off x="2933700" y="3184525"/>
            <a:ext cx="6350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8" name="Line 9"/>
          <p:cNvSpPr>
            <a:spLocks noChangeShapeType="1"/>
          </p:cNvSpPr>
          <p:nvPr/>
        </p:nvSpPr>
        <p:spPr bwMode="auto">
          <a:xfrm flipV="1">
            <a:off x="3467100" y="4962525"/>
            <a:ext cx="1295400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9" name="Rectangle 32"/>
          <p:cNvSpPr>
            <a:spLocks noChangeArrowheads="1"/>
          </p:cNvSpPr>
          <p:nvPr/>
        </p:nvSpPr>
        <p:spPr bwMode="auto">
          <a:xfrm>
            <a:off x="2324100" y="3651250"/>
            <a:ext cx="1143000" cy="476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Hôïp töû </a:t>
            </a:r>
          </a:p>
        </p:txBody>
      </p:sp>
      <p:sp>
        <p:nvSpPr>
          <p:cNvPr id="98310" name="Rectangle 34"/>
          <p:cNvSpPr>
            <a:spLocks noChangeArrowheads="1"/>
          </p:cNvSpPr>
          <p:nvPr/>
        </p:nvSpPr>
        <p:spPr bwMode="auto">
          <a:xfrm>
            <a:off x="4102100" y="2803525"/>
            <a:ext cx="16002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tử cái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(Trứng) </a:t>
            </a:r>
          </a:p>
        </p:txBody>
      </p:sp>
      <p:sp>
        <p:nvSpPr>
          <p:cNvPr id="98311" name="Rectangle 36"/>
          <p:cNvSpPr>
            <a:spLocks noChangeArrowheads="1"/>
          </p:cNvSpPr>
          <p:nvPr/>
        </p:nvSpPr>
        <p:spPr bwMode="auto">
          <a:xfrm>
            <a:off x="228600" y="2803525"/>
            <a:ext cx="1676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VNI-Times" pitchFamily="2" charset="0"/>
              </a:rPr>
              <a:t>Giao tử đực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(Tinh trùng)</a:t>
            </a:r>
          </a:p>
        </p:txBody>
      </p:sp>
      <p:sp>
        <p:nvSpPr>
          <p:cNvPr id="98312" name="Rectangle 36"/>
          <p:cNvSpPr>
            <a:spLocks noChangeArrowheads="1"/>
          </p:cNvSpPr>
          <p:nvPr/>
        </p:nvSpPr>
        <p:spPr bwMode="auto">
          <a:xfrm>
            <a:off x="647700" y="1860550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Bố</a:t>
            </a:r>
          </a:p>
        </p:txBody>
      </p:sp>
      <p:sp>
        <p:nvSpPr>
          <p:cNvPr id="98313" name="Line 4"/>
          <p:cNvSpPr>
            <a:spLocks noChangeShapeType="1"/>
          </p:cNvSpPr>
          <p:nvPr/>
        </p:nvSpPr>
        <p:spPr bwMode="auto">
          <a:xfrm>
            <a:off x="1079500" y="2393950"/>
            <a:ext cx="0" cy="422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4" name="Rectangle 36"/>
          <p:cNvSpPr>
            <a:spLocks noChangeArrowheads="1"/>
          </p:cNvSpPr>
          <p:nvPr/>
        </p:nvSpPr>
        <p:spPr bwMode="auto">
          <a:xfrm>
            <a:off x="4373563" y="1793875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Mẹ</a:t>
            </a:r>
          </a:p>
        </p:txBody>
      </p:sp>
      <p:sp>
        <p:nvSpPr>
          <p:cNvPr id="98315" name="Line 4"/>
          <p:cNvSpPr>
            <a:spLocks noChangeShapeType="1"/>
          </p:cNvSpPr>
          <p:nvPr/>
        </p:nvSpPr>
        <p:spPr bwMode="auto">
          <a:xfrm flipH="1">
            <a:off x="4787900" y="2306638"/>
            <a:ext cx="0" cy="441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>
            <a:stCxn id="98311" idx="3"/>
            <a:endCxn id="98310" idx="1"/>
          </p:cNvCxnSpPr>
          <p:nvPr/>
        </p:nvCxnSpPr>
        <p:spPr bwMode="auto">
          <a:xfrm>
            <a:off x="1905000" y="3146425"/>
            <a:ext cx="21971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8317" name="Rectangle 32"/>
          <p:cNvSpPr>
            <a:spLocks noChangeArrowheads="1"/>
          </p:cNvSpPr>
          <p:nvPr/>
        </p:nvSpPr>
        <p:spPr bwMode="auto">
          <a:xfrm>
            <a:off x="1905000" y="2641600"/>
            <a:ext cx="2057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Thụ tinh</a:t>
            </a:r>
          </a:p>
        </p:txBody>
      </p:sp>
      <p:sp>
        <p:nvSpPr>
          <p:cNvPr id="98318" name="Rectangle 32"/>
          <p:cNvSpPr>
            <a:spLocks noChangeArrowheads="1"/>
          </p:cNvSpPr>
          <p:nvPr/>
        </p:nvSpPr>
        <p:spPr bwMode="auto">
          <a:xfrm>
            <a:off x="2290763" y="4683125"/>
            <a:ext cx="1143000" cy="495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</a:p>
        </p:txBody>
      </p:sp>
      <p:sp>
        <p:nvSpPr>
          <p:cNvPr id="98319" name="Rectangle 32"/>
          <p:cNvSpPr>
            <a:spLocks noChangeArrowheads="1"/>
          </p:cNvSpPr>
          <p:nvPr/>
        </p:nvSpPr>
        <p:spPr bwMode="auto">
          <a:xfrm>
            <a:off x="2324100" y="6172200"/>
            <a:ext cx="1143000" cy="479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Đẻ con</a:t>
            </a:r>
          </a:p>
        </p:txBody>
      </p:sp>
      <p:sp>
        <p:nvSpPr>
          <p:cNvPr id="98320" name="Rectangle 6"/>
          <p:cNvSpPr>
            <a:spLocks noChangeArrowheads="1"/>
          </p:cNvSpPr>
          <p:nvPr/>
        </p:nvSpPr>
        <p:spPr bwMode="auto">
          <a:xfrm>
            <a:off x="228600" y="908050"/>
            <a:ext cx="8915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0"/>
              <a:t> Có 2 hình thức sinh sản hữu tính ở động vật: Đẻ trứng, đẻ con.</a:t>
            </a:r>
          </a:p>
        </p:txBody>
      </p:sp>
      <p:sp>
        <p:nvSpPr>
          <p:cNvPr id="98321" name="Rectangle 32"/>
          <p:cNvSpPr>
            <a:spLocks noChangeArrowheads="1"/>
          </p:cNvSpPr>
          <p:nvPr/>
        </p:nvSpPr>
        <p:spPr bwMode="auto">
          <a:xfrm>
            <a:off x="3700463" y="4579938"/>
            <a:ext cx="9445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trứng</a:t>
            </a:r>
          </a:p>
        </p:txBody>
      </p:sp>
      <p:sp>
        <p:nvSpPr>
          <p:cNvPr id="98322" name="Rectangle 32"/>
          <p:cNvSpPr>
            <a:spLocks noChangeArrowheads="1"/>
          </p:cNvSpPr>
          <p:nvPr/>
        </p:nvSpPr>
        <p:spPr bwMode="auto">
          <a:xfrm>
            <a:off x="4897438" y="4711700"/>
            <a:ext cx="1143000" cy="495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 trứng</a:t>
            </a:r>
          </a:p>
        </p:txBody>
      </p:sp>
      <p:sp>
        <p:nvSpPr>
          <p:cNvPr id="98323" name="Line 4"/>
          <p:cNvSpPr>
            <a:spLocks noChangeShapeType="1"/>
          </p:cNvSpPr>
          <p:nvPr/>
        </p:nvSpPr>
        <p:spPr bwMode="auto">
          <a:xfrm flipV="1">
            <a:off x="6107113" y="4979988"/>
            <a:ext cx="619125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4" name="Rectangle 32"/>
          <p:cNvSpPr>
            <a:spLocks noChangeArrowheads="1"/>
          </p:cNvSpPr>
          <p:nvPr/>
        </p:nvSpPr>
        <p:spPr bwMode="auto">
          <a:xfrm>
            <a:off x="5580063" y="4445000"/>
            <a:ext cx="17732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Nở</a:t>
            </a:r>
          </a:p>
        </p:txBody>
      </p:sp>
      <p:sp>
        <p:nvSpPr>
          <p:cNvPr id="98325" name="Rectangle 32"/>
          <p:cNvSpPr>
            <a:spLocks noChangeArrowheads="1"/>
          </p:cNvSpPr>
          <p:nvPr/>
        </p:nvSpPr>
        <p:spPr bwMode="auto">
          <a:xfrm>
            <a:off x="6761163" y="4695825"/>
            <a:ext cx="1273175" cy="546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Con non</a:t>
            </a:r>
          </a:p>
        </p:txBody>
      </p:sp>
      <p:sp>
        <p:nvSpPr>
          <p:cNvPr id="98326" name="Line 4"/>
          <p:cNvSpPr>
            <a:spLocks noChangeShapeType="1"/>
          </p:cNvSpPr>
          <p:nvPr/>
        </p:nvSpPr>
        <p:spPr bwMode="auto">
          <a:xfrm flipH="1">
            <a:off x="2933700" y="5237163"/>
            <a:ext cx="6350" cy="885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7" name="Rectangle 32"/>
          <p:cNvSpPr>
            <a:spLocks noChangeArrowheads="1"/>
          </p:cNvSpPr>
          <p:nvPr/>
        </p:nvSpPr>
        <p:spPr bwMode="auto">
          <a:xfrm>
            <a:off x="1449388" y="5303838"/>
            <a:ext cx="9445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trong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cơ thể mẹ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304800" y="14288"/>
            <a:ext cx="8356600" cy="762000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TỔNG</a:t>
            </a:r>
            <a:r>
              <a:rPr lang="en-US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KẾT</a:t>
            </a:r>
            <a:r>
              <a:rPr lang="en-US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BÀI</a:t>
            </a:r>
            <a:r>
              <a:rPr lang="en-US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HỌC</a:t>
            </a:r>
            <a:endParaRPr lang="en-US" sz="44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609600" y="1143000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sz="2400" b="0"/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533400" y="990600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sz="2400" b="0"/>
          </a:p>
        </p:txBody>
      </p:sp>
      <p:graphicFrame>
        <p:nvGraphicFramePr>
          <p:cNvPr id="311352" name="Group 56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63247891"/>
              </p:ext>
            </p:extLst>
          </p:nvPr>
        </p:nvGraphicFramePr>
        <p:xfrm>
          <a:off x="152400" y="1409700"/>
          <a:ext cx="8839200" cy="4387853"/>
        </p:xfrm>
        <a:graphic>
          <a:graphicData uri="http://schemas.openxmlformats.org/drawingml/2006/table">
            <a:tbl>
              <a:tblPr/>
              <a:tblGrid>
                <a:gridCol w="2617788"/>
                <a:gridCol w="3111500"/>
                <a:gridCol w="3109912"/>
              </a:tblGrid>
              <a:tr h="4190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Chỉ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tiêu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so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sánh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Sinh sản vô tính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sản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hữu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tính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29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Khái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niệm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96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Số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lượng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con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708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Đặc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điểm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của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thế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hệ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sau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342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Điều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kiện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để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sản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5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Khả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năng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thích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nghi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với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điều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kiện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môi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trường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sống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thay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đổi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9362" name="Text Box 38"/>
          <p:cNvSpPr txBox="1">
            <a:spLocks noChangeArrowheads="1"/>
          </p:cNvSpPr>
          <p:nvPr/>
        </p:nvSpPr>
        <p:spPr bwMode="auto">
          <a:xfrm>
            <a:off x="762000" y="64770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sz="2400" b="0"/>
          </a:p>
        </p:txBody>
      </p:sp>
      <p:sp>
        <p:nvSpPr>
          <p:cNvPr id="311335" name="Text Box 39"/>
          <p:cNvSpPr txBox="1">
            <a:spLocks noChangeArrowheads="1"/>
          </p:cNvSpPr>
          <p:nvPr/>
        </p:nvSpPr>
        <p:spPr bwMode="auto">
          <a:xfrm>
            <a:off x="2725738" y="1774825"/>
            <a:ext cx="3200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Con sinh ra từ cơ thể mẹ. Không có sự kết hợp của giao tử đực và giao tử cái.</a:t>
            </a:r>
          </a:p>
        </p:txBody>
      </p:sp>
      <p:sp>
        <p:nvSpPr>
          <p:cNvPr id="311336" name="Text Box 40"/>
          <p:cNvSpPr txBox="1">
            <a:spLocks noChangeArrowheads="1"/>
          </p:cNvSpPr>
          <p:nvPr/>
        </p:nvSpPr>
        <p:spPr bwMode="auto">
          <a:xfrm>
            <a:off x="5994400" y="1811338"/>
            <a:ext cx="2971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Có sự kết hợp của giao tử đực và giao tử cái</a:t>
            </a:r>
            <a:r>
              <a:rPr lang="en-US" sz="2000" b="0">
                <a:sym typeface="Symbol" panose="05050102010706020507" pitchFamily="18" charset="2"/>
              </a:rPr>
              <a:t> Hợp tử  Cơ thể mới.</a:t>
            </a:r>
          </a:p>
        </p:txBody>
      </p:sp>
      <p:sp>
        <p:nvSpPr>
          <p:cNvPr id="311339" name="Text Box 43"/>
          <p:cNvSpPr txBox="1">
            <a:spLocks noChangeArrowheads="1"/>
          </p:cNvSpPr>
          <p:nvPr/>
        </p:nvSpPr>
        <p:spPr bwMode="auto">
          <a:xfrm>
            <a:off x="3619500" y="2808288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Nhiều</a:t>
            </a:r>
          </a:p>
        </p:txBody>
      </p:sp>
      <p:sp>
        <p:nvSpPr>
          <p:cNvPr id="311340" name="Text Box 44"/>
          <p:cNvSpPr txBox="1">
            <a:spLocks noChangeArrowheads="1"/>
          </p:cNvSpPr>
          <p:nvPr/>
        </p:nvSpPr>
        <p:spPr bwMode="auto">
          <a:xfrm>
            <a:off x="6594475" y="2840038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Ít</a:t>
            </a:r>
          </a:p>
        </p:txBody>
      </p:sp>
      <p:sp>
        <p:nvSpPr>
          <p:cNvPr id="311342" name="Text Box 46"/>
          <p:cNvSpPr txBox="1">
            <a:spLocks noChangeArrowheads="1"/>
          </p:cNvSpPr>
          <p:nvPr/>
        </p:nvSpPr>
        <p:spPr bwMode="auto">
          <a:xfrm>
            <a:off x="2878138" y="3268663"/>
            <a:ext cx="32004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 dirty="0"/>
              <a:t>Con </a:t>
            </a:r>
            <a:r>
              <a:rPr lang="en-US" sz="2000" b="0" dirty="0" err="1"/>
              <a:t>giống</a:t>
            </a:r>
            <a:r>
              <a:rPr lang="en-US" sz="2000" b="0" dirty="0"/>
              <a:t> </a:t>
            </a:r>
            <a:r>
              <a:rPr lang="en-US" sz="2000" b="0" dirty="0" err="1"/>
              <a:t>hệt</a:t>
            </a:r>
            <a:r>
              <a:rPr lang="en-US" sz="2000" b="0" dirty="0"/>
              <a:t> </a:t>
            </a:r>
            <a:r>
              <a:rPr lang="en-US" sz="2000" b="0" dirty="0" err="1"/>
              <a:t>nhau</a:t>
            </a:r>
            <a:r>
              <a:rPr lang="en-US" sz="2000" b="0" dirty="0"/>
              <a:t> </a:t>
            </a:r>
            <a:r>
              <a:rPr lang="en-US" sz="2000" b="0" dirty="0" err="1"/>
              <a:t>và</a:t>
            </a:r>
            <a:r>
              <a:rPr lang="en-US" sz="2000" b="0" dirty="0"/>
              <a:t> </a:t>
            </a:r>
            <a:r>
              <a:rPr lang="en-US" sz="2000" b="0" dirty="0" err="1"/>
              <a:t>giống</a:t>
            </a:r>
            <a:r>
              <a:rPr lang="en-US" sz="2000" b="0" dirty="0"/>
              <a:t> </a:t>
            </a:r>
            <a:r>
              <a:rPr lang="en-US" sz="2000" b="0" dirty="0" err="1"/>
              <a:t>mẹ</a:t>
            </a:r>
            <a:endParaRPr lang="en-US" sz="1800" b="0" dirty="0"/>
          </a:p>
        </p:txBody>
      </p:sp>
      <p:sp>
        <p:nvSpPr>
          <p:cNvPr id="311343" name="Text Box 47"/>
          <p:cNvSpPr txBox="1">
            <a:spLocks noChangeArrowheads="1"/>
          </p:cNvSpPr>
          <p:nvPr/>
        </p:nvSpPr>
        <p:spPr bwMode="auto">
          <a:xfrm>
            <a:off x="5894762" y="3191470"/>
            <a:ext cx="30714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b="0" dirty="0"/>
              <a:t>Con </a:t>
            </a:r>
            <a:r>
              <a:rPr lang="en-US" sz="1800" b="0" dirty="0" err="1"/>
              <a:t>sinh</a:t>
            </a:r>
            <a:r>
              <a:rPr lang="en-US" sz="1800" b="0" dirty="0"/>
              <a:t> </a:t>
            </a:r>
            <a:r>
              <a:rPr lang="en-US" sz="1800" b="0" dirty="0" err="1"/>
              <a:t>ra</a:t>
            </a:r>
            <a:r>
              <a:rPr lang="en-US" sz="1800" b="0" dirty="0"/>
              <a:t> </a:t>
            </a:r>
            <a:r>
              <a:rPr lang="en-US" sz="1800" b="0" dirty="0" err="1"/>
              <a:t>giống</a:t>
            </a:r>
            <a:r>
              <a:rPr lang="en-US" sz="1800" b="0" dirty="0"/>
              <a:t> </a:t>
            </a:r>
            <a:r>
              <a:rPr lang="en-US" sz="1800" b="0" dirty="0" err="1" smtClean="0"/>
              <a:t>cả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bố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mẹ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và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có</a:t>
            </a:r>
            <a:r>
              <a:rPr lang="en-US" sz="1800" b="0" dirty="0"/>
              <a:t> </a:t>
            </a:r>
            <a:r>
              <a:rPr lang="en-US" sz="1800" b="0" dirty="0" err="1" smtClean="0"/>
              <a:t>những</a:t>
            </a:r>
            <a:r>
              <a:rPr lang="en-US" sz="1800" b="0" dirty="0" smtClean="0"/>
              <a:t> </a:t>
            </a:r>
            <a:r>
              <a:rPr lang="en-US" sz="1800" b="0" dirty="0" err="1"/>
              <a:t>đặc</a:t>
            </a:r>
            <a:r>
              <a:rPr lang="en-US" sz="1800" b="0" dirty="0"/>
              <a:t> </a:t>
            </a:r>
            <a:r>
              <a:rPr lang="en-US" sz="1800" b="0" dirty="0" err="1"/>
              <a:t>điểm</a:t>
            </a:r>
            <a:r>
              <a:rPr lang="en-US" sz="1800" b="0" dirty="0"/>
              <a:t> </a:t>
            </a:r>
            <a:r>
              <a:rPr lang="en-US" sz="1800" b="0" dirty="0" err="1"/>
              <a:t>khác</a:t>
            </a:r>
            <a:r>
              <a:rPr lang="en-US" sz="1800" b="0" dirty="0"/>
              <a:t> </a:t>
            </a:r>
            <a:r>
              <a:rPr lang="en-US" sz="1800" b="0" dirty="0" err="1"/>
              <a:t>nhau</a:t>
            </a:r>
            <a:r>
              <a:rPr lang="en-US" sz="1800" b="0" dirty="0"/>
              <a:t> </a:t>
            </a:r>
            <a:r>
              <a:rPr lang="en-US" sz="1800" b="0" dirty="0" err="1"/>
              <a:t>và</a:t>
            </a:r>
            <a:r>
              <a:rPr lang="en-US" sz="1800" b="0" dirty="0"/>
              <a:t> </a:t>
            </a:r>
            <a:r>
              <a:rPr lang="en-US" sz="1800" b="0" dirty="0" err="1"/>
              <a:t>khác</a:t>
            </a:r>
            <a:r>
              <a:rPr lang="en-US" sz="1800" b="0" dirty="0"/>
              <a:t> </a:t>
            </a:r>
            <a:r>
              <a:rPr lang="en-US" sz="1800" b="0" dirty="0" err="1"/>
              <a:t>bố</a:t>
            </a:r>
            <a:r>
              <a:rPr lang="en-US" sz="1800" b="0" dirty="0"/>
              <a:t>, </a:t>
            </a:r>
            <a:r>
              <a:rPr lang="en-US" sz="1800" b="0" dirty="0" err="1"/>
              <a:t>mẹ</a:t>
            </a:r>
            <a:endParaRPr lang="en-US" sz="1800" b="0" dirty="0"/>
          </a:p>
        </p:txBody>
      </p:sp>
      <p:sp>
        <p:nvSpPr>
          <p:cNvPr id="311344" name="Text Box 48"/>
          <p:cNvSpPr txBox="1">
            <a:spLocks noChangeArrowheads="1"/>
          </p:cNvSpPr>
          <p:nvPr/>
        </p:nvSpPr>
        <p:spPr bwMode="auto">
          <a:xfrm>
            <a:off x="3154363" y="5037138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Kém</a:t>
            </a:r>
          </a:p>
        </p:txBody>
      </p:sp>
      <p:sp>
        <p:nvSpPr>
          <p:cNvPr id="311345" name="Text Box 49"/>
          <p:cNvSpPr txBox="1">
            <a:spLocks noChangeArrowheads="1"/>
          </p:cNvSpPr>
          <p:nvPr/>
        </p:nvSpPr>
        <p:spPr bwMode="auto">
          <a:xfrm>
            <a:off x="6172200" y="5049838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Tốt hơn</a:t>
            </a:r>
          </a:p>
        </p:txBody>
      </p:sp>
      <p:sp>
        <p:nvSpPr>
          <p:cNvPr id="99371" name="Text Box 50"/>
          <p:cNvSpPr txBox="1">
            <a:spLocks noChangeArrowheads="1"/>
          </p:cNvSpPr>
          <p:nvPr/>
        </p:nvSpPr>
        <p:spPr bwMode="auto">
          <a:xfrm>
            <a:off x="6308725" y="47831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2400" b="0"/>
          </a:p>
        </p:txBody>
      </p:sp>
      <p:sp>
        <p:nvSpPr>
          <p:cNvPr id="311347" name="Text Box 51"/>
          <p:cNvSpPr txBox="1">
            <a:spLocks noChangeArrowheads="1"/>
          </p:cNvSpPr>
          <p:nvPr/>
        </p:nvSpPr>
        <p:spPr bwMode="auto">
          <a:xfrm>
            <a:off x="2895600" y="4038600"/>
            <a:ext cx="25146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Chỉ cần cơ thể mẹ vẫn có thể sinh con</a:t>
            </a:r>
          </a:p>
        </p:txBody>
      </p:sp>
      <p:sp>
        <p:nvSpPr>
          <p:cNvPr id="311348" name="Text Box 52"/>
          <p:cNvSpPr txBox="1">
            <a:spLocks noChangeArrowheads="1"/>
          </p:cNvSpPr>
          <p:nvPr/>
        </p:nvSpPr>
        <p:spPr bwMode="auto">
          <a:xfrm>
            <a:off x="6146800" y="4067175"/>
            <a:ext cx="2819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Cần có sự kết hợp giữa bố và mẹ </a:t>
            </a:r>
          </a:p>
        </p:txBody>
      </p:sp>
      <p:sp>
        <p:nvSpPr>
          <p:cNvPr id="311351" name="Text Box 55"/>
          <p:cNvSpPr txBox="1">
            <a:spLocks noChangeArrowheads="1"/>
          </p:cNvSpPr>
          <p:nvPr/>
        </p:nvSpPr>
        <p:spPr bwMode="auto">
          <a:xfrm>
            <a:off x="0" y="711200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85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002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3.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biệt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vô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hữu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304800" y="14288"/>
            <a:ext cx="8356600" cy="762000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LUYỆN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TẬP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1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1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11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1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1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1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35" grpId="0" autoUpdateAnimBg="0"/>
      <p:bldP spid="311336" grpId="0" autoUpdateAnimBg="0"/>
      <p:bldP spid="311339" grpId="0" autoUpdateAnimBg="0"/>
      <p:bldP spid="311340" grpId="0" autoUpdateAnimBg="0"/>
      <p:bldP spid="311342" grpId="0" autoUpdateAnimBg="0"/>
      <p:bldP spid="311343" grpId="0" autoUpdateAnimBg="0"/>
      <p:bldP spid="311344" grpId="0" autoUpdateAnimBg="0"/>
      <p:bldP spid="311345" grpId="0" autoUpdateAnimBg="0"/>
      <p:bldP spid="311347" grpId="0" autoUpdateAnimBg="0"/>
      <p:bldP spid="311348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391422"/>
              </p:ext>
            </p:extLst>
          </p:nvPr>
        </p:nvGraphicFramePr>
        <p:xfrm>
          <a:off x="76199" y="1177925"/>
          <a:ext cx="6858001" cy="5504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005">
                  <a:extLst>
                    <a:ext uri="{9D8B030D-6E8A-4147-A177-3AD203B41FA5}"/>
                  </a:extLst>
                </a:gridCol>
                <a:gridCol w="2748596">
                  <a:extLst>
                    <a:ext uri="{9D8B030D-6E8A-4147-A177-3AD203B41FA5}"/>
                  </a:extLst>
                </a:gridCol>
                <a:gridCol w="2438400">
                  <a:extLst>
                    <a:ext uri="{9D8B030D-6E8A-4147-A177-3AD203B41FA5}"/>
                  </a:extLst>
                </a:gridCol>
              </a:tblGrid>
              <a:tr h="100581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321457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714198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291074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9480" name="Rectangle 1"/>
          <p:cNvSpPr>
            <a:spLocks noChangeArrowheads="1"/>
          </p:cNvSpPr>
          <p:nvPr/>
        </p:nvSpPr>
        <p:spPr bwMode="auto">
          <a:xfrm>
            <a:off x="1143000" y="76200"/>
            <a:ext cx="7467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2HS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34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976977"/>
              </p:ext>
            </p:extLst>
          </p:nvPr>
        </p:nvGraphicFramePr>
        <p:xfrm>
          <a:off x="0" y="0"/>
          <a:ext cx="9143999" cy="601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327">
                  <a:extLst>
                    <a:ext uri="{9D8B030D-6E8A-4147-A177-3AD203B41FA5}"/>
                  </a:extLst>
                </a:gridCol>
                <a:gridCol w="3722336">
                  <a:extLst>
                    <a:ext uri="{9D8B030D-6E8A-4147-A177-3AD203B41FA5}"/>
                  </a:extLst>
                </a:gridCol>
                <a:gridCol w="3722336">
                  <a:extLst>
                    <a:ext uri="{9D8B030D-6E8A-4147-A177-3AD203B41FA5}"/>
                  </a:extLst>
                </a:gridCol>
              </a:tblGrid>
              <a:tr h="1088441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2251011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537348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57400" y="3581400"/>
            <a:ext cx="28956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vi-VN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vi-VN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altLang="vi-VN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 dirty="0"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981700" y="3613150"/>
            <a:ext cx="2286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vi-VN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altLang="vi-VN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vi-VN" altLang="vi-VN" sz="3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 dirty="0"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828800" y="1219200"/>
            <a:ext cx="35052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gặp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trùng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thụ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trong</a:t>
            </a:r>
            <a:endParaRPr lang="en-US" altLang="vi-VN" sz="280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)</a:t>
            </a:r>
            <a:endParaRPr lang="en-GB" altLang="vi-VN" sz="280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 dirty="0"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410200" y="1371600"/>
            <a:ext cx="3429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gặp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trùng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</a:t>
            </a:r>
            <a:endParaRPr lang="en-US" altLang="vi-VN" sz="240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thụ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dục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con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phối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)</a:t>
            </a:r>
            <a:endParaRPr lang="vi-VN" altLang="vi-VN" sz="24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532529" y="5029200"/>
            <a:ext cx="2438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vi-VN" altLang="vi-VN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248400" y="5033682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vi-VN" altLang="vi-VN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873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600200" y="76200"/>
            <a:ext cx="5715000" cy="650875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u="sng">
                <a:solidFill>
                  <a:srgbClr val="FF0000"/>
                </a:solidFill>
              </a:rPr>
              <a:t>NỘI DUNG BÀI HỌC</a:t>
            </a: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304800" y="947738"/>
            <a:ext cx="8077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dirty="0">
                <a:solidFill>
                  <a:srgbClr val="CC0066"/>
                </a:solidFill>
              </a:rPr>
              <a:t>I. </a:t>
            </a:r>
            <a:r>
              <a:rPr lang="en-US" sz="3000" dirty="0" err="1">
                <a:solidFill>
                  <a:srgbClr val="CC0066"/>
                </a:solidFill>
              </a:rPr>
              <a:t>KHÁI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NIỆM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SINH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 smtClean="0">
                <a:solidFill>
                  <a:srgbClr val="CC0066"/>
                </a:solidFill>
              </a:rPr>
              <a:t>SẢN</a:t>
            </a:r>
            <a:r>
              <a:rPr lang="en-US" sz="3000" dirty="0" smtClean="0">
                <a:solidFill>
                  <a:srgbClr val="CC0066"/>
                </a:solidFill>
              </a:rPr>
              <a:t> </a:t>
            </a:r>
            <a:r>
              <a:rPr lang="en-US" sz="3000" dirty="0" err="1" smtClean="0">
                <a:solidFill>
                  <a:srgbClr val="CC0066"/>
                </a:solidFill>
              </a:rPr>
              <a:t>HỮU</a:t>
            </a:r>
            <a:r>
              <a:rPr lang="en-US" sz="3000" dirty="0" smtClean="0">
                <a:solidFill>
                  <a:srgbClr val="CC0066"/>
                </a:solidFill>
              </a:rPr>
              <a:t> </a:t>
            </a:r>
            <a:r>
              <a:rPr lang="en-US" sz="3000" dirty="0" err="1" smtClean="0">
                <a:solidFill>
                  <a:srgbClr val="CC0066"/>
                </a:solidFill>
              </a:rPr>
              <a:t>TÍNH</a:t>
            </a:r>
            <a:endParaRPr lang="en-US" sz="3000" dirty="0">
              <a:solidFill>
                <a:srgbClr val="CC0066"/>
              </a:solidFill>
            </a:endParaRPr>
          </a:p>
        </p:txBody>
      </p:sp>
      <p:sp>
        <p:nvSpPr>
          <p:cNvPr id="31748" name="Text Box 9"/>
          <p:cNvSpPr txBox="1">
            <a:spLocks noChangeArrowheads="1"/>
          </p:cNvSpPr>
          <p:nvPr/>
        </p:nvSpPr>
        <p:spPr bwMode="auto">
          <a:xfrm>
            <a:off x="228600" y="1633538"/>
            <a:ext cx="891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dirty="0">
                <a:solidFill>
                  <a:srgbClr val="CC0066"/>
                </a:solidFill>
              </a:rPr>
              <a:t>II. </a:t>
            </a:r>
            <a:r>
              <a:rPr lang="en-US" sz="3000" dirty="0" err="1">
                <a:solidFill>
                  <a:srgbClr val="CC0066"/>
                </a:solidFill>
              </a:rPr>
              <a:t>SINH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SẢN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 smtClean="0">
                <a:solidFill>
                  <a:srgbClr val="CC0066"/>
                </a:solidFill>
              </a:rPr>
              <a:t>HỮU</a:t>
            </a:r>
            <a:r>
              <a:rPr lang="en-US" sz="3000" dirty="0" smtClean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TÍNH</a:t>
            </a:r>
            <a:r>
              <a:rPr lang="en-US" sz="3000" dirty="0">
                <a:solidFill>
                  <a:srgbClr val="CC0066"/>
                </a:solidFill>
              </a:rPr>
              <a:t> Ở </a:t>
            </a:r>
            <a:r>
              <a:rPr lang="en-US" sz="3000" dirty="0" err="1" smtClean="0">
                <a:solidFill>
                  <a:srgbClr val="CC0066"/>
                </a:solidFill>
              </a:rPr>
              <a:t>THỰC</a:t>
            </a:r>
            <a:r>
              <a:rPr lang="en-US" sz="3000" dirty="0" smtClean="0">
                <a:solidFill>
                  <a:srgbClr val="CC0066"/>
                </a:solidFill>
              </a:rPr>
              <a:t> </a:t>
            </a:r>
            <a:r>
              <a:rPr lang="en-US" sz="3000" dirty="0" err="1" smtClean="0">
                <a:solidFill>
                  <a:srgbClr val="CC0066"/>
                </a:solidFill>
              </a:rPr>
              <a:t>VẬT</a:t>
            </a:r>
            <a:r>
              <a:rPr lang="en-US" sz="3000" dirty="0" smtClean="0">
                <a:solidFill>
                  <a:srgbClr val="CC0066"/>
                </a:solidFill>
              </a:rPr>
              <a:t> </a:t>
            </a:r>
            <a:r>
              <a:rPr lang="en-US" sz="3000" dirty="0" err="1" smtClean="0">
                <a:solidFill>
                  <a:srgbClr val="CC0066"/>
                </a:solidFill>
              </a:rPr>
              <a:t>CÓ</a:t>
            </a:r>
            <a:r>
              <a:rPr lang="en-US" sz="3000" dirty="0" smtClean="0">
                <a:solidFill>
                  <a:srgbClr val="CC0066"/>
                </a:solidFill>
              </a:rPr>
              <a:t> </a:t>
            </a:r>
            <a:r>
              <a:rPr lang="en-US" sz="3000" dirty="0" err="1" smtClean="0">
                <a:solidFill>
                  <a:srgbClr val="CC0066"/>
                </a:solidFill>
              </a:rPr>
              <a:t>HOA</a:t>
            </a:r>
            <a:endParaRPr lang="en-US" sz="3000" u="sng" dirty="0">
              <a:solidFill>
                <a:srgbClr val="CC0066"/>
              </a:solidFill>
            </a:endParaRPr>
          </a:p>
        </p:txBody>
      </p:sp>
      <p:sp>
        <p:nvSpPr>
          <p:cNvPr id="31749" name="Text Box 9"/>
          <p:cNvSpPr txBox="1">
            <a:spLocks noChangeArrowheads="1"/>
          </p:cNvSpPr>
          <p:nvPr/>
        </p:nvSpPr>
        <p:spPr bwMode="auto">
          <a:xfrm>
            <a:off x="228600" y="2346325"/>
            <a:ext cx="891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dirty="0">
                <a:solidFill>
                  <a:srgbClr val="CC0066"/>
                </a:solidFill>
              </a:rPr>
              <a:t>III. </a:t>
            </a:r>
            <a:r>
              <a:rPr lang="en-US" sz="3000" dirty="0" err="1">
                <a:solidFill>
                  <a:srgbClr val="CC0066"/>
                </a:solidFill>
              </a:rPr>
              <a:t>SINH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SẢN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HỮU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TÍNH</a:t>
            </a:r>
            <a:r>
              <a:rPr lang="en-US" sz="3000" dirty="0">
                <a:solidFill>
                  <a:srgbClr val="CC0066"/>
                </a:solidFill>
              </a:rPr>
              <a:t> Ở </a:t>
            </a:r>
            <a:r>
              <a:rPr lang="en-US" sz="3000" dirty="0" err="1" smtClean="0">
                <a:solidFill>
                  <a:srgbClr val="CC0066"/>
                </a:solidFill>
              </a:rPr>
              <a:t>ĐỘNG</a:t>
            </a:r>
            <a:r>
              <a:rPr lang="en-US" sz="3000" dirty="0" smtClean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VẬT</a:t>
            </a:r>
            <a:endParaRPr lang="en-US" sz="3000" u="sng" dirty="0">
              <a:solidFill>
                <a:srgbClr val="CC0066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89038" y="3200400"/>
            <a:ext cx="6994525" cy="646113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u="sng" dirty="0" err="1">
                <a:solidFill>
                  <a:srgbClr val="FF0000"/>
                </a:solidFill>
              </a:rPr>
              <a:t>HÌNH</a:t>
            </a:r>
            <a:r>
              <a:rPr lang="en-US" sz="3600" u="sng" dirty="0">
                <a:solidFill>
                  <a:srgbClr val="FF0000"/>
                </a:solidFill>
              </a:rPr>
              <a:t> </a:t>
            </a:r>
            <a:r>
              <a:rPr lang="en-US" sz="3600" u="sng" dirty="0" err="1">
                <a:solidFill>
                  <a:srgbClr val="FF0000"/>
                </a:solidFill>
              </a:rPr>
              <a:t>THÀNH</a:t>
            </a:r>
            <a:r>
              <a:rPr lang="en-US" sz="3600" u="sng" dirty="0">
                <a:solidFill>
                  <a:srgbClr val="FF0000"/>
                </a:solidFill>
              </a:rPr>
              <a:t> </a:t>
            </a:r>
            <a:r>
              <a:rPr lang="en-US" sz="3600" u="sng" dirty="0" err="1">
                <a:solidFill>
                  <a:srgbClr val="FF0000"/>
                </a:solidFill>
              </a:rPr>
              <a:t>KIẾN</a:t>
            </a:r>
            <a:r>
              <a:rPr lang="en-US" sz="3600" u="sng" dirty="0">
                <a:solidFill>
                  <a:srgbClr val="FF0000"/>
                </a:solidFill>
              </a:rPr>
              <a:t> </a:t>
            </a:r>
            <a:r>
              <a:rPr lang="en-US" sz="3600" u="sng" dirty="0" err="1">
                <a:solidFill>
                  <a:srgbClr val="FF0000"/>
                </a:solidFill>
              </a:rPr>
              <a:t>THỨC</a:t>
            </a:r>
            <a:r>
              <a:rPr lang="en-US" sz="3600" u="sng" dirty="0">
                <a:solidFill>
                  <a:srgbClr val="FF0000"/>
                </a:solidFill>
              </a:rPr>
              <a:t> </a:t>
            </a:r>
            <a:r>
              <a:rPr lang="en-US" sz="3600" u="sng" dirty="0" err="1">
                <a:solidFill>
                  <a:srgbClr val="FF0000"/>
                </a:solidFill>
              </a:rPr>
              <a:t>MỚI</a:t>
            </a:r>
            <a:endParaRPr lang="en-US" sz="36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7" name="Oval 3"/>
          <p:cNvSpPr>
            <a:spLocks noChangeArrowheads="1"/>
          </p:cNvSpPr>
          <p:nvPr/>
        </p:nvSpPr>
        <p:spPr bwMode="auto">
          <a:xfrm>
            <a:off x="362884" y="2514600"/>
            <a:ext cx="3810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313346" name="Oval 2"/>
          <p:cNvSpPr>
            <a:spLocks noChangeArrowheads="1"/>
          </p:cNvSpPr>
          <p:nvPr/>
        </p:nvSpPr>
        <p:spPr bwMode="auto">
          <a:xfrm>
            <a:off x="327025" y="4973638"/>
            <a:ext cx="4572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313350" name="Text Box 6"/>
          <p:cNvSpPr txBox="1">
            <a:spLocks noChangeArrowheads="1"/>
          </p:cNvSpPr>
          <p:nvPr/>
        </p:nvSpPr>
        <p:spPr bwMode="auto">
          <a:xfrm>
            <a:off x="304800" y="14288"/>
            <a:ext cx="8356600" cy="823912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CHỌN CÂU TRẢ LỜI ĐÚNG</a:t>
            </a:r>
          </a:p>
        </p:txBody>
      </p:sp>
      <p:sp>
        <p:nvSpPr>
          <p:cNvPr id="101381" name="Text Box 4"/>
          <p:cNvSpPr txBox="1">
            <a:spLocks noChangeArrowheads="1"/>
          </p:cNvSpPr>
          <p:nvPr/>
        </p:nvSpPr>
        <p:spPr bwMode="auto">
          <a:xfrm>
            <a:off x="378386" y="838200"/>
            <a:ext cx="8816975" cy="293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200" dirty="0">
                <a:latin typeface="+mn-lt"/>
              </a:rPr>
              <a:t>Câu </a:t>
            </a:r>
            <a:r>
              <a:rPr lang="en-US" sz="2200" dirty="0">
                <a:latin typeface="+mn-lt"/>
              </a:rPr>
              <a:t>1</a:t>
            </a:r>
            <a:r>
              <a:rPr lang="vi-VN" sz="2200" dirty="0">
                <a:latin typeface="+mn-lt"/>
              </a:rPr>
              <a:t>.</a:t>
            </a:r>
            <a:r>
              <a:rPr lang="vi-VN" sz="2200" b="0" dirty="0">
                <a:latin typeface="+mn-lt"/>
              </a:rPr>
              <a:t> Sinh sản </a:t>
            </a:r>
            <a:r>
              <a:rPr lang="en-US" sz="2200" b="0" dirty="0" err="1" smtClean="0">
                <a:latin typeface="+mn-lt"/>
              </a:rPr>
              <a:t>hữu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tính</a:t>
            </a:r>
            <a:r>
              <a:rPr lang="en-US" sz="2200" b="0" dirty="0" smtClean="0">
                <a:latin typeface="+mn-lt"/>
              </a:rPr>
              <a:t> </a:t>
            </a:r>
            <a:r>
              <a:rPr lang="vi-VN" sz="2200" b="0" dirty="0" smtClean="0">
                <a:latin typeface="+mn-lt"/>
              </a:rPr>
              <a:t>ở </a:t>
            </a:r>
            <a:r>
              <a:rPr lang="vi-VN" sz="2200" b="0" dirty="0">
                <a:latin typeface="+mn-lt"/>
              </a:rPr>
              <a:t>thực vật là cây </a:t>
            </a:r>
            <a:r>
              <a:rPr lang="en-US" sz="2200" b="0" dirty="0">
                <a:latin typeface="+mn-lt"/>
              </a:rPr>
              <a:t>c</a:t>
            </a:r>
            <a:r>
              <a:rPr lang="vi-VN" sz="2200" b="0" dirty="0">
                <a:latin typeface="+mn-lt"/>
              </a:rPr>
              <a:t>on sinh ra mang đặc </a:t>
            </a:r>
            <a:r>
              <a:rPr lang="en-US" sz="2200" b="0" dirty="0" err="1">
                <a:latin typeface="+mn-lt"/>
              </a:rPr>
              <a:t>điểm</a:t>
            </a:r>
            <a:endParaRPr lang="vi-VN" sz="2200" b="0" dirty="0">
              <a:latin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200" b="0" dirty="0">
                <a:latin typeface="+mn-lt"/>
              </a:rPr>
              <a:t>A. giống cây mẹ, có sự kết hợp giữa giao tử đực và giao tử cái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200" b="0" dirty="0">
                <a:latin typeface="+mn-lt"/>
              </a:rPr>
              <a:t>B. giống cây mẹ, không có sự kết hợp giữa giao tử đực và giao tử cái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200" b="0" dirty="0">
                <a:latin typeface="+mn-lt"/>
              </a:rPr>
              <a:t>C. </a:t>
            </a:r>
            <a:r>
              <a:rPr lang="en-US" sz="2200" b="0" dirty="0" err="1" smtClean="0">
                <a:latin typeface="+mn-lt"/>
              </a:rPr>
              <a:t>vừa</a:t>
            </a:r>
            <a:r>
              <a:rPr lang="en-US" sz="2200" b="0" dirty="0" smtClean="0">
                <a:latin typeface="+mn-lt"/>
              </a:rPr>
              <a:t> </a:t>
            </a:r>
            <a:r>
              <a:rPr lang="vi-VN" sz="2200" b="0" dirty="0" smtClean="0">
                <a:latin typeface="+mn-lt"/>
              </a:rPr>
              <a:t>giống </a:t>
            </a:r>
            <a:r>
              <a:rPr lang="vi-VN" sz="2200" b="0" dirty="0">
                <a:latin typeface="+mn-lt"/>
              </a:rPr>
              <a:t>bố </a:t>
            </a:r>
            <a:r>
              <a:rPr lang="vi-VN" sz="2200" b="0" dirty="0" smtClean="0">
                <a:latin typeface="+mn-lt"/>
              </a:rPr>
              <a:t>mẹ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và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có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những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đặc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điểm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khác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nhau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và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khác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bố</a:t>
            </a:r>
            <a:r>
              <a:rPr lang="en-US" sz="2200" b="0" dirty="0" smtClean="0">
                <a:latin typeface="+mn-lt"/>
              </a:rPr>
              <a:t> </a:t>
            </a:r>
            <a:r>
              <a:rPr lang="en-US" sz="2200" b="0" dirty="0" err="1" smtClean="0">
                <a:latin typeface="+mn-lt"/>
              </a:rPr>
              <a:t>mẹ</a:t>
            </a:r>
            <a:r>
              <a:rPr lang="vi-VN" sz="2200" b="0" dirty="0" smtClean="0">
                <a:latin typeface="+mn-lt"/>
              </a:rPr>
              <a:t>, </a:t>
            </a:r>
            <a:r>
              <a:rPr lang="vi-VN" sz="2200" b="0" dirty="0">
                <a:latin typeface="+mn-lt"/>
              </a:rPr>
              <a:t>có sự kết hợp giữa giao tử đực và giao tử cái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200" b="0" dirty="0">
                <a:latin typeface="+mn-lt"/>
              </a:rPr>
              <a:t>D. </a:t>
            </a:r>
            <a:r>
              <a:rPr lang="vi-VN" sz="2200" b="0" dirty="0" smtClean="0">
                <a:latin typeface="+mn-lt"/>
              </a:rPr>
              <a:t>khác </a:t>
            </a:r>
            <a:r>
              <a:rPr lang="vi-VN" sz="2200" b="0" dirty="0">
                <a:latin typeface="+mn-lt"/>
              </a:rPr>
              <a:t>cây mẹ, không có sự kết hợp giữa giao tử đực và giao tử cái</a:t>
            </a:r>
            <a:endParaRPr lang="en-US" sz="2200" b="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659" y="3810000"/>
            <a:ext cx="8686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20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thụ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quá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endParaRPr lang="en-US" sz="22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A.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bao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bầu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nhuỵ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giao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đực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bao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vòi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nhuỵ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bao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nhuỵ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D.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bao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noãn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b="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7" grpId="0" animBg="1"/>
      <p:bldP spid="31334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6" name="Oval 4"/>
          <p:cNvSpPr>
            <a:spLocks noChangeArrowheads="1"/>
          </p:cNvSpPr>
          <p:nvPr/>
        </p:nvSpPr>
        <p:spPr bwMode="auto">
          <a:xfrm>
            <a:off x="201706" y="2667000"/>
            <a:ext cx="381000" cy="3460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103427" name="Text Box 5"/>
          <p:cNvSpPr txBox="1">
            <a:spLocks noChangeArrowheads="1"/>
          </p:cNvSpPr>
          <p:nvPr/>
        </p:nvSpPr>
        <p:spPr bwMode="auto">
          <a:xfrm>
            <a:off x="179294" y="816766"/>
            <a:ext cx="9067800" cy="2710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400" dirty="0"/>
              <a:t>Câu </a:t>
            </a:r>
            <a:r>
              <a:rPr lang="en-US" sz="2400" dirty="0"/>
              <a:t>3</a:t>
            </a:r>
            <a:r>
              <a:rPr lang="vi-VN" sz="2400" dirty="0"/>
              <a:t>.</a:t>
            </a:r>
            <a:r>
              <a:rPr lang="vi-VN" sz="2400" b="0" dirty="0"/>
              <a:t> Điều </a:t>
            </a:r>
            <a:r>
              <a:rPr lang="en-US" sz="2400" b="0" dirty="0" err="1" smtClean="0"/>
              <a:t>nào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sau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đây</a:t>
            </a:r>
            <a:r>
              <a:rPr lang="vi-VN" sz="2400" b="0" dirty="0" smtClean="0"/>
              <a:t> </a:t>
            </a:r>
            <a:r>
              <a:rPr lang="vi-VN" sz="2400" b="0" dirty="0"/>
              <a:t>đúng với sinh sản </a:t>
            </a:r>
            <a:r>
              <a:rPr lang="en-US" sz="2400" b="0" dirty="0" err="1" smtClean="0"/>
              <a:t>hữu</a:t>
            </a:r>
            <a:r>
              <a:rPr lang="vi-VN" sz="2400" b="0" dirty="0" smtClean="0"/>
              <a:t> </a:t>
            </a:r>
            <a:r>
              <a:rPr lang="vi-VN" sz="2400" b="0" dirty="0"/>
              <a:t>tính ở động vật </a:t>
            </a:r>
            <a:r>
              <a:rPr lang="vi-VN" sz="2400" b="0" dirty="0" smtClean="0"/>
              <a:t>A</a:t>
            </a:r>
            <a:r>
              <a:rPr lang="vi-VN" sz="2400" b="0" dirty="0"/>
              <a:t>. cá thể có thể sống độc lập, đơn lẻ vẫn sinh sản bình thường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400" b="0" dirty="0"/>
              <a:t>B. đảm bảo sự ổn định về mặt di truyền qua các  thế hệ cơ thể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400" b="0" dirty="0"/>
              <a:t>C. tạo ra số lượng lớn con cháu trong thời gian ngắn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400" b="0" dirty="0"/>
              <a:t>D. </a:t>
            </a:r>
            <a:r>
              <a:rPr lang="en-US" sz="2400" b="0" dirty="0" smtClean="0"/>
              <a:t>Con </a:t>
            </a:r>
            <a:r>
              <a:rPr lang="en-US" sz="2400" b="0" dirty="0" err="1" smtClean="0"/>
              <a:t>sinh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ra</a:t>
            </a:r>
            <a:r>
              <a:rPr lang="en-US" sz="2400" b="0" dirty="0" smtClean="0"/>
              <a:t> </a:t>
            </a:r>
            <a:r>
              <a:rPr lang="vi-VN" sz="2400" b="0" dirty="0" smtClean="0"/>
              <a:t>có </a:t>
            </a:r>
            <a:r>
              <a:rPr lang="vi-VN" sz="2400" b="0" dirty="0"/>
              <a:t>khả năng thích nghi cao với sự thay đổi của điều kiện môi trường</a:t>
            </a:r>
          </a:p>
        </p:txBody>
      </p:sp>
      <p:sp>
        <p:nvSpPr>
          <p:cNvPr id="315394" name="Oval 2"/>
          <p:cNvSpPr>
            <a:spLocks noChangeArrowheads="1"/>
          </p:cNvSpPr>
          <p:nvPr/>
        </p:nvSpPr>
        <p:spPr bwMode="auto">
          <a:xfrm>
            <a:off x="211138" y="5356225"/>
            <a:ext cx="398462" cy="3587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315400" name="Text Box 8"/>
          <p:cNvSpPr txBox="1">
            <a:spLocks noChangeArrowheads="1"/>
          </p:cNvSpPr>
          <p:nvPr/>
        </p:nvSpPr>
        <p:spPr bwMode="auto">
          <a:xfrm>
            <a:off x="304800" y="-61913"/>
            <a:ext cx="8356600" cy="823913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CHỌN CÂU TRẢ LỜI 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01706" y="3962400"/>
            <a:ext cx="8458200" cy="2267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err="1" smtClean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4. </a:t>
            </a:r>
            <a:r>
              <a:rPr lang="en-US" sz="2400" b="0" dirty="0" err="1" smtClean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lưỡng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endParaRPr lang="en-US" sz="24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730500" algn="l"/>
              </a:tabLst>
            </a:pP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đài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tràng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nhuỵ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4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730500" algn="l"/>
              </a:tabLst>
            </a:pP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đài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tràng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nhị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730500" algn="l"/>
              </a:tabLst>
            </a:pP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nhị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nhuỵ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730500" algn="l"/>
              </a:tabLst>
            </a:pP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đài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tràng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b="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6" grpId="0" animBg="1"/>
      <p:bldP spid="31539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4486275" y="5921375"/>
            <a:ext cx="4572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317442" name="Oval 2"/>
          <p:cNvSpPr>
            <a:spLocks noChangeArrowheads="1"/>
          </p:cNvSpPr>
          <p:nvPr/>
        </p:nvSpPr>
        <p:spPr bwMode="auto">
          <a:xfrm>
            <a:off x="295275" y="3281363"/>
            <a:ext cx="390525" cy="452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295275" y="2084388"/>
            <a:ext cx="8839200" cy="37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vi-VN" sz="2400" dirty="0"/>
              <a:t>Câu </a:t>
            </a:r>
            <a:r>
              <a:rPr lang="en-US" sz="2400" dirty="0"/>
              <a:t>6</a:t>
            </a:r>
            <a:r>
              <a:rPr lang="vi-VN" sz="2400" dirty="0"/>
              <a:t>.</a:t>
            </a:r>
            <a:r>
              <a:rPr lang="vi-VN" sz="2400" b="0" dirty="0"/>
              <a:t> Sinh sản hữu tính ở động vật là sự kết hợp</a:t>
            </a:r>
          </a:p>
          <a:p>
            <a:pPr>
              <a:spcBef>
                <a:spcPts val="300"/>
              </a:spcBef>
              <a:buFontTx/>
              <a:buNone/>
            </a:pPr>
            <a:r>
              <a:rPr lang="vi-VN" sz="2400" b="0" dirty="0"/>
              <a:t>A. của nhiều giao tử đực với một giao tử cái tạo nên hợp tử phát triển thành cơ thể mới</a:t>
            </a:r>
          </a:p>
          <a:p>
            <a:pPr>
              <a:spcBef>
                <a:spcPts val="300"/>
              </a:spcBef>
              <a:buFontTx/>
              <a:buNone/>
            </a:pPr>
            <a:r>
              <a:rPr lang="vi-VN" sz="2400" b="0" dirty="0"/>
              <a:t>B. ngẫu nhiên của giao tử đực và giao tử cái tạo nên hợp tử phát triển thành cơ thể mới</a:t>
            </a:r>
          </a:p>
          <a:p>
            <a:pPr>
              <a:spcBef>
                <a:spcPts val="300"/>
              </a:spcBef>
              <a:buFontTx/>
              <a:buNone/>
            </a:pPr>
            <a:r>
              <a:rPr lang="vi-VN" sz="2400" b="0" dirty="0"/>
              <a:t>C. có chọn lọc của hai giao tử đực và một giao tử cái tạo nên hợp tác phát triển thành cơ thể mới</a:t>
            </a:r>
          </a:p>
          <a:p>
            <a:pPr>
              <a:spcBef>
                <a:spcPts val="300"/>
              </a:spcBef>
              <a:buFontTx/>
              <a:buNone/>
            </a:pPr>
            <a:r>
              <a:rPr lang="vi-VN" sz="2400" b="0" dirty="0"/>
              <a:t>D. có chọn lọc của giao tử cái với nhiều giao tử đực và một tạo nên hợp tử phát triển thành cơ thể mới</a:t>
            </a:r>
          </a:p>
        </p:txBody>
      </p:sp>
      <p:sp>
        <p:nvSpPr>
          <p:cNvPr id="317447" name="Oval 7"/>
          <p:cNvSpPr>
            <a:spLocks noChangeArrowheads="1"/>
          </p:cNvSpPr>
          <p:nvPr/>
        </p:nvSpPr>
        <p:spPr bwMode="auto">
          <a:xfrm>
            <a:off x="427038" y="1501775"/>
            <a:ext cx="3810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105478" name="Text Box 4"/>
          <p:cNvSpPr txBox="1">
            <a:spLocks noChangeArrowheads="1"/>
          </p:cNvSpPr>
          <p:nvPr/>
        </p:nvSpPr>
        <p:spPr bwMode="auto">
          <a:xfrm>
            <a:off x="381000" y="682625"/>
            <a:ext cx="876300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smtClean="0"/>
              <a:t>5.</a:t>
            </a:r>
            <a:r>
              <a:rPr lang="en-US" sz="2400" b="0" dirty="0" smtClean="0"/>
              <a:t> </a:t>
            </a:r>
            <a:r>
              <a:rPr lang="en-US" sz="2400" b="0" dirty="0" err="1"/>
              <a:t>Hạt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hình</a:t>
            </a:r>
            <a:r>
              <a:rPr lang="en-US" sz="2400" b="0" dirty="0"/>
              <a:t> </a:t>
            </a:r>
            <a:r>
              <a:rPr lang="en-US" sz="2400" b="0" dirty="0" err="1"/>
              <a:t>thành</a:t>
            </a:r>
            <a:r>
              <a:rPr lang="en-US" sz="2400" b="0" dirty="0"/>
              <a:t> </a:t>
            </a:r>
            <a:r>
              <a:rPr lang="en-US" sz="2400" b="0" dirty="0" err="1"/>
              <a:t>từ</a:t>
            </a:r>
            <a:endParaRPr lang="en-US" sz="2400" b="0" dirty="0"/>
          </a:p>
          <a:p>
            <a:pPr>
              <a:spcBef>
                <a:spcPts val="300"/>
              </a:spcBef>
              <a:buFontTx/>
              <a:buAutoNum type="alphaUcPeriod"/>
            </a:pPr>
            <a:r>
              <a:rPr lang="en-US" sz="2400" b="0" dirty="0" err="1"/>
              <a:t>Bầu</a:t>
            </a:r>
            <a:r>
              <a:rPr lang="en-US" sz="2400" b="0" dirty="0"/>
              <a:t> </a:t>
            </a:r>
            <a:r>
              <a:rPr lang="en-US" sz="2400" b="0" dirty="0" err="1"/>
              <a:t>nhụy</a:t>
            </a:r>
            <a:r>
              <a:rPr lang="en-US" sz="2400" b="0" dirty="0"/>
              <a:t>.                                       B. </a:t>
            </a:r>
            <a:r>
              <a:rPr lang="en-US" sz="2400" b="0" dirty="0" err="1"/>
              <a:t>Bầu</a:t>
            </a:r>
            <a:r>
              <a:rPr lang="en-US" sz="2400" b="0" dirty="0"/>
              <a:t> </a:t>
            </a:r>
            <a:r>
              <a:rPr lang="en-US" sz="2400" b="0" dirty="0" err="1"/>
              <a:t>nhị</a:t>
            </a:r>
            <a:endParaRPr lang="en-US" sz="2400" b="0" dirty="0"/>
          </a:p>
          <a:p>
            <a:pPr>
              <a:spcBef>
                <a:spcPts val="300"/>
              </a:spcBef>
              <a:buFontTx/>
              <a:buNone/>
            </a:pPr>
            <a:r>
              <a:rPr lang="en-US" sz="2400" b="0" dirty="0"/>
              <a:t>C. </a:t>
            </a:r>
            <a:r>
              <a:rPr lang="en-US" sz="2400" b="0" dirty="0" err="1"/>
              <a:t>Noãn</a:t>
            </a:r>
            <a:r>
              <a:rPr lang="en-US" sz="2400" b="0" dirty="0"/>
              <a:t> </a:t>
            </a:r>
            <a:r>
              <a:rPr lang="en-US" sz="2400" b="0" dirty="0" err="1"/>
              <a:t>đã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thụ</a:t>
            </a:r>
            <a:r>
              <a:rPr lang="en-US" sz="2400" b="0" dirty="0"/>
              <a:t> </a:t>
            </a:r>
            <a:r>
              <a:rPr lang="en-US" sz="2400" b="0" dirty="0" err="1"/>
              <a:t>tinh</a:t>
            </a:r>
            <a:r>
              <a:rPr lang="en-US" sz="2400" b="0" dirty="0"/>
              <a:t>.                 D. </a:t>
            </a:r>
            <a:r>
              <a:rPr lang="en-US" sz="2400" b="0" dirty="0" err="1"/>
              <a:t>Hạt</a:t>
            </a:r>
            <a:r>
              <a:rPr lang="en-US" sz="2400" b="0" dirty="0"/>
              <a:t> </a:t>
            </a:r>
            <a:r>
              <a:rPr lang="en-US" sz="2400" b="0" dirty="0" err="1"/>
              <a:t>phấn</a:t>
            </a:r>
            <a:endParaRPr lang="en-US" sz="2400" b="0" dirty="0"/>
          </a:p>
        </p:txBody>
      </p:sp>
      <p:sp>
        <p:nvSpPr>
          <p:cNvPr id="317446" name="Text Box 6"/>
          <p:cNvSpPr txBox="1">
            <a:spLocks noChangeArrowheads="1"/>
          </p:cNvSpPr>
          <p:nvPr/>
        </p:nvSpPr>
        <p:spPr bwMode="auto">
          <a:xfrm>
            <a:off x="304800" y="-61913"/>
            <a:ext cx="8356600" cy="823913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CHỌN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CÂU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TRẢ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LỜI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ĐÚNG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5480" name="Text Box 6"/>
          <p:cNvSpPr txBox="1">
            <a:spLocks noChangeArrowheads="1"/>
          </p:cNvSpPr>
          <p:nvPr/>
        </p:nvSpPr>
        <p:spPr bwMode="auto">
          <a:xfrm>
            <a:off x="304800" y="5584825"/>
            <a:ext cx="8534400" cy="127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smtClean="0"/>
              <a:t>7.</a:t>
            </a:r>
            <a:r>
              <a:rPr lang="en-US" sz="2400" b="0" dirty="0" smtClean="0"/>
              <a:t> </a:t>
            </a:r>
            <a:r>
              <a:rPr lang="en-US" sz="2400" b="0" dirty="0" err="1"/>
              <a:t>Quả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hình</a:t>
            </a:r>
            <a:r>
              <a:rPr lang="en-US" sz="2400" b="0" dirty="0"/>
              <a:t> </a:t>
            </a:r>
            <a:r>
              <a:rPr lang="en-US" sz="2400" b="0" dirty="0" err="1"/>
              <a:t>thành</a:t>
            </a:r>
            <a:r>
              <a:rPr lang="en-US" sz="2400" b="0" dirty="0"/>
              <a:t> </a:t>
            </a:r>
            <a:r>
              <a:rPr lang="en-US" sz="2400" b="0" dirty="0" err="1"/>
              <a:t>từ</a:t>
            </a:r>
            <a:endParaRPr lang="en-US" sz="2400" b="0" dirty="0"/>
          </a:p>
          <a:p>
            <a:pPr>
              <a:spcBef>
                <a:spcPts val="300"/>
              </a:spcBef>
              <a:buFontTx/>
              <a:buAutoNum type="alphaUcPeriod"/>
            </a:pPr>
            <a:r>
              <a:rPr lang="en-US" sz="2400" b="0" dirty="0" err="1"/>
              <a:t>Noãn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thụ</a:t>
            </a:r>
            <a:r>
              <a:rPr lang="en-US" sz="2400" b="0" dirty="0"/>
              <a:t> </a:t>
            </a:r>
            <a:r>
              <a:rPr lang="en-US" sz="2400" b="0" dirty="0" err="1"/>
              <a:t>tinh</a:t>
            </a:r>
            <a:r>
              <a:rPr lang="en-US" sz="2400" b="0" dirty="0"/>
              <a:t>               B. </a:t>
            </a:r>
            <a:r>
              <a:rPr lang="en-US" sz="2400" b="0" dirty="0" err="1"/>
              <a:t>Bầu</a:t>
            </a:r>
            <a:r>
              <a:rPr lang="en-US" sz="2400" b="0" dirty="0"/>
              <a:t> </a:t>
            </a:r>
            <a:r>
              <a:rPr lang="en-US" sz="2400" b="0" dirty="0" err="1"/>
              <a:t>nhụy</a:t>
            </a:r>
            <a:endParaRPr lang="en-US" sz="2400" b="0" dirty="0"/>
          </a:p>
          <a:p>
            <a:pPr>
              <a:spcBef>
                <a:spcPts val="300"/>
              </a:spcBef>
              <a:buFontTx/>
              <a:buNone/>
            </a:pPr>
            <a:r>
              <a:rPr lang="en-US" sz="2400" b="0" dirty="0"/>
              <a:t>C. </a:t>
            </a:r>
            <a:r>
              <a:rPr lang="en-US" sz="2400" b="0" dirty="0" err="1"/>
              <a:t>Bầu</a:t>
            </a:r>
            <a:r>
              <a:rPr lang="en-US" sz="2400" b="0" dirty="0"/>
              <a:t> </a:t>
            </a:r>
            <a:r>
              <a:rPr lang="en-US" sz="2400" b="0" dirty="0" err="1"/>
              <a:t>nhị</a:t>
            </a:r>
            <a:r>
              <a:rPr lang="en-US" sz="2400" b="0" dirty="0"/>
              <a:t>                                  D. </a:t>
            </a:r>
            <a:r>
              <a:rPr lang="en-US" sz="2400" b="0" dirty="0" err="1"/>
              <a:t>Noãn</a:t>
            </a:r>
            <a:r>
              <a:rPr lang="en-US" sz="2400" b="0" dirty="0"/>
              <a:t> </a:t>
            </a:r>
            <a:r>
              <a:rPr lang="en-US" sz="2400" b="0" dirty="0" err="1"/>
              <a:t>không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thụ</a:t>
            </a:r>
            <a:r>
              <a:rPr lang="en-US" sz="2400" b="0" dirty="0"/>
              <a:t> </a:t>
            </a:r>
            <a:r>
              <a:rPr lang="en-US" sz="2400" b="0" dirty="0" err="1"/>
              <a:t>tinh</a:t>
            </a:r>
            <a:r>
              <a:rPr lang="en-US" sz="2400" b="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7442" grpId="0" animBg="1"/>
      <p:bldP spid="31744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hững động vật thay 'vợ' sinh con - Báo Quảng Ngãi điện t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r="5000"/>
          <a:stretch/>
        </p:blipFill>
        <p:spPr bwMode="auto">
          <a:xfrm>
            <a:off x="2622177" y="858466"/>
            <a:ext cx="2667000" cy="498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 descr="platyge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r="5629" b="4277"/>
          <a:stretch/>
        </p:blipFill>
        <p:spPr bwMode="auto">
          <a:xfrm>
            <a:off x="89647" y="859235"/>
            <a:ext cx="2438400" cy="25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á voi sát thủ ăn gì? 3 loại cá voi sát thủ phổ biế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43"/>
          <a:stretch/>
        </p:blipFill>
        <p:spPr bwMode="auto">
          <a:xfrm>
            <a:off x="5334000" y="859235"/>
            <a:ext cx="3733800" cy="25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6" y="3484935"/>
            <a:ext cx="2438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an giao pho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7336" r="9259" b="8266"/>
          <a:stretch/>
        </p:blipFill>
        <p:spPr bwMode="auto">
          <a:xfrm>
            <a:off x="89646" y="3505200"/>
            <a:ext cx="2438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89" r="-813" b="13539"/>
          <a:stretch/>
        </p:blipFill>
        <p:spPr bwMode="auto">
          <a:xfrm>
            <a:off x="5334000" y="3505200"/>
            <a:ext cx="373828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4800" y="-61913"/>
            <a:ext cx="8356600" cy="823913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DỤNG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MỞ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RỘNG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8534400" y="3530435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0000FF"/>
                </a:solidFill>
              </a:rPr>
              <a:t>5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052917" y="3505200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2034988" y="955793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4724400" y="929951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566" y="5883859"/>
            <a:ext cx="8470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Cho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tên</a:t>
            </a:r>
            <a:r>
              <a:rPr lang="en-US" sz="2400" dirty="0" smtClean="0"/>
              <a:t> </a:t>
            </a:r>
            <a:r>
              <a:rPr lang="en-US" sz="2400" dirty="0" err="1" smtClean="0"/>
              <a:t>loài</a:t>
            </a:r>
            <a:r>
              <a:rPr lang="en-US" sz="2400" dirty="0" smtClean="0"/>
              <a:t>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trên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1,2,3,4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thức</a:t>
            </a:r>
            <a:r>
              <a:rPr lang="en-US" sz="2400" dirty="0" smtClean="0"/>
              <a:t> </a:t>
            </a:r>
            <a:r>
              <a:rPr lang="en-US" sz="2400" dirty="0" err="1" smtClean="0"/>
              <a:t>sinh</a:t>
            </a:r>
            <a:r>
              <a:rPr lang="en-US" sz="2400" dirty="0" smtClean="0"/>
              <a:t> </a:t>
            </a:r>
            <a:r>
              <a:rPr lang="en-US" sz="2400" dirty="0" err="1" smtClean="0"/>
              <a:t>sản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chúng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16" name="Oval 15"/>
          <p:cNvSpPr/>
          <p:nvPr/>
        </p:nvSpPr>
        <p:spPr>
          <a:xfrm>
            <a:off x="8556740" y="921705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2187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hững động vật thay 'vợ' sinh con - Báo Quảng Ngãi điện t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r="5000"/>
          <a:stretch/>
        </p:blipFill>
        <p:spPr bwMode="auto">
          <a:xfrm>
            <a:off x="2622177" y="858466"/>
            <a:ext cx="2667000" cy="310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 descr="platyge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r="5629" b="4277"/>
          <a:stretch/>
        </p:blipFill>
        <p:spPr bwMode="auto">
          <a:xfrm>
            <a:off x="0" y="859235"/>
            <a:ext cx="2528047" cy="25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á voi sát thủ ăn gì? 3 loại cá voi sát thủ phổ biế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43"/>
          <a:stretch/>
        </p:blipFill>
        <p:spPr bwMode="auto">
          <a:xfrm>
            <a:off x="5334000" y="859235"/>
            <a:ext cx="3733800" cy="25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6" y="3484935"/>
            <a:ext cx="2438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an giao pho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7336" r="9259" b="8266"/>
          <a:stretch/>
        </p:blipFill>
        <p:spPr bwMode="auto">
          <a:xfrm>
            <a:off x="0" y="3472352"/>
            <a:ext cx="255718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89" r="-813" b="13539"/>
          <a:stretch/>
        </p:blipFill>
        <p:spPr bwMode="auto">
          <a:xfrm>
            <a:off x="5334000" y="3505200"/>
            <a:ext cx="373828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4800" y="-61913"/>
            <a:ext cx="8356600" cy="823913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DỤNG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MỞ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RỘNG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8534400" y="3530435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0000FF"/>
                </a:solidFill>
              </a:rPr>
              <a:t>5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052917" y="3505200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2034988" y="955793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4724400" y="929951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965" y="5825587"/>
            <a:ext cx="255403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Thú</a:t>
            </a:r>
            <a:r>
              <a:rPr lang="en-US" sz="2000" dirty="0" smtClean="0"/>
              <a:t> </a:t>
            </a:r>
            <a:r>
              <a:rPr lang="en-US" sz="2000" dirty="0" err="1" smtClean="0"/>
              <a:t>mỏ</a:t>
            </a:r>
            <a:r>
              <a:rPr lang="en-US" sz="2000" dirty="0" smtClean="0"/>
              <a:t> </a:t>
            </a:r>
            <a:r>
              <a:rPr lang="en-US" sz="2000" dirty="0" err="1" smtClean="0"/>
              <a:t>vịt</a:t>
            </a:r>
            <a:r>
              <a:rPr lang="en-US" sz="2000" dirty="0" smtClean="0"/>
              <a:t>, </a:t>
            </a:r>
            <a:r>
              <a:rPr lang="en-US" sz="2000" dirty="0" err="1" smtClean="0"/>
              <a:t>rắn</a:t>
            </a:r>
            <a:r>
              <a:rPr lang="en-US" sz="2000" dirty="0" smtClean="0"/>
              <a:t> </a:t>
            </a:r>
            <a:r>
              <a:rPr lang="en-US" sz="2000" dirty="0" err="1" smtClean="0"/>
              <a:t>thụ</a:t>
            </a:r>
            <a:r>
              <a:rPr lang="en-US" sz="2000" dirty="0" smtClean="0"/>
              <a:t> </a:t>
            </a:r>
            <a:r>
              <a:rPr lang="en-US" sz="2000" dirty="0" err="1" smtClean="0"/>
              <a:t>tinh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đẻ</a:t>
            </a:r>
            <a:r>
              <a:rPr lang="en-US" sz="2000" dirty="0" smtClean="0"/>
              <a:t> </a:t>
            </a:r>
            <a:r>
              <a:rPr lang="en-US" sz="2000" dirty="0" err="1" smtClean="0"/>
              <a:t>trứng</a:t>
            </a:r>
            <a:endParaRPr lang="en-US" sz="2000" dirty="0"/>
          </a:p>
        </p:txBody>
      </p:sp>
      <p:sp>
        <p:nvSpPr>
          <p:cNvPr id="16" name="Oval 15"/>
          <p:cNvSpPr/>
          <p:nvPr/>
        </p:nvSpPr>
        <p:spPr>
          <a:xfrm>
            <a:off x="8556740" y="921705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14972" y="3962400"/>
            <a:ext cx="2554034" cy="286232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800" b="0" dirty="0" err="1" smtClean="0">
                <a:solidFill>
                  <a:schemeClr val="bg1"/>
                </a:solidFill>
              </a:rPr>
              <a:t>Cá</a:t>
            </a:r>
            <a:r>
              <a:rPr lang="en-US" sz="1800" b="0" dirty="0" smtClean="0">
                <a:solidFill>
                  <a:schemeClr val="bg1"/>
                </a:solidFill>
              </a:rPr>
              <a:t> </a:t>
            </a:r>
            <a:r>
              <a:rPr lang="en-US" sz="1800" b="0" dirty="0" err="1" smtClean="0">
                <a:solidFill>
                  <a:schemeClr val="bg1"/>
                </a:solidFill>
              </a:rPr>
              <a:t>ngựa</a:t>
            </a:r>
            <a:r>
              <a:rPr lang="en-US" sz="1800" b="0" dirty="0" smtClean="0">
                <a:solidFill>
                  <a:schemeClr val="bg1"/>
                </a:solidFill>
              </a:rPr>
              <a:t> v</a:t>
            </a:r>
            <a:r>
              <a:rPr lang="vi-VN" sz="1800" b="0" dirty="0" smtClean="0">
                <a:solidFill>
                  <a:schemeClr val="bg1"/>
                </a:solidFill>
              </a:rPr>
              <a:t>ào </a:t>
            </a:r>
            <a:r>
              <a:rPr lang="vi-VN" sz="1800" b="0" dirty="0">
                <a:solidFill>
                  <a:schemeClr val="bg1"/>
                </a:solidFill>
              </a:rPr>
              <a:t>mùa giao phối </a:t>
            </a:r>
            <a:r>
              <a:rPr lang="vi-VN" sz="1800" b="0" dirty="0" smtClean="0">
                <a:solidFill>
                  <a:schemeClr val="bg1"/>
                </a:solidFill>
              </a:rPr>
              <a:t>con </a:t>
            </a:r>
            <a:r>
              <a:rPr lang="vi-VN" sz="1800" b="0" dirty="0">
                <a:solidFill>
                  <a:schemeClr val="bg1"/>
                </a:solidFill>
              </a:rPr>
              <a:t>cái sẽ thả trứng vào bụng </a:t>
            </a:r>
            <a:r>
              <a:rPr lang="vi-VN" sz="1800" b="0" dirty="0" smtClean="0">
                <a:solidFill>
                  <a:schemeClr val="bg1"/>
                </a:solidFill>
              </a:rPr>
              <a:t>con </a:t>
            </a:r>
            <a:r>
              <a:rPr lang="vi-VN" sz="1800" b="0" dirty="0" smtClean="0">
                <a:solidFill>
                  <a:schemeClr val="bg1"/>
                </a:solidFill>
              </a:rPr>
              <a:t>đực</a:t>
            </a:r>
            <a:r>
              <a:rPr lang="en-US" sz="1800" b="0" dirty="0" smtClean="0">
                <a:solidFill>
                  <a:schemeClr val="bg1"/>
                </a:solidFill>
              </a:rPr>
              <a:t>. S</a:t>
            </a:r>
            <a:r>
              <a:rPr lang="vi-VN" sz="1800" b="0" dirty="0" smtClean="0">
                <a:solidFill>
                  <a:schemeClr val="bg1"/>
                </a:solidFill>
              </a:rPr>
              <a:t>ố </a:t>
            </a:r>
            <a:r>
              <a:rPr lang="vi-VN" sz="1800" b="0" dirty="0">
                <a:solidFill>
                  <a:schemeClr val="bg1"/>
                </a:solidFill>
              </a:rPr>
              <a:t>trứng này </a:t>
            </a:r>
            <a:r>
              <a:rPr lang="vi-VN" sz="1800" b="0" dirty="0" smtClean="0">
                <a:solidFill>
                  <a:schemeClr val="bg1"/>
                </a:solidFill>
              </a:rPr>
              <a:t>được </a:t>
            </a:r>
            <a:r>
              <a:rPr lang="vi-VN" sz="1800" b="0" dirty="0">
                <a:solidFill>
                  <a:schemeClr val="bg1"/>
                </a:solidFill>
              </a:rPr>
              <a:t>thụ tinh trong bụng của con </a:t>
            </a:r>
            <a:r>
              <a:rPr lang="vi-VN" sz="1800" b="0" dirty="0" smtClean="0">
                <a:solidFill>
                  <a:schemeClr val="bg1"/>
                </a:solidFill>
              </a:rPr>
              <a:t>đự</a:t>
            </a:r>
            <a:r>
              <a:rPr lang="en-US" sz="1800" b="0" dirty="0" smtClean="0">
                <a:solidFill>
                  <a:schemeClr val="bg1"/>
                </a:solidFill>
              </a:rPr>
              <a:t>c</a:t>
            </a:r>
            <a:r>
              <a:rPr lang="vi-VN" sz="1800" b="0" dirty="0" smtClean="0">
                <a:solidFill>
                  <a:schemeClr val="bg1"/>
                </a:solidFill>
              </a:rPr>
              <a:t>. </a:t>
            </a:r>
            <a:r>
              <a:rPr lang="vi-VN" sz="1800" b="0" dirty="0">
                <a:solidFill>
                  <a:schemeClr val="bg1"/>
                </a:solidFill>
              </a:rPr>
              <a:t>Con </a:t>
            </a:r>
            <a:r>
              <a:rPr lang="en-US" sz="1800" b="0" dirty="0" err="1" smtClean="0">
                <a:solidFill>
                  <a:schemeClr val="bg1"/>
                </a:solidFill>
              </a:rPr>
              <a:t>đực</a:t>
            </a:r>
            <a:r>
              <a:rPr lang="en-US" sz="1800" b="0" dirty="0" smtClean="0">
                <a:solidFill>
                  <a:schemeClr val="bg1"/>
                </a:solidFill>
              </a:rPr>
              <a:t> </a:t>
            </a:r>
            <a:r>
              <a:rPr lang="vi-VN" sz="1800" b="0" dirty="0" smtClean="0">
                <a:solidFill>
                  <a:schemeClr val="bg1"/>
                </a:solidFill>
              </a:rPr>
              <a:t>mang </a:t>
            </a:r>
            <a:r>
              <a:rPr lang="vi-VN" sz="1800" b="0" dirty="0">
                <a:solidFill>
                  <a:schemeClr val="bg1"/>
                </a:solidFill>
              </a:rPr>
              <a:t>thai </a:t>
            </a:r>
            <a:r>
              <a:rPr lang="en-US" sz="1800" b="0" dirty="0" smtClean="0">
                <a:solidFill>
                  <a:schemeClr val="bg1"/>
                </a:solidFill>
              </a:rPr>
              <a:t>(</a:t>
            </a:r>
            <a:r>
              <a:rPr lang="vi-VN" sz="1800" b="0" dirty="0" smtClean="0">
                <a:solidFill>
                  <a:schemeClr val="bg1"/>
                </a:solidFill>
              </a:rPr>
              <a:t>ba tuần</a:t>
            </a:r>
            <a:r>
              <a:rPr lang="en-US" sz="1800" b="0" dirty="0" smtClean="0">
                <a:solidFill>
                  <a:schemeClr val="bg1"/>
                </a:solidFill>
              </a:rPr>
              <a:t>)</a:t>
            </a:r>
            <a:r>
              <a:rPr lang="vi-VN" sz="1800" b="0" dirty="0" smtClean="0">
                <a:solidFill>
                  <a:schemeClr val="bg1"/>
                </a:solidFill>
              </a:rPr>
              <a:t>, sinh </a:t>
            </a:r>
            <a:r>
              <a:rPr lang="vi-VN" sz="1800" b="0" dirty="0">
                <a:solidFill>
                  <a:schemeClr val="bg1"/>
                </a:solidFill>
              </a:rPr>
              <a:t>ra </a:t>
            </a:r>
            <a:r>
              <a:rPr lang="vi-VN" sz="1800" b="0" dirty="0" smtClean="0">
                <a:solidFill>
                  <a:schemeClr val="bg1"/>
                </a:solidFill>
              </a:rPr>
              <a:t>cá </a:t>
            </a:r>
            <a:r>
              <a:rPr lang="vi-VN" sz="1800" b="0" dirty="0">
                <a:solidFill>
                  <a:schemeClr val="bg1"/>
                </a:solidFill>
              </a:rPr>
              <a:t>ngựa con. </a:t>
            </a:r>
            <a:r>
              <a:rPr lang="en-US" sz="1800" b="0" dirty="0" smtClean="0">
                <a:solidFill>
                  <a:schemeClr val="bg1"/>
                </a:solidFill>
              </a:rPr>
              <a:t>(</a:t>
            </a:r>
            <a:r>
              <a:rPr lang="vi-VN" sz="1800" b="0" dirty="0" smtClean="0">
                <a:solidFill>
                  <a:schemeClr val="bg1"/>
                </a:solidFill>
              </a:rPr>
              <a:t>200 cá </a:t>
            </a:r>
            <a:r>
              <a:rPr lang="vi-VN" sz="1800" b="0" dirty="0">
                <a:solidFill>
                  <a:schemeClr val="bg1"/>
                </a:solidFill>
              </a:rPr>
              <a:t>ngựa </a:t>
            </a:r>
            <a:r>
              <a:rPr lang="vi-VN" sz="1800" b="0" dirty="0" smtClean="0">
                <a:solidFill>
                  <a:schemeClr val="bg1"/>
                </a:solidFill>
              </a:rPr>
              <a:t>con</a:t>
            </a:r>
            <a:r>
              <a:rPr lang="en-US" sz="1800" b="0" dirty="0" smtClean="0">
                <a:solidFill>
                  <a:schemeClr val="bg1"/>
                </a:solidFill>
              </a:rPr>
              <a:t>/ 1 </a:t>
            </a:r>
            <a:r>
              <a:rPr lang="en-US" sz="1800" b="0" dirty="0" err="1" smtClean="0">
                <a:solidFill>
                  <a:schemeClr val="bg1"/>
                </a:solidFill>
              </a:rPr>
              <a:t>lần</a:t>
            </a:r>
            <a:r>
              <a:rPr lang="en-US" sz="1800" b="0" dirty="0" smtClean="0">
                <a:solidFill>
                  <a:schemeClr val="bg1"/>
                </a:solidFill>
              </a:rPr>
              <a:t> </a:t>
            </a:r>
            <a:r>
              <a:rPr lang="en-US" sz="1800" b="0" dirty="0" err="1" smtClean="0">
                <a:solidFill>
                  <a:schemeClr val="bg1"/>
                </a:solidFill>
              </a:rPr>
              <a:t>sinh</a:t>
            </a:r>
            <a:r>
              <a:rPr lang="en-US" sz="1800" b="0" dirty="0" smtClean="0">
                <a:solidFill>
                  <a:schemeClr val="bg1"/>
                </a:solidFill>
              </a:rPr>
              <a:t> </a:t>
            </a:r>
            <a:r>
              <a:rPr lang="en-US" sz="1800" b="0" dirty="0" err="1" smtClean="0">
                <a:solidFill>
                  <a:schemeClr val="bg1"/>
                </a:solidFill>
              </a:rPr>
              <a:t>sản</a:t>
            </a:r>
            <a:r>
              <a:rPr lang="en-US" sz="1800" b="0" dirty="0" smtClean="0">
                <a:solidFill>
                  <a:schemeClr val="bg1"/>
                </a:solidFill>
              </a:rPr>
              <a:t>)</a:t>
            </a:r>
            <a:r>
              <a:rPr lang="vi-VN" sz="1800" b="0" dirty="0" smtClean="0">
                <a:solidFill>
                  <a:schemeClr val="bg1"/>
                </a:solidFill>
              </a:rPr>
              <a:t>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23883" y="5975166"/>
            <a:ext cx="2554034" cy="707886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Cá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voi</a:t>
            </a:r>
            <a:r>
              <a:rPr lang="en-US" sz="2000" dirty="0" smtClean="0">
                <a:solidFill>
                  <a:srgbClr val="FFFF00"/>
                </a:solidFill>
              </a:rPr>
              <a:t>, </a:t>
            </a:r>
            <a:r>
              <a:rPr lang="en-US" sz="2000" dirty="0" err="1" smtClean="0">
                <a:solidFill>
                  <a:srgbClr val="FFFF00"/>
                </a:solidFill>
              </a:rPr>
              <a:t>cá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heo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thụ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tinh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trong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đẻ</a:t>
            </a:r>
            <a:r>
              <a:rPr lang="en-US" sz="2000" dirty="0" smtClean="0">
                <a:solidFill>
                  <a:srgbClr val="FFFF00"/>
                </a:solidFill>
              </a:rPr>
              <a:t> con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3529" y="203259"/>
            <a:ext cx="8458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2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err="1" smtClean="0">
                <a:solidFill>
                  <a:srgbClr val="0000FF"/>
                </a:solidFill>
              </a:rPr>
              <a:t>Đây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là</a:t>
            </a:r>
            <a:r>
              <a:rPr lang="en-US" sz="2400" dirty="0" smtClean="0">
                <a:solidFill>
                  <a:srgbClr val="0000FF"/>
                </a:solidFill>
              </a:rPr>
              <a:t> con </a:t>
            </a:r>
            <a:r>
              <a:rPr lang="en-US" sz="2400" dirty="0" err="1" smtClean="0">
                <a:solidFill>
                  <a:srgbClr val="0000FF"/>
                </a:solidFill>
              </a:rPr>
              <a:t>gì</a:t>
            </a:r>
            <a:r>
              <a:rPr lang="en-US" sz="2400" dirty="0" smtClean="0">
                <a:solidFill>
                  <a:srgbClr val="0000FF"/>
                </a:solidFill>
              </a:rPr>
              <a:t>? </a:t>
            </a:r>
            <a:r>
              <a:rPr lang="en-US" sz="2400" dirty="0" err="1" smtClean="0">
                <a:solidFill>
                  <a:srgbClr val="0000FF"/>
                </a:solidFill>
              </a:rPr>
              <a:t>Được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tạo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ra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vào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năm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nào</a:t>
            </a:r>
            <a:r>
              <a:rPr lang="en-US" sz="2400" dirty="0" smtClean="0">
                <a:solidFill>
                  <a:srgbClr val="0000FF"/>
                </a:solidFill>
              </a:rPr>
              <a:t>? </a:t>
            </a:r>
            <a:r>
              <a:rPr lang="en-US" sz="2400" dirty="0" err="1" smtClean="0">
                <a:solidFill>
                  <a:srgbClr val="0000FF"/>
                </a:solidFill>
              </a:rPr>
              <a:t>Nó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có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gì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đặc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biệt</a:t>
            </a:r>
            <a:r>
              <a:rPr lang="en-US" sz="2400" dirty="0" smtClean="0">
                <a:solidFill>
                  <a:srgbClr val="0000FF"/>
                </a:solidFill>
              </a:rPr>
              <a:t>?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6635" y="5867400"/>
            <a:ext cx="891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Cừu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là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nhóm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ĐV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sinh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sản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hữu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tính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trong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tự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nhiên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.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Cừu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Đôly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được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tạo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ra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bằng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sinh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sản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vô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tính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(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Nhân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bản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vô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tính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) </a:t>
            </a:r>
            <a:r>
              <a:rPr lang="en-US" sz="2400" b="0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Năm</a:t>
            </a:r>
            <a:r>
              <a:rPr lang="en-US" sz="2400" b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1990 </a:t>
            </a:r>
            <a:endParaRPr lang="en-US" sz="2400" b="0" dirty="0">
              <a:solidFill>
                <a:srgbClr val="000000"/>
              </a:solidFill>
              <a:latin typeface="Arial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30" y="1034256"/>
            <a:ext cx="8771870" cy="477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24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39" name="Text Box 15"/>
          <p:cNvSpPr txBox="1">
            <a:spLocks noChangeArrowheads="1"/>
          </p:cNvSpPr>
          <p:nvPr/>
        </p:nvSpPr>
        <p:spPr bwMode="auto">
          <a:xfrm>
            <a:off x="152400" y="5867400"/>
            <a:ext cx="876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800" dirty="0" err="1">
                <a:solidFill>
                  <a:srgbClr val="0000FF"/>
                </a:solidFill>
              </a:rPr>
              <a:t>Câu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3. </a:t>
            </a:r>
            <a:r>
              <a:rPr lang="en-US" sz="2800" dirty="0" err="1">
                <a:solidFill>
                  <a:srgbClr val="0000FF"/>
                </a:solidFill>
              </a:rPr>
              <a:t>Tại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sao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loại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quả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nhiều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hạt</a:t>
            </a:r>
            <a:r>
              <a:rPr lang="en-US" sz="2800" dirty="0">
                <a:solidFill>
                  <a:srgbClr val="0000FF"/>
                </a:solidFill>
              </a:rPr>
              <a:t>,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loại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quả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chỉ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một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hạt</a:t>
            </a:r>
            <a:r>
              <a:rPr lang="en-US" sz="2800" dirty="0">
                <a:solidFill>
                  <a:srgbClr val="0000FF"/>
                </a:solidFill>
              </a:rPr>
              <a:t>,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quả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không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hạt</a:t>
            </a:r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  <p:pic>
        <p:nvPicPr>
          <p:cNvPr id="109571" name="Picture 10" descr="2012-06-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-42863"/>
            <a:ext cx="3124200" cy="30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11" descr="2013-01-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30538"/>
            <a:ext cx="31242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12" descr="mon_an_doc_1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8"/>
            <a:ext cx="3124200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Picture 13" descr="vsg13579019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0538"/>
            <a:ext cx="3124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5" name="Picture 11" descr="H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-23813"/>
            <a:ext cx="2895600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6" name="Picture 9" descr="c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65450"/>
            <a:ext cx="28956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338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3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0" descr="2012-06-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242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9" name="Picture 11" descr="2013-01-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4663"/>
            <a:ext cx="3124200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Picture 12" descr="mon_an_doc_1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31242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13" descr="vsg13579019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14663"/>
            <a:ext cx="3124200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Picture 11" descr="H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-23813"/>
            <a:ext cx="28956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3" name="Picture 9" descr="c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65450"/>
            <a:ext cx="28956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6215063" y="5257800"/>
            <a:ext cx="2928937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FF"/>
                </a:solidFill>
              </a:rPr>
              <a:t>- Quả  đơn tính (quả giả): không có thụ tinh noãn.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3452813" y="5302250"/>
            <a:ext cx="246697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FF"/>
                </a:solidFill>
              </a:rPr>
              <a:t>- Quả  có nhiều noãn thụ tinh.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228600" y="5302250"/>
            <a:ext cx="2319338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FF"/>
                </a:solidFill>
              </a:rPr>
              <a:t>- Quả chỉ có 1 noãn thụ tinh.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 algn="ctr">
            <a:solidFill>
              <a:srgbClr val="89A4A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3667" name="TextBox 19"/>
          <p:cNvSpPr txBox="1">
            <a:spLocks noChangeArrowheads="1"/>
          </p:cNvSpPr>
          <p:nvPr/>
        </p:nvSpPr>
        <p:spPr bwMode="auto">
          <a:xfrm>
            <a:off x="4495800" y="3306763"/>
            <a:ext cx="4495800" cy="49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Thằn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lằn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đứt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đuôi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mọc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đuôi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mới</a:t>
            </a:r>
            <a:endParaRPr lang="en-US" sz="20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28" name="Picture 15" descr="C:\Users\DELL\Desktop\giac-mo-thay-than-la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00"/>
          <a:stretch>
            <a:fillRect/>
          </a:stretch>
        </p:blipFill>
        <p:spPr bwMode="auto">
          <a:xfrm>
            <a:off x="4527550" y="1279525"/>
            <a:ext cx="2201863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16" descr="C:\Users\DELL\Desktop\giac-mo-thay-than-la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4"/>
          <a:stretch>
            <a:fillRect/>
          </a:stretch>
        </p:blipFill>
        <p:spPr bwMode="auto">
          <a:xfrm>
            <a:off x="6629400" y="1279525"/>
            <a:ext cx="2386013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04800" y="106363"/>
            <a:ext cx="8594725" cy="1077912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>
                <a:sym typeface="Wingdings" panose="05000000000000000000" pitchFamily="2" charset="2"/>
              </a:rPr>
              <a:t>4. </a:t>
            </a:r>
            <a:r>
              <a:rPr lang="en-US" b="0" dirty="0" err="1">
                <a:sym typeface="Wingdings" panose="05000000000000000000" pitchFamily="2" charset="2"/>
              </a:rPr>
              <a:t>Vì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sao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thằn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lằn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đứt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đuôi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và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mọc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lại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đuôi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mới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không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phải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là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biểu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hiện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của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sinh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sản</a:t>
            </a:r>
            <a:r>
              <a:rPr lang="en-US" b="0" dirty="0">
                <a:sym typeface="Wingdings" panose="05000000000000000000" pitchFamily="2" charset="2"/>
              </a:rPr>
              <a:t>?</a:t>
            </a:r>
            <a:endParaRPr lang="en-US" u="sng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4572000" y="1243013"/>
            <a:ext cx="4443413" cy="20637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19"/>
          <p:cNvSpPr txBox="1">
            <a:spLocks noChangeArrowheads="1"/>
          </p:cNvSpPr>
          <p:nvPr/>
        </p:nvSpPr>
        <p:spPr bwMode="auto">
          <a:xfrm>
            <a:off x="200025" y="1316038"/>
            <a:ext cx="43053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sz="2400" dirty="0" err="1">
                <a:cs typeface="Arial" panose="020B0604020202020204" pitchFamily="34" charset="0"/>
              </a:rPr>
              <a:t>Hình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thức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tái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sinh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đuôi</a:t>
            </a:r>
            <a:r>
              <a:rPr lang="en-US" sz="2400" dirty="0">
                <a:cs typeface="Arial" panose="020B0604020202020204" pitchFamily="34" charset="0"/>
              </a:rPr>
              <a:t> ở </a:t>
            </a:r>
            <a:r>
              <a:rPr lang="en-US" sz="2400" dirty="0" err="1">
                <a:cs typeface="Arial" panose="020B0604020202020204" pitchFamily="34" charset="0"/>
              </a:rPr>
              <a:t>thạch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sùng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chỉ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là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sự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sinh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sản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của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tế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bào</a:t>
            </a:r>
            <a:r>
              <a:rPr lang="en-US" sz="2400" dirty="0" smtClean="0">
                <a:cs typeface="Arial" panose="020B0604020202020204" pitchFamily="34" charset="0"/>
              </a:rPr>
              <a:t> ở </a:t>
            </a:r>
            <a:r>
              <a:rPr lang="en-US" sz="2400" dirty="0" err="1">
                <a:cs typeface="Arial" panose="020B0604020202020204" pitchFamily="34" charset="0"/>
              </a:rPr>
              <a:t>động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vật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bào</a:t>
            </a:r>
            <a:r>
              <a:rPr lang="en-US" sz="2400" dirty="0">
                <a:cs typeface="Arial" panose="020B0604020202020204" pitchFamily="34" charset="0"/>
              </a:rPr>
              <a:t>. </a:t>
            </a:r>
            <a:r>
              <a:rPr lang="en-US" sz="2400" dirty="0" err="1">
                <a:cs typeface="Arial" panose="020B0604020202020204" pitchFamily="34" charset="0"/>
              </a:rPr>
              <a:t>Không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tạo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ra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cơ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thể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mới</a:t>
            </a:r>
            <a:r>
              <a:rPr lang="en-US" sz="2400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smtClean="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Không</a:t>
            </a:r>
            <a:r>
              <a:rPr lang="en-US" sz="24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phải</a:t>
            </a:r>
            <a:r>
              <a:rPr lang="en-US" sz="24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là</a:t>
            </a:r>
            <a:r>
              <a:rPr lang="en-US" sz="24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sinh</a:t>
            </a:r>
            <a:r>
              <a:rPr lang="en-US" sz="24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sản</a:t>
            </a:r>
            <a:r>
              <a:rPr lang="en-US" sz="2400" dirty="0" smtClean="0">
                <a:cs typeface="Arial" panose="020B0604020202020204" pitchFamily="34" charset="0"/>
              </a:rPr>
              <a:t>.</a:t>
            </a:r>
            <a:endParaRPr lang="en-US" sz="240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1" name="AutoShape 3" descr="Newsprint"/>
          <p:cNvSpPr>
            <a:spLocks noChangeArrowheads="1"/>
          </p:cNvSpPr>
          <p:nvPr/>
        </p:nvSpPr>
        <p:spPr bwMode="auto">
          <a:xfrm>
            <a:off x="1981200" y="0"/>
            <a:ext cx="5943600" cy="685800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76200" cmpd="tri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600">
                <a:solidFill>
                  <a:srgbClr val="FF0000"/>
                </a:solidFill>
                <a:latin typeface="Times New Roman" panose="02020603050405020304" pitchFamily="18" charset="0"/>
              </a:rPr>
              <a:t>HƯỚNG DẪN HỌC</a:t>
            </a:r>
          </a:p>
        </p:txBody>
      </p:sp>
      <p:sp>
        <p:nvSpPr>
          <p:cNvPr id="114692" name="AutoShape 4"/>
          <p:cNvSpPr>
            <a:spLocks noChangeArrowheads="1"/>
          </p:cNvSpPr>
          <p:nvPr/>
        </p:nvSpPr>
        <p:spPr bwMode="auto">
          <a:xfrm>
            <a:off x="914400" y="1066800"/>
            <a:ext cx="7391400" cy="4495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990600" y="1143000"/>
            <a:ext cx="7848600" cy="4638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hiểu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thức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sản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1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vài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 eaLnBrk="1" hangingPunct="1">
              <a:spcBef>
                <a:spcPct val="50000"/>
              </a:spcBef>
              <a:buFontTx/>
              <a:buNone/>
              <a:defRPr/>
            </a:pP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loài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quanh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Trả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3.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trước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34: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hiểu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yếu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tố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ảnh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hưởng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đến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sản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endParaRPr lang="en-US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dirty="0" smtClean="0">
                <a:solidFill>
                  <a:srgbClr val="FF00FF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endParaRPr lang="en-US" b="0" dirty="0" smtClean="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4694" name="Picture 6" descr="blumenpflanzen108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343400"/>
            <a:ext cx="12954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5" name="Picture 7" descr="2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724400"/>
            <a:ext cx="7620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6" name="Picture 8" descr="2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724400"/>
            <a:ext cx="7620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108138" y="2898203"/>
            <a:ext cx="3492103" cy="1168727"/>
          </a:xfrm>
        </p:spPr>
        <p:txBody>
          <a:bodyPr/>
          <a:lstStyle/>
          <a:p>
            <a:pPr algn="l"/>
            <a:r>
              <a:rPr lang="en-US" sz="2200" b="1" dirty="0" smtClean="0">
                <a:solidFill>
                  <a:srgbClr val="0000FF"/>
                </a:solidFill>
              </a:rPr>
              <a:t>1. </a:t>
            </a:r>
            <a:r>
              <a:rPr lang="en-US" sz="2200" b="1" dirty="0" err="1" smtClean="0">
                <a:solidFill>
                  <a:srgbClr val="0000FF"/>
                </a:solidFill>
              </a:rPr>
              <a:t>Điền</a:t>
            </a:r>
            <a:r>
              <a:rPr lang="en-US" sz="2200" b="1" dirty="0" smtClean="0">
                <a:solidFill>
                  <a:srgbClr val="0000FF"/>
                </a:solidFill>
              </a:rPr>
              <a:t> (</a:t>
            </a:r>
            <a:r>
              <a:rPr lang="en-US" sz="2200" b="1" dirty="0" err="1" smtClean="0">
                <a:solidFill>
                  <a:srgbClr val="0000FF"/>
                </a:solidFill>
              </a:rPr>
              <a:t>dán</a:t>
            </a:r>
            <a:r>
              <a:rPr lang="en-US" sz="2200" b="1" dirty="0" smtClean="0">
                <a:solidFill>
                  <a:srgbClr val="0000FF"/>
                </a:solidFill>
              </a:rPr>
              <a:t>) </a:t>
            </a:r>
            <a:r>
              <a:rPr lang="en-US" sz="2200" b="1" dirty="0" err="1" smtClean="0">
                <a:solidFill>
                  <a:srgbClr val="0000FF"/>
                </a:solidFill>
              </a:rPr>
              <a:t>từ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còn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thiếu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vào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chỗ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trống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để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hoàn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thành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sơ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đồ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sau</a:t>
            </a:r>
            <a:r>
              <a:rPr lang="en-US" sz="2200" b="1" dirty="0" smtClean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0" y="4916779"/>
            <a:ext cx="2971800" cy="685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smtClean="0">
                <a:cs typeface="Arial" panose="020B0604020202020204" pitchFamily="34" charset="0"/>
              </a:rPr>
              <a:t>→ .........</a:t>
            </a:r>
            <a:endParaRPr lang="en-US" dirty="0" smtClean="0"/>
          </a:p>
        </p:txBody>
      </p:sp>
      <p:sp>
        <p:nvSpPr>
          <p:cNvPr id="63492" name="Content Placeholder 2"/>
          <p:cNvSpPr txBox="1">
            <a:spLocks/>
          </p:cNvSpPr>
          <p:nvPr/>
        </p:nvSpPr>
        <p:spPr bwMode="auto">
          <a:xfrm>
            <a:off x="41742" y="4054639"/>
            <a:ext cx="2971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b="0" dirty="0" err="1"/>
              <a:t>Bố</a:t>
            </a:r>
            <a:r>
              <a:rPr lang="en-US" b="0" dirty="0"/>
              <a:t> </a:t>
            </a:r>
            <a:r>
              <a:rPr lang="en-US" b="0" dirty="0">
                <a:cs typeface="Arial" panose="020B0604020202020204" pitchFamily="34" charset="0"/>
              </a:rPr>
              <a:t>→ .........</a:t>
            </a:r>
            <a:endParaRPr lang="en-US" b="0" dirty="0"/>
          </a:p>
        </p:txBody>
      </p:sp>
      <p:sp>
        <p:nvSpPr>
          <p:cNvPr id="5" name="Right Brace 4"/>
          <p:cNvSpPr/>
          <p:nvPr/>
        </p:nvSpPr>
        <p:spPr bwMode="auto">
          <a:xfrm>
            <a:off x="2553587" y="4054638"/>
            <a:ext cx="153101" cy="1385771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4" name="TextBox 11"/>
          <p:cNvSpPr txBox="1">
            <a:spLocks noChangeArrowheads="1"/>
          </p:cNvSpPr>
          <p:nvPr/>
        </p:nvSpPr>
        <p:spPr bwMode="auto">
          <a:xfrm>
            <a:off x="2959100" y="4229100"/>
            <a:ext cx="146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Thụ tinh</a:t>
            </a:r>
          </a:p>
        </p:txBody>
      </p:sp>
      <p:sp>
        <p:nvSpPr>
          <p:cNvPr id="63495" name="TextBox 12"/>
          <p:cNvSpPr txBox="1">
            <a:spLocks noChangeArrowheads="1"/>
          </p:cNvSpPr>
          <p:nvPr/>
        </p:nvSpPr>
        <p:spPr bwMode="auto">
          <a:xfrm>
            <a:off x="4038600" y="4495800"/>
            <a:ext cx="1322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</a:rPr>
              <a:t>............</a:t>
            </a:r>
          </a:p>
        </p:txBody>
      </p:sp>
      <p:sp>
        <p:nvSpPr>
          <p:cNvPr id="14" name="Right Arrow 13"/>
          <p:cNvSpPr/>
          <p:nvPr/>
        </p:nvSpPr>
        <p:spPr bwMode="auto">
          <a:xfrm>
            <a:off x="2995613" y="4592638"/>
            <a:ext cx="1065212" cy="192087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7" name="TextBox 14"/>
          <p:cNvSpPr txBox="1">
            <a:spLocks noChangeArrowheads="1"/>
          </p:cNvSpPr>
          <p:nvPr/>
        </p:nvSpPr>
        <p:spPr bwMode="auto">
          <a:xfrm>
            <a:off x="5087938" y="4300538"/>
            <a:ext cx="1465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</a:rPr>
              <a:t>...............</a:t>
            </a:r>
          </a:p>
        </p:txBody>
      </p:sp>
      <p:sp>
        <p:nvSpPr>
          <p:cNvPr id="16" name="Right Arrow 15"/>
          <p:cNvSpPr/>
          <p:nvPr/>
        </p:nvSpPr>
        <p:spPr bwMode="auto">
          <a:xfrm>
            <a:off x="5119688" y="4603750"/>
            <a:ext cx="1181100" cy="19685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9" name="TextBox 16"/>
          <p:cNvSpPr txBox="1">
            <a:spLocks noChangeArrowheads="1"/>
          </p:cNvSpPr>
          <p:nvPr/>
        </p:nvSpPr>
        <p:spPr bwMode="auto">
          <a:xfrm>
            <a:off x="6269038" y="4495800"/>
            <a:ext cx="817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Phôi</a:t>
            </a:r>
          </a:p>
        </p:txBody>
      </p:sp>
      <p:sp>
        <p:nvSpPr>
          <p:cNvPr id="18" name="Right Arrow 17"/>
          <p:cNvSpPr/>
          <p:nvPr/>
        </p:nvSpPr>
        <p:spPr bwMode="auto">
          <a:xfrm>
            <a:off x="7040376" y="4578350"/>
            <a:ext cx="533400" cy="23495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501" name="TextBox 18"/>
          <p:cNvSpPr txBox="1">
            <a:spLocks noChangeArrowheads="1"/>
          </p:cNvSpPr>
          <p:nvPr/>
        </p:nvSpPr>
        <p:spPr bwMode="auto">
          <a:xfrm>
            <a:off x="7666038" y="4488656"/>
            <a:ext cx="1414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</a:rPr>
              <a:t>.................</a:t>
            </a:r>
          </a:p>
        </p:txBody>
      </p:sp>
      <p:sp>
        <p:nvSpPr>
          <p:cNvPr id="63502" name="Title 1"/>
          <p:cNvSpPr txBox="1">
            <a:spLocks/>
          </p:cNvSpPr>
          <p:nvPr/>
        </p:nvSpPr>
        <p:spPr bwMode="auto">
          <a:xfrm>
            <a:off x="153988" y="5538894"/>
            <a:ext cx="6215062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2.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gì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63504" name="Text Box 30"/>
          <p:cNvSpPr txBox="1">
            <a:spLocks noChangeArrowheads="1"/>
          </p:cNvSpPr>
          <p:nvPr/>
        </p:nvSpPr>
        <p:spPr bwMode="auto">
          <a:xfrm>
            <a:off x="26988" y="87968"/>
            <a:ext cx="6469063" cy="523220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I.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NIỆM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3513" name="Picture 23" descr="grade school stud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17" y="647202"/>
            <a:ext cx="21209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131" y="1879937"/>
            <a:ext cx="35301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Phân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tích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hình</a:t>
            </a:r>
            <a:r>
              <a:rPr lang="en-US" sz="2000" dirty="0" smtClean="0">
                <a:solidFill>
                  <a:srgbClr val="FF0000"/>
                </a:solidFill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</a:rPr>
              <a:t>nghiên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cứu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SGK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mục</a:t>
            </a:r>
            <a:r>
              <a:rPr lang="en-US" sz="2000" dirty="0" smtClean="0">
                <a:solidFill>
                  <a:srgbClr val="FF0000"/>
                </a:solidFill>
              </a:rPr>
              <a:t> I/ </a:t>
            </a:r>
            <a:r>
              <a:rPr lang="en-US" sz="2000" dirty="0" err="1" smtClean="0">
                <a:solidFill>
                  <a:srgbClr val="FF0000"/>
                </a:solidFill>
              </a:rPr>
              <a:t>trang</a:t>
            </a:r>
            <a:r>
              <a:rPr lang="en-US" sz="2000" dirty="0" smtClean="0">
                <a:solidFill>
                  <a:srgbClr val="FF0000"/>
                </a:solidFill>
              </a:rPr>
              <a:t> 151. </a:t>
            </a:r>
            <a:r>
              <a:rPr lang="en-US" sz="2000" dirty="0" err="1" smtClean="0">
                <a:solidFill>
                  <a:srgbClr val="FF0000"/>
                </a:solidFill>
              </a:rPr>
              <a:t>Thảo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luận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nhóm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đôi</a:t>
            </a:r>
            <a:r>
              <a:rPr lang="en-US" sz="2000" dirty="0" smtClean="0">
                <a:solidFill>
                  <a:srgbClr val="FF0000"/>
                </a:solidFill>
              </a:rPr>
              <a:t> (8 </a:t>
            </a:r>
            <a:r>
              <a:rPr lang="en-US" sz="2000" dirty="0" err="1" smtClean="0">
                <a:solidFill>
                  <a:srgbClr val="FF0000"/>
                </a:solidFill>
              </a:rPr>
              <a:t>phút</a:t>
            </a:r>
            <a:r>
              <a:rPr lang="en-US" sz="2000" dirty="0" smtClean="0">
                <a:solidFill>
                  <a:srgbClr val="FF0000"/>
                </a:solidFill>
              </a:rPr>
              <a:t>):</a:t>
            </a:r>
          </a:p>
        </p:txBody>
      </p:sp>
      <p:pic>
        <p:nvPicPr>
          <p:cNvPr id="63517" name="Picture 29" descr="https://baivan.net/sites/default/files/styles/giua_bai/public/d/m/Y/screen_shot_2022-02-26_at_11.21.07.png?itok=iRKTQ1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637" y="688393"/>
            <a:ext cx="5448789" cy="354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26988" y="755982"/>
            <a:ext cx="5764212" cy="802517"/>
          </a:xfrm>
        </p:spPr>
        <p:txBody>
          <a:bodyPr/>
          <a:lstStyle/>
          <a:p>
            <a:pPr algn="l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</a:rPr>
              <a:t>1. </a:t>
            </a:r>
            <a:r>
              <a:rPr lang="en-US" sz="2400" b="1" dirty="0" err="1" smtClean="0">
                <a:solidFill>
                  <a:srgbClr val="0000FF"/>
                </a:solidFill>
              </a:rPr>
              <a:t>Điền</a:t>
            </a:r>
            <a:r>
              <a:rPr lang="en-US" sz="2400" b="1" dirty="0" smtClean="0">
                <a:solidFill>
                  <a:srgbClr val="0000FF"/>
                </a:solidFill>
              </a:rPr>
              <a:t> (</a:t>
            </a:r>
            <a:r>
              <a:rPr lang="en-US" sz="2400" b="1" dirty="0" err="1" smtClean="0">
                <a:solidFill>
                  <a:srgbClr val="0000FF"/>
                </a:solidFill>
              </a:rPr>
              <a:t>dán</a:t>
            </a:r>
            <a:r>
              <a:rPr lang="en-US" sz="2400" b="1" dirty="0" smtClean="0">
                <a:solidFill>
                  <a:srgbClr val="0000FF"/>
                </a:solidFill>
              </a:rPr>
              <a:t>) </a:t>
            </a:r>
            <a:r>
              <a:rPr lang="en-US" sz="2400" b="1" dirty="0" err="1" smtClean="0">
                <a:solidFill>
                  <a:srgbClr val="0000FF"/>
                </a:solidFill>
              </a:rPr>
              <a:t>từ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còn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thiếu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vào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chỗ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trống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để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hoàn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thành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sơ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đồ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sau</a:t>
            </a:r>
            <a:r>
              <a:rPr lang="en-US" sz="2400" b="1" dirty="0" smtClean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12700" y="2667000"/>
            <a:ext cx="2971800" cy="685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mtClean="0"/>
              <a:t>Mẹ </a:t>
            </a:r>
            <a:r>
              <a:rPr lang="en-US" smtClean="0">
                <a:cs typeface="Arial" panose="020B0604020202020204" pitchFamily="34" charset="0"/>
              </a:rPr>
              <a:t>→ .........</a:t>
            </a:r>
            <a:endParaRPr lang="en-US" smtClean="0"/>
          </a:p>
        </p:txBody>
      </p:sp>
      <p:sp>
        <p:nvSpPr>
          <p:cNvPr id="63492" name="Content Placeholder 2"/>
          <p:cNvSpPr txBox="1">
            <a:spLocks/>
          </p:cNvSpPr>
          <p:nvPr/>
        </p:nvSpPr>
        <p:spPr bwMode="auto">
          <a:xfrm>
            <a:off x="0" y="1631950"/>
            <a:ext cx="2971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b="0" dirty="0" err="1"/>
              <a:t>Bố</a:t>
            </a:r>
            <a:r>
              <a:rPr lang="en-US" b="0" dirty="0"/>
              <a:t> </a:t>
            </a:r>
            <a:r>
              <a:rPr lang="en-US" b="0" dirty="0">
                <a:cs typeface="Arial" panose="020B0604020202020204" pitchFamily="34" charset="0"/>
              </a:rPr>
              <a:t>→ .........</a:t>
            </a:r>
            <a:endParaRPr lang="en-US" b="0" dirty="0"/>
          </a:p>
        </p:txBody>
      </p:sp>
      <p:sp>
        <p:nvSpPr>
          <p:cNvPr id="5" name="Right Brace 4"/>
          <p:cNvSpPr/>
          <p:nvPr/>
        </p:nvSpPr>
        <p:spPr bwMode="auto">
          <a:xfrm>
            <a:off x="2659856" y="1660157"/>
            <a:ext cx="161925" cy="1462088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4" name="TextBox 11"/>
          <p:cNvSpPr txBox="1">
            <a:spLocks noChangeArrowheads="1"/>
          </p:cNvSpPr>
          <p:nvPr/>
        </p:nvSpPr>
        <p:spPr bwMode="auto">
          <a:xfrm>
            <a:off x="2959100" y="1803400"/>
            <a:ext cx="146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Thụ tinh</a:t>
            </a:r>
          </a:p>
        </p:txBody>
      </p:sp>
      <p:sp>
        <p:nvSpPr>
          <p:cNvPr id="63495" name="TextBox 12"/>
          <p:cNvSpPr txBox="1">
            <a:spLocks noChangeArrowheads="1"/>
          </p:cNvSpPr>
          <p:nvPr/>
        </p:nvSpPr>
        <p:spPr bwMode="auto">
          <a:xfrm>
            <a:off x="4083050" y="2070100"/>
            <a:ext cx="1322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............</a:t>
            </a:r>
          </a:p>
        </p:txBody>
      </p:sp>
      <p:sp>
        <p:nvSpPr>
          <p:cNvPr id="14" name="Right Arrow 13"/>
          <p:cNvSpPr/>
          <p:nvPr/>
        </p:nvSpPr>
        <p:spPr bwMode="auto">
          <a:xfrm>
            <a:off x="2995613" y="2166938"/>
            <a:ext cx="1065212" cy="192087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7" name="TextBox 14"/>
          <p:cNvSpPr txBox="1">
            <a:spLocks noChangeArrowheads="1"/>
          </p:cNvSpPr>
          <p:nvPr/>
        </p:nvSpPr>
        <p:spPr bwMode="auto">
          <a:xfrm>
            <a:off x="5164138" y="1874838"/>
            <a:ext cx="1465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...............</a:t>
            </a:r>
          </a:p>
        </p:txBody>
      </p:sp>
      <p:sp>
        <p:nvSpPr>
          <p:cNvPr id="16" name="Right Arrow 15"/>
          <p:cNvSpPr/>
          <p:nvPr/>
        </p:nvSpPr>
        <p:spPr bwMode="auto">
          <a:xfrm>
            <a:off x="5119688" y="2178050"/>
            <a:ext cx="1181100" cy="19685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9" name="TextBox 16"/>
          <p:cNvSpPr txBox="1">
            <a:spLocks noChangeArrowheads="1"/>
          </p:cNvSpPr>
          <p:nvPr/>
        </p:nvSpPr>
        <p:spPr bwMode="auto">
          <a:xfrm>
            <a:off x="6269038" y="2070100"/>
            <a:ext cx="817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Phôi</a:t>
            </a:r>
          </a:p>
        </p:txBody>
      </p:sp>
      <p:sp>
        <p:nvSpPr>
          <p:cNvPr id="18" name="Right Arrow 17"/>
          <p:cNvSpPr/>
          <p:nvPr/>
        </p:nvSpPr>
        <p:spPr bwMode="auto">
          <a:xfrm>
            <a:off x="6994526" y="2166938"/>
            <a:ext cx="625474" cy="195262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501" name="TextBox 18"/>
          <p:cNvSpPr txBox="1">
            <a:spLocks noChangeArrowheads="1"/>
          </p:cNvSpPr>
          <p:nvPr/>
        </p:nvSpPr>
        <p:spPr bwMode="auto">
          <a:xfrm>
            <a:off x="7653338" y="2127250"/>
            <a:ext cx="1414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.................</a:t>
            </a:r>
          </a:p>
        </p:txBody>
      </p:sp>
      <p:sp>
        <p:nvSpPr>
          <p:cNvPr id="63502" name="Title 1"/>
          <p:cNvSpPr txBox="1">
            <a:spLocks/>
          </p:cNvSpPr>
          <p:nvPr/>
        </p:nvSpPr>
        <p:spPr bwMode="auto">
          <a:xfrm>
            <a:off x="87313" y="5257800"/>
            <a:ext cx="6215062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2.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gì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63504" name="Text Box 30"/>
          <p:cNvSpPr txBox="1">
            <a:spLocks noChangeArrowheads="1"/>
          </p:cNvSpPr>
          <p:nvPr/>
        </p:nvSpPr>
        <p:spPr bwMode="auto">
          <a:xfrm>
            <a:off x="26988" y="87968"/>
            <a:ext cx="6469063" cy="523220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I.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NIỆM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085850" y="1746250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dirty="0" err="1">
                <a:solidFill>
                  <a:srgbClr val="0000FF"/>
                </a:solidFill>
              </a:rPr>
              <a:t>Giao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tử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đực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125538" y="2808288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Giao tử cái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089400" y="1974850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Hợp tử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126038" y="1803400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Phát triển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583488" y="2070100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Cơ thể mới</a:t>
            </a:r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119064" y="5803071"/>
            <a:ext cx="8780462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Sinh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sản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hữu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tính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là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hình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thức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sinh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sản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có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sự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kết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hợp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giữa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giao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tử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đực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và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giao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tử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cái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tạo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thành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hợp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tử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,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hợp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tử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phát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triển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thành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cơ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thể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mới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.</a:t>
            </a:r>
            <a:endParaRPr lang="en-US" sz="2400" b="0" dirty="0"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pic>
        <p:nvPicPr>
          <p:cNvPr id="63513" name="Picture 23" descr="grade school stud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59" y="499850"/>
            <a:ext cx="21209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Quan sát hình 33.5, Nêu các giai đoạn của quá trình sinh sản ở người. |  Giải khoa học tự nhiên 7 cánh diều | Tech1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603" y="2514600"/>
            <a:ext cx="5784197" cy="287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67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7" grpId="0"/>
      <p:bldP spid="28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8"/>
          <a:stretch/>
        </p:blipFill>
        <p:spPr>
          <a:xfrm>
            <a:off x="114004" y="1378745"/>
            <a:ext cx="9144000" cy="4069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12">
            <a:extLst>
              <a:ext uri="{FF2B5EF4-FFF2-40B4-BE49-F238E27FC236}"/>
            </a:extLst>
          </p:cNvPr>
          <p:cNvSpPr/>
          <p:nvPr/>
        </p:nvSpPr>
        <p:spPr>
          <a:xfrm>
            <a:off x="249238" y="2247900"/>
            <a:ext cx="457200" cy="457200"/>
          </a:xfrm>
          <a:prstGeom prst="ellipse">
            <a:avLst/>
          </a:prstGeom>
          <a:solidFill>
            <a:srgbClr val="003600"/>
          </a:solidFill>
          <a:ln>
            <a:solidFill>
              <a:srgbClr val="003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21" name="Oval 20">
            <a:extLst>
              <a:ext uri="{FF2B5EF4-FFF2-40B4-BE49-F238E27FC236}"/>
            </a:extLst>
          </p:cNvPr>
          <p:cNvSpPr/>
          <p:nvPr/>
        </p:nvSpPr>
        <p:spPr>
          <a:xfrm>
            <a:off x="2843213" y="2784475"/>
            <a:ext cx="457200" cy="457200"/>
          </a:xfrm>
          <a:prstGeom prst="ellipse">
            <a:avLst/>
          </a:prstGeom>
          <a:solidFill>
            <a:srgbClr val="003600"/>
          </a:solidFill>
          <a:ln>
            <a:solidFill>
              <a:srgbClr val="003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22" name="Oval 21">
            <a:extLst>
              <a:ext uri="{FF2B5EF4-FFF2-40B4-BE49-F238E27FC236}"/>
            </a:extLst>
          </p:cNvPr>
          <p:cNvSpPr/>
          <p:nvPr/>
        </p:nvSpPr>
        <p:spPr>
          <a:xfrm>
            <a:off x="5643563" y="4049713"/>
            <a:ext cx="457200" cy="457200"/>
          </a:xfrm>
          <a:prstGeom prst="ellipse">
            <a:avLst/>
          </a:prstGeom>
          <a:solidFill>
            <a:srgbClr val="01481F"/>
          </a:solidFill>
          <a:ln>
            <a:solidFill>
              <a:srgbClr val="003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8913" y="625475"/>
            <a:ext cx="8785225" cy="514350"/>
          </a:xfrm>
          <a:prstGeom prst="rect">
            <a:avLst/>
          </a:prstGeom>
        </p:spPr>
        <p:txBody>
          <a:bodyPr anchor="b"/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 cap="all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800" dirty="0" err="1" smtClean="0">
                <a:solidFill>
                  <a:sysClr val="window" lastClr="FFFFFF"/>
                </a:solidFill>
              </a:rPr>
              <a:t>Tìm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hiểu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SINH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SẢN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hữu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TÍNH</a:t>
            </a:r>
            <a:r>
              <a:rPr lang="en-US" sz="2800" dirty="0" smtClean="0">
                <a:solidFill>
                  <a:sysClr val="window" lastClr="FFFFFF"/>
                </a:solidFill>
              </a:rPr>
              <a:t> Ở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THỰC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VẬT</a:t>
            </a:r>
            <a:r>
              <a:rPr lang="en-US" sz="2800" dirty="0" smtClean="0">
                <a:solidFill>
                  <a:sysClr val="window" lastClr="FFFFFF"/>
                </a:solidFill>
              </a:rPr>
              <a:t>,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ĐỘNG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VẬT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VÀ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ỨNG</a:t>
            </a:r>
            <a:r>
              <a:rPr lang="en-US" sz="2800" dirty="0" smtClean="0">
                <a:solidFill>
                  <a:sysClr val="window" lastClr="FFFFFF"/>
                </a:solidFill>
              </a:rPr>
              <a:t> </a:t>
            </a:r>
            <a:r>
              <a:rPr lang="en-US" sz="2800" dirty="0" err="1" smtClean="0">
                <a:solidFill>
                  <a:sysClr val="window" lastClr="FFFFFF"/>
                </a:solidFill>
              </a:rPr>
              <a:t>DỤNG</a:t>
            </a:r>
            <a:endParaRPr lang="en-US" sz="2800" dirty="0">
              <a:solidFill>
                <a:sysClr val="window" lastClr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314" y="2855455"/>
            <a:ext cx="2296347" cy="900246"/>
          </a:xfrm>
          <a:prstGeom prst="rect">
            <a:avLst/>
          </a:prstGeom>
          <a:solidFill>
            <a:srgbClr val="FFFF00"/>
          </a:solidFill>
        </p:spPr>
        <p:txBody>
          <a:bodyPr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 smtClean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1800" cap="all" dirty="0" smtClean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smtClean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1800" cap="all" dirty="0">
              <a:ln w="0"/>
              <a:gradFill flip="none">
                <a:gsLst>
                  <a:gs pos="0">
                    <a:srgbClr val="0F6FC6">
                      <a:tint val="75000"/>
                      <a:shade val="75000"/>
                      <a:satMod val="170000"/>
                    </a:srgbClr>
                  </a:gs>
                  <a:gs pos="49000">
                    <a:srgbClr val="0F6FC6">
                      <a:tint val="88000"/>
                      <a:shade val="65000"/>
                      <a:satMod val="172000"/>
                    </a:srgbClr>
                  </a:gs>
                  <a:gs pos="50000">
                    <a:srgbClr val="0F6FC6">
                      <a:shade val="65000"/>
                      <a:satMod val="130000"/>
                    </a:srgbClr>
                  </a:gs>
                  <a:gs pos="92000">
                    <a:srgbClr val="0F6FC6">
                      <a:shade val="50000"/>
                      <a:satMod val="120000"/>
                    </a:srgbClr>
                  </a:gs>
                  <a:gs pos="100000">
                    <a:srgbClr val="0F6FC6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116388" y="1379538"/>
            <a:ext cx="2360612" cy="1404937"/>
            <a:chOff x="2628652" y="3177641"/>
            <a:chExt cx="1219694" cy="1219694"/>
          </a:xfrm>
        </p:grpSpPr>
        <p:sp>
          <p:nvSpPr>
            <p:cNvPr id="9" name="Oval 8"/>
            <p:cNvSpPr/>
            <p:nvPr/>
          </p:nvSpPr>
          <p:spPr>
            <a:xfrm>
              <a:off x="2628652" y="3177641"/>
              <a:ext cx="1219694" cy="1219694"/>
            </a:xfrm>
            <a:prstGeom prst="ellipse">
              <a:avLst/>
            </a:prstGeom>
            <a:solidFill>
              <a:srgbClr val="00206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 4"/>
            <p:cNvSpPr/>
            <p:nvPr/>
          </p:nvSpPr>
          <p:spPr>
            <a:xfrm>
              <a:off x="2745946" y="3431226"/>
              <a:ext cx="1023657" cy="8641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17780" tIns="17780" rIns="17780" bIns="17780" spcCol="1270" anchor="ctr"/>
            <a:lstStyle/>
            <a:p>
              <a:pPr algn="ctr" defTabSz="6223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TÌM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HIỂU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VỀ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SINH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SẢN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HỮU</a:t>
              </a:r>
              <a:r>
                <a:rPr lang="en-US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TÍNH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Ở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ĐỘNG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VẬT</a:t>
              </a:r>
              <a:endPara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248400" y="2476500"/>
            <a:ext cx="2571750" cy="1476375"/>
            <a:chOff x="1027111" y="1628429"/>
            <a:chExt cx="1219694" cy="1219694"/>
          </a:xfrm>
        </p:grpSpPr>
        <p:sp>
          <p:nvSpPr>
            <p:cNvPr id="14" name="Oval 13"/>
            <p:cNvSpPr/>
            <p:nvPr/>
          </p:nvSpPr>
          <p:spPr>
            <a:xfrm>
              <a:off x="1027111" y="1628429"/>
              <a:ext cx="1219694" cy="1219694"/>
            </a:xfrm>
            <a:prstGeom prst="ellipse">
              <a:avLst/>
            </a:prstGeom>
            <a:solidFill>
              <a:srgbClr val="00206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5" name="Oval 4"/>
            <p:cNvSpPr/>
            <p:nvPr/>
          </p:nvSpPr>
          <p:spPr>
            <a:xfrm>
              <a:off x="1171667" y="1836958"/>
              <a:ext cx="928322" cy="861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17780" tIns="17780" rIns="17780" bIns="17780" spcCol="1270" anchor="ctr"/>
            <a:lstStyle/>
            <a:p>
              <a:pPr algn="ctr" defTabSz="6223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dirty="0" err="1">
                  <a:solidFill>
                    <a:srgbClr val="FFFF00"/>
                  </a:solidFill>
                </a:rPr>
                <a:t>TÌM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HIỂU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VỀ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ỨNG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DỤNG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CỦA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SINH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SẢN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 smtClean="0">
                  <a:solidFill>
                    <a:srgbClr val="FFFF00"/>
                  </a:solidFill>
                </a:rPr>
                <a:t>HỮU</a:t>
              </a:r>
              <a:r>
                <a:rPr lang="en-US" sz="2000" dirty="0" smtClean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TÍNH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2400" y="4686300"/>
            <a:ext cx="243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>
                <a:solidFill>
                  <a:srgbClr val="FFFFFF"/>
                </a:solidFill>
              </a:rPr>
              <a:t>CHUẨN BỊ</a:t>
            </a:r>
          </a:p>
        </p:txBody>
      </p:sp>
      <p:pic>
        <p:nvPicPr>
          <p:cNvPr id="40971" name="Picture 23" descr="grade school stud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958850"/>
            <a:ext cx="2122488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TextBox 2"/>
          <p:cNvSpPr txBox="1">
            <a:spLocks noChangeArrowheads="1"/>
          </p:cNvSpPr>
          <p:nvPr/>
        </p:nvSpPr>
        <p:spPr bwMode="auto">
          <a:xfrm>
            <a:off x="477838" y="5562600"/>
            <a:ext cx="82089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HS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chọn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nhóm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theo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khả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năng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ý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thích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để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chuẩn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bị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hội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thảo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(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ngoài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giờ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trên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lớp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41" y="909918"/>
            <a:ext cx="4419600" cy="5410200"/>
          </a:xfrm>
        </p:spPr>
        <p:txBody>
          <a:bodyPr/>
          <a:lstStyle/>
          <a:p>
            <a:pPr marL="0" indent="0"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b="1" i="1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1800" b="1" i="1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1800" b="1" i="1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en-US" sz="1800" b="1" i="1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1800" b="1" i="1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0" indent="0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Học sinh trong 1 nhóm </a:t>
            </a:r>
            <a:r>
              <a:rPr lang="en-US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(A, B, C) 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tự </a:t>
            </a:r>
            <a:r>
              <a:rPr lang="en-US" sz="1800" dirty="0" err="1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đếm</a:t>
            </a:r>
            <a:r>
              <a:rPr lang="en-US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số từ 1 đến 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 Nếu thừa HS thì đánh số lại từ 1.</a:t>
            </a:r>
            <a:endParaRPr lang="en-US" sz="1800" dirty="0" smtClean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Học sinh có số giống nhau sẽ tập hợp thành nhóm mới (nhóm 1, 2,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1800" dirty="0" smtClean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Mỗi nhóm về vị trí 1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Nhóm 1 về vị trí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A, Nhóm 2 về vị trí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B, Nhóm 3 về vị trí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Thành viên của nhóm thuyết trình về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nhóm mình.</a:t>
            </a:r>
            <a:endParaRPr lang="en-US" sz="1800" dirty="0" smtClean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vi-VN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Sau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vi-VN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các nhóm mới dịch chuyển vị trí theo vòng tròn: nhóm 1 đến vị trí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B, nhóm 2 đến vị trí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C, … Thành viên của nhóm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thuyết trình về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 smtClean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nhóm mình.</a:t>
            </a:r>
            <a:endParaRPr lang="en-US" sz="1800" dirty="0" smtClean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</a:pPr>
            <a:endParaRPr lang="en-US" sz="2500" dirty="0" smtClean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Scroll: Horizontal 4"/>
          <p:cNvSpPr>
            <a:spLocks noChangeArrowheads="1"/>
          </p:cNvSpPr>
          <p:nvPr/>
        </p:nvSpPr>
        <p:spPr bwMode="auto">
          <a:xfrm>
            <a:off x="1028700" y="152400"/>
            <a:ext cx="7086600" cy="695325"/>
          </a:xfrm>
          <a:prstGeom prst="horizontalScroll">
            <a:avLst>
              <a:gd name="adj" fmla="val 12500"/>
            </a:avLst>
          </a:prstGeom>
          <a:solidFill>
            <a:srgbClr val="00206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14427185"/>
              </p:ext>
            </p:extLst>
          </p:nvPr>
        </p:nvGraphicFramePr>
        <p:xfrm>
          <a:off x="3962400" y="2163763"/>
          <a:ext cx="5638800" cy="3880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3" descr="grade school student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14400"/>
            <a:ext cx="2122488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370" y="6377829"/>
            <a:ext cx="8951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+ </a:t>
            </a:r>
            <a:r>
              <a:rPr lang="en-US" sz="2000" dirty="0" err="1" smtClean="0">
                <a:solidFill>
                  <a:srgbClr val="FFFF00"/>
                </a:solidFill>
              </a:rPr>
              <a:t>Đại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diện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mỗi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nhóm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báo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cáo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kết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quả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học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tập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của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nhóm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mình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trước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lớp</a:t>
            </a:r>
            <a:r>
              <a:rPr lang="en-US" sz="2000" dirty="0" smtClean="0">
                <a:solidFill>
                  <a:srgbClr val="FFFF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30"/>
          <p:cNvSpPr txBox="1">
            <a:spLocks noChangeArrowheads="1"/>
          </p:cNvSpPr>
          <p:nvPr/>
        </p:nvSpPr>
        <p:spPr bwMode="auto">
          <a:xfrm>
            <a:off x="22225" y="0"/>
            <a:ext cx="7064375" cy="461665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BBE0E3"/>
              </a:buClr>
              <a:buFontTx/>
              <a:buNone/>
            </a:pP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II.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225" y="476641"/>
            <a:ext cx="7292975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1. </a:t>
            </a:r>
            <a:r>
              <a:rPr lang="vi-VN" sz="2200" dirty="0">
                <a:solidFill>
                  <a:srgbClr val="0000FF"/>
                </a:solidFill>
              </a:rPr>
              <a:t>Cơ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quan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sinh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sản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của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cây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bưởi</a:t>
            </a:r>
            <a:r>
              <a:rPr lang="en-US" sz="2200" dirty="0">
                <a:solidFill>
                  <a:srgbClr val="0000FF"/>
                </a:solidFill>
              </a:rPr>
              <a:t>, </a:t>
            </a:r>
            <a:r>
              <a:rPr lang="en-US" sz="2200" dirty="0" err="1">
                <a:solidFill>
                  <a:srgbClr val="0000FF"/>
                </a:solidFill>
              </a:rPr>
              <a:t>cây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mướp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là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gì</a:t>
            </a:r>
            <a:r>
              <a:rPr lang="en-US" sz="22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19856" y="762000"/>
            <a:ext cx="8490743" cy="1066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2. </a:t>
            </a:r>
            <a:r>
              <a:rPr lang="en-US" sz="2200" dirty="0" err="1" smtClean="0">
                <a:solidFill>
                  <a:srgbClr val="0000FF"/>
                </a:solidFill>
              </a:rPr>
              <a:t>Sưu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tập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tranh</a:t>
            </a:r>
            <a:r>
              <a:rPr lang="en-US" sz="2200" dirty="0" smtClean="0">
                <a:solidFill>
                  <a:srgbClr val="0000FF"/>
                </a:solidFill>
              </a:rPr>
              <a:t>/ </a:t>
            </a:r>
            <a:r>
              <a:rPr lang="en-US" sz="2200" dirty="0" err="1" smtClean="0">
                <a:solidFill>
                  <a:srgbClr val="0000FF"/>
                </a:solidFill>
              </a:rPr>
              <a:t>phim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ảnh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về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hoa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và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chỉ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rõ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trên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hình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đó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các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thành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phần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cấu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tạo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của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119856" y="1676400"/>
            <a:ext cx="8377518" cy="1087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3. </a:t>
            </a:r>
            <a:r>
              <a:rPr lang="en-US" sz="2200" dirty="0" err="1" smtClean="0">
                <a:solidFill>
                  <a:srgbClr val="0000FF"/>
                </a:solidFill>
              </a:rPr>
              <a:t>Sưu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tập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tranh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hình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về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hoa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đơn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tính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và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hoa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lưỡng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tính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và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phân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biệt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lưỡng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với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đơn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bằng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cách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hoàn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thành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bảng</a:t>
            </a:r>
            <a:r>
              <a:rPr lang="en-US" sz="2200" dirty="0" smtClean="0">
                <a:solidFill>
                  <a:srgbClr val="0000FF"/>
                </a:solidFill>
              </a:rPr>
              <a:t> 1?</a:t>
            </a:r>
            <a:endParaRPr lang="en-US" sz="2200" dirty="0">
              <a:solidFill>
                <a:srgbClr val="0000FF"/>
              </a:solidFill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621308"/>
              </p:ext>
            </p:extLst>
          </p:nvPr>
        </p:nvGraphicFramePr>
        <p:xfrm>
          <a:off x="1371600" y="2850356"/>
          <a:ext cx="5029200" cy="1655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1485900"/>
                <a:gridCol w="1066800"/>
                <a:gridCol w="1219200"/>
              </a:tblGrid>
              <a:tr h="370714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Thành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phần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lưỡng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tính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đơn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tính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71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đực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cái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1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Nhị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</a:rPr>
                        <a:t>Có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167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FF"/>
                          </a:solidFill>
                        </a:rPr>
                        <a:t>hoa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" name="Title 1"/>
          <p:cNvSpPr txBox="1">
            <a:spLocks/>
          </p:cNvSpPr>
          <p:nvPr/>
        </p:nvSpPr>
        <p:spPr bwMode="auto">
          <a:xfrm>
            <a:off x="193815" y="4419600"/>
            <a:ext cx="8229600" cy="108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Lấy</a:t>
            </a:r>
            <a:r>
              <a:rPr lang="en-US" sz="2200" dirty="0">
                <a:solidFill>
                  <a:srgbClr val="0000FF"/>
                </a:solidFill>
              </a:rPr>
              <a:t> VD </a:t>
            </a:r>
            <a:r>
              <a:rPr lang="en-US" sz="2200" dirty="0" err="1">
                <a:solidFill>
                  <a:srgbClr val="0000FF"/>
                </a:solidFill>
              </a:rPr>
              <a:t>về</a:t>
            </a:r>
            <a:r>
              <a:rPr lang="en-US" sz="2200" dirty="0">
                <a:solidFill>
                  <a:srgbClr val="0000FF"/>
                </a:solidFill>
              </a:rPr>
              <a:t> TV </a:t>
            </a:r>
            <a:r>
              <a:rPr lang="en-US" sz="2200" dirty="0" err="1">
                <a:solidFill>
                  <a:srgbClr val="0000FF"/>
                </a:solidFill>
              </a:rPr>
              <a:t>có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đơn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, TV </a:t>
            </a:r>
            <a:r>
              <a:rPr lang="en-US" sz="2200" dirty="0" err="1">
                <a:solidFill>
                  <a:srgbClr val="0000FF"/>
                </a:solidFill>
              </a:rPr>
              <a:t>có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lưỡng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65574" name="TextBox 1"/>
          <p:cNvSpPr txBox="1">
            <a:spLocks noChangeArrowheads="1"/>
          </p:cNvSpPr>
          <p:nvPr/>
        </p:nvSpPr>
        <p:spPr bwMode="auto">
          <a:xfrm>
            <a:off x="7239000" y="0"/>
            <a:ext cx="18669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rgbClr val="0000FF"/>
                </a:solidFill>
              </a:rPr>
              <a:t>NHÓM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A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9483</TotalTime>
  <Words>3308</Words>
  <Application>Microsoft Office PowerPoint</Application>
  <PresentationFormat>On-screen Show (4:3)</PresentationFormat>
  <Paragraphs>464</Paragraphs>
  <Slides>49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.Vn3DH</vt:lpstr>
      <vt:lpstr>.VnBahamasBH</vt:lpstr>
      <vt:lpstr>Arial</vt:lpstr>
      <vt:lpstr>Calibri</vt:lpstr>
      <vt:lpstr>Symbol</vt:lpstr>
      <vt:lpstr>Tahoma</vt:lpstr>
      <vt:lpstr>Times New Roman</vt:lpstr>
      <vt:lpstr>VNI-Times</vt:lpstr>
      <vt:lpstr>Wingdings</vt:lpstr>
      <vt:lpstr>Default Design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1. Điền (dán) từ còn thiếu vào chỗ trống để hoàn thành sơ đồ sau:</vt:lpstr>
      <vt:lpstr>1. Điền (dán) từ còn thiếu vào chỗ trống để hoàn thành sơ đồ sau:</vt:lpstr>
      <vt:lpstr>PowerPoint Presentation</vt:lpstr>
      <vt:lpstr>PowerPoint Presentation</vt:lpstr>
      <vt:lpstr>PowerPoint Presentation</vt:lpstr>
      <vt:lpstr>PowerPoint Presentation</vt:lpstr>
      <vt:lpstr>6. Sưu tập hình ảnh/ phim về quá trình hình thành và lớn lên của quả và cho biết: Quả được hình thành và lớn lên như thế nào? 7. Quả có vai trò gì đối với đời sống của cây và con người?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YẾU TỐ THAM GIA QUÁ TRÌNH THỤ PHẤN CỦA HOA</vt:lpstr>
      <vt:lpstr>6. - Thụ tinh: Giao tử đực kết hợp với giao tử cái. Sản phẩm của thụ tinh: Hình thành hợp tử→ Phôi → Cơ thể mới.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TRAN KHAI NGUYEN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VAN QUANG</dc:creator>
  <cp:lastModifiedBy>User</cp:lastModifiedBy>
  <cp:revision>1056</cp:revision>
  <dcterms:created xsi:type="dcterms:W3CDTF">2009-02-22T03:00:58Z</dcterms:created>
  <dcterms:modified xsi:type="dcterms:W3CDTF">2022-07-14T09:20:56Z</dcterms:modified>
</cp:coreProperties>
</file>