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  <p:sldMasterId id="2147483680" r:id="rId3"/>
    <p:sldMasterId id="2147483692" r:id="rId4"/>
    <p:sldMasterId id="2147483704" r:id="rId5"/>
    <p:sldMasterId id="2147483716" r:id="rId6"/>
    <p:sldMasterId id="2147483728" r:id="rId7"/>
    <p:sldMasterId id="2147483740" r:id="rId8"/>
    <p:sldMasterId id="2147483752" r:id="rId9"/>
  </p:sldMasterIdLst>
  <p:notesMasterIdLst>
    <p:notesMasterId r:id="rId44"/>
  </p:notesMasterIdLst>
  <p:sldIdLst>
    <p:sldId id="257" r:id="rId10"/>
    <p:sldId id="431" r:id="rId11"/>
    <p:sldId id="437" r:id="rId12"/>
    <p:sldId id="438" r:id="rId13"/>
    <p:sldId id="439" r:id="rId14"/>
    <p:sldId id="440" r:id="rId15"/>
    <p:sldId id="441" r:id="rId16"/>
    <p:sldId id="442" r:id="rId17"/>
    <p:sldId id="443" r:id="rId18"/>
    <p:sldId id="444" r:id="rId19"/>
    <p:sldId id="361" r:id="rId20"/>
    <p:sldId id="393" r:id="rId21"/>
    <p:sldId id="433" r:id="rId22"/>
    <p:sldId id="400" r:id="rId23"/>
    <p:sldId id="396" r:id="rId24"/>
    <p:sldId id="415" r:id="rId25"/>
    <p:sldId id="414" r:id="rId26"/>
    <p:sldId id="417" r:id="rId27"/>
    <p:sldId id="436" r:id="rId28"/>
    <p:sldId id="445" r:id="rId29"/>
    <p:sldId id="379" r:id="rId30"/>
    <p:sldId id="446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27" r:id="rId39"/>
    <p:sldId id="428" r:id="rId40"/>
    <p:sldId id="429" r:id="rId41"/>
    <p:sldId id="368" r:id="rId42"/>
    <p:sldId id="280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4E7"/>
    <a:srgbClr val="F8C8CE"/>
    <a:srgbClr val="F672DA"/>
    <a:srgbClr val="BAE3F9"/>
    <a:srgbClr val="7FB4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5126" autoAdjust="0"/>
  </p:normalViewPr>
  <p:slideViewPr>
    <p:cSldViewPr snapToGrid="0">
      <p:cViewPr varScale="1">
        <p:scale>
          <a:sx n="74" d="100"/>
          <a:sy n="74" d="100"/>
        </p:scale>
        <p:origin x="41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422EE-117C-43E9-9E7D-72CB4982C63B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EA3BF9-F966-4F1A-9353-0847DDC15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199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2813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169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07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31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656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800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834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091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EA3BF9-F966-4F1A-9353-0847DDC15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59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án</a:t>
            </a:r>
            <a:r>
              <a:rPr lang="en-SG" dirty="0"/>
              <a:t> </a:t>
            </a:r>
            <a:r>
              <a:rPr lang="en-SG" dirty="0" err="1"/>
              <a:t>của</a:t>
            </a:r>
            <a:r>
              <a:rPr lang="en-SG" dirty="0"/>
              <a:t> </a:t>
            </a:r>
            <a:r>
              <a:rPr lang="en-SG" dirty="0" err="1"/>
              <a:t>Hạnh</a:t>
            </a:r>
            <a:r>
              <a:rPr lang="en-SG" dirty="0"/>
              <a:t> </a:t>
            </a:r>
            <a:r>
              <a:rPr lang="en-SG" dirty="0" err="1"/>
              <a:t>Nguyễn</a:t>
            </a:r>
            <a:r>
              <a:rPr lang="en-SG" dirty="0"/>
              <a:t>: </a:t>
            </a:r>
            <a:r>
              <a:rPr lang="en-SG" dirty="0">
                <a:hlinkClick r:id="rId3"/>
              </a:rPr>
              <a:t>https://www.facebook.com/HankNguyenn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EA3BF9-F966-4F1A-9353-0847DDC15B6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87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CBE4D5CD-55C3-4599-94C5-B4023D68DB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09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05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10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25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65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550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8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6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9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8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0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D0EEC7F-4706-4DB1-8211-52EA950619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="" xmlns:a16="http://schemas.microsoft.com/office/drawing/2014/main" id="{DDA0F4E1-9546-4297-B38F-2A0BE27197D4}"/>
              </a:ext>
            </a:extLst>
          </p:cNvPr>
          <p:cNvSpPr/>
          <p:nvPr userDrawn="1"/>
        </p:nvSpPr>
        <p:spPr>
          <a:xfrm>
            <a:off x="4771670" y="622291"/>
            <a:ext cx="1172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Đề</a:t>
            </a:r>
            <a:endParaRPr lang="zh-CN" altLang="en-US" sz="2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58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23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79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4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37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62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17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15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05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4FAA3F8-63F9-47C9-9395-93399743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520F-0CD9-4C14-A7E0-D5D0D4A4D3E4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63D2D66-47FF-40EB-B354-20A2BBA86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CE618BF1-0AEB-4C6A-8620-AA7F47D7E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9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64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264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06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385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203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83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3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30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6/28/2022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015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99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62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096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23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11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739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134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973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7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4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816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69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18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0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7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9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625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75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2481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621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94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47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460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3971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548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106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003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6848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258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12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541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8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689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80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409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4989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27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087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737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54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80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3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071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8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00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46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18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586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335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687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705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990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53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164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50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563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78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A41F103-4193-47BB-B312-5A121036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D337AB17-97A0-4813-BEF3-35AD6839D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D19D1FD-68FA-4DD2-AA66-EB02311555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F520F-0CD9-4C14-A7E0-D5D0D4A4D3E4}" type="datetimeFigureOut">
              <a:rPr lang="zh-CN" altLang="en-US" smtClean="0"/>
              <a:t>2022/6/28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C4ECC9E-1D82-42AA-BBEC-8E13459053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3AFD1CE-AC64-49FA-B572-A70A6E15E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C7EFF-8450-4438-AEA4-98F0841ED154}" type="slidenum">
              <a:rPr lang="zh-CN" altLang="en-US" smtClean="0"/>
              <a:t>‹#›</a:t>
            </a:fld>
            <a:endParaRPr lang="zh-CN" altLang="en-US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03831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7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5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4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9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slide" Target="slide1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57.png"/><Relationship Id="rId18" Type="http://schemas.openxmlformats.org/officeDocument/2006/relationships/slide" Target="slide30.xml"/><Relationship Id="rId26" Type="http://schemas.microsoft.com/office/2007/relationships/hdphoto" Target="../media/hdphoto36.wdp"/><Relationship Id="rId3" Type="http://schemas.openxmlformats.org/officeDocument/2006/relationships/slide" Target="slide25.xml"/><Relationship Id="rId21" Type="http://schemas.openxmlformats.org/officeDocument/2006/relationships/slide" Target="slide31.xml"/><Relationship Id="rId7" Type="http://schemas.openxmlformats.org/officeDocument/2006/relationships/image" Target="../media/image55.png"/><Relationship Id="rId12" Type="http://schemas.openxmlformats.org/officeDocument/2006/relationships/slide" Target="slide28.xml"/><Relationship Id="rId17" Type="http://schemas.microsoft.com/office/2007/relationships/hdphoto" Target="../media/hdphoto33.wdp"/><Relationship Id="rId25" Type="http://schemas.openxmlformats.org/officeDocument/2006/relationships/image" Target="../media/image61.png"/><Relationship Id="rId2" Type="http://schemas.openxmlformats.org/officeDocument/2006/relationships/image" Target="../media/image53.jpg"/><Relationship Id="rId16" Type="http://schemas.openxmlformats.org/officeDocument/2006/relationships/image" Target="../media/image58.png"/><Relationship Id="rId20" Type="http://schemas.microsoft.com/office/2007/relationships/hdphoto" Target="../media/hdphoto34.wdp"/><Relationship Id="rId1" Type="http://schemas.openxmlformats.org/officeDocument/2006/relationships/slideLayout" Target="../slideLayouts/slideLayout6.xml"/><Relationship Id="rId6" Type="http://schemas.openxmlformats.org/officeDocument/2006/relationships/slide" Target="slide26.xml"/><Relationship Id="rId11" Type="http://schemas.microsoft.com/office/2007/relationships/hdphoto" Target="../media/hdphoto31.wdp"/><Relationship Id="rId24" Type="http://schemas.openxmlformats.org/officeDocument/2006/relationships/slide" Target="slide32.xml"/><Relationship Id="rId5" Type="http://schemas.microsoft.com/office/2007/relationships/hdphoto" Target="../media/hdphoto29.wdp"/><Relationship Id="rId15" Type="http://schemas.openxmlformats.org/officeDocument/2006/relationships/slide" Target="slide29.xml"/><Relationship Id="rId23" Type="http://schemas.microsoft.com/office/2007/relationships/hdphoto" Target="../media/hdphoto35.wdp"/><Relationship Id="rId10" Type="http://schemas.openxmlformats.org/officeDocument/2006/relationships/image" Target="../media/image56.png"/><Relationship Id="rId19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slide" Target="slide27.xml"/><Relationship Id="rId14" Type="http://schemas.microsoft.com/office/2007/relationships/hdphoto" Target="../media/hdphoto32.wdp"/><Relationship Id="rId22" Type="http://schemas.openxmlformats.org/officeDocument/2006/relationships/image" Target="../media/image60.png"/><Relationship Id="rId27" Type="http://schemas.openxmlformats.org/officeDocument/2006/relationships/slide" Target="slide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microsoft.com/office/2007/relationships/hdphoto" Target="../media/hdphoto37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microsoft.com/office/2007/relationships/hdphoto" Target="../media/hdphoto29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0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1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2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7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3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8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4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9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5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0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36.wdp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1.png"/><Relationship Id="rId5" Type="http://schemas.openxmlformats.org/officeDocument/2006/relationships/slide" Target="slide24.xml"/><Relationship Id="rId4" Type="http://schemas.microsoft.com/office/2007/relationships/hdphoto" Target="../media/hdphoto3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64.jpe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microsoft.com/office/2007/relationships/hdphoto" Target="../media/hdphoto23.wdp"/><Relationship Id="rId50" Type="http://schemas.microsoft.com/office/2007/relationships/hdphoto" Target="../media/hdphoto24.wdp"/><Relationship Id="rId55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microsoft.com/office/2007/relationships/hdphoto" Target="../media/hdphoto10.wdp"/><Relationship Id="rId25" Type="http://schemas.openxmlformats.org/officeDocument/2006/relationships/image" Target="../media/image20.png"/><Relationship Id="rId33" Type="http://schemas.openxmlformats.org/officeDocument/2006/relationships/image" Target="../media/image24.png"/><Relationship Id="rId38" Type="http://schemas.openxmlformats.org/officeDocument/2006/relationships/image" Target="../media/image27.png"/><Relationship Id="rId46" Type="http://schemas.openxmlformats.org/officeDocument/2006/relationships/image" Target="../media/image30.png"/><Relationship Id="rId2" Type="http://schemas.openxmlformats.org/officeDocument/2006/relationships/image" Target="../media/image8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29" Type="http://schemas.openxmlformats.org/officeDocument/2006/relationships/image" Target="../media/image22.png"/><Relationship Id="rId41" Type="http://schemas.openxmlformats.org/officeDocument/2006/relationships/image" Target="../media/image28.png"/><Relationship Id="rId54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24" Type="http://schemas.openxmlformats.org/officeDocument/2006/relationships/image" Target="../media/image19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8.xml"/><Relationship Id="rId45" Type="http://schemas.microsoft.com/office/2007/relationships/hdphoto" Target="../media/hdphoto22.wdp"/><Relationship Id="rId53" Type="http://schemas.microsoft.com/office/2007/relationships/hdphoto" Target="../media/hdphoto25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26.png"/><Relationship Id="rId49" Type="http://schemas.openxmlformats.org/officeDocument/2006/relationships/image" Target="../media/image31.png"/><Relationship Id="rId10" Type="http://schemas.openxmlformats.org/officeDocument/2006/relationships/image" Target="../media/image12.png"/><Relationship Id="rId19" Type="http://schemas.microsoft.com/office/2007/relationships/hdphoto" Target="../media/hdphoto11.wdp"/><Relationship Id="rId31" Type="http://schemas.openxmlformats.org/officeDocument/2006/relationships/image" Target="../media/image23.png"/><Relationship Id="rId44" Type="http://schemas.openxmlformats.org/officeDocument/2006/relationships/image" Target="../media/image29.png"/><Relationship Id="rId52" Type="http://schemas.openxmlformats.org/officeDocument/2006/relationships/image" Target="../media/image32.png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openxmlformats.org/officeDocument/2006/relationships/image" Target="../media/image14.png"/><Relationship Id="rId22" Type="http://schemas.openxmlformats.org/officeDocument/2006/relationships/image" Target="../media/image18.png"/><Relationship Id="rId27" Type="http://schemas.openxmlformats.org/officeDocument/2006/relationships/image" Target="../media/image21.png"/><Relationship Id="rId30" Type="http://schemas.microsoft.com/office/2007/relationships/hdphoto" Target="../media/hdphoto16.wdp"/><Relationship Id="rId35" Type="http://schemas.openxmlformats.org/officeDocument/2006/relationships/image" Target="../media/image25.png"/><Relationship Id="rId43" Type="http://schemas.openxmlformats.org/officeDocument/2006/relationships/slide" Target="slide4.xml"/><Relationship Id="rId48" Type="http://schemas.openxmlformats.org/officeDocument/2006/relationships/slide" Target="slide5.xml"/><Relationship Id="rId56" Type="http://schemas.microsoft.com/office/2007/relationships/hdphoto" Target="../media/hdphoto26.wdp"/><Relationship Id="rId8" Type="http://schemas.openxmlformats.org/officeDocument/2006/relationships/image" Target="../media/image11.png"/><Relationship Id="rId51" Type="http://schemas.openxmlformats.org/officeDocument/2006/relationships/slide" Target="slide6.xml"/><Relationship Id="rId3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7.wdp"/><Relationship Id="rId5" Type="http://schemas.openxmlformats.org/officeDocument/2006/relationships/image" Target="../media/image36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F63E53F2-6982-4EA1-A621-86C6A9EC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887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6682" y="1450133"/>
            <a:ext cx="1090433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BÀI VĂN 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NGHỊ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 </a:t>
            </a:r>
            <a:endParaRPr lang="en-US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VẤN ĐỀ 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 SỐNG </a:t>
            </a:r>
            <a:endParaRPr lang="en-US" sz="4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(Trình bày ý kiến tán thành)</a:t>
            </a:r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5549" y="3984789"/>
            <a:ext cx="88857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4000" b="1" cap="none" spc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</a:t>
            </a:r>
            <a:r>
              <a:rPr lang="en-US" sz="4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0989.037.260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34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58433" y="1350818"/>
            <a:ext cx="6461057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những việc làm sai trái</a:t>
            </a:r>
          </a:p>
          <a:p>
            <a:pPr algn="ctr"/>
            <a:r>
              <a:rPr lang="en-US" sz="3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nên thể hiện thái độ gì?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6064" y="3225801"/>
            <a:ext cx="5465593" cy="67710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 đối, không đồng tình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2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729" y="4636236"/>
            <a:ext cx="2619375" cy="1743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76" y="1333500"/>
            <a:ext cx="2942312" cy="1957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0" y="2568666"/>
            <a:ext cx="3298050" cy="180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50" y="441268"/>
            <a:ext cx="3298050" cy="1846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50" y="1333500"/>
            <a:ext cx="3028950" cy="1729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42" y="3878998"/>
            <a:ext cx="2709958" cy="2029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99" y="3878999"/>
            <a:ext cx="2968950" cy="19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245505"/>
            <a:ext cx="69288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B. HÌNH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THÀNH KIẾN THỨC</a:t>
            </a:r>
          </a:p>
        </p:txBody>
      </p:sp>
      <p:sp>
        <p:nvSpPr>
          <p:cNvPr id="5" name="Rectangle 4"/>
          <p:cNvSpPr/>
          <p:nvPr/>
        </p:nvSpPr>
        <p:spPr>
          <a:xfrm>
            <a:off x="2228666" y="3429000"/>
            <a:ext cx="888576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b="1" cap="none" spc="0" dirty="0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4000" b="1" cap="none" spc="0" dirty="0" smtClean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SĐT</a:t>
            </a:r>
            <a:r>
              <a:rPr lang="en-US" sz="4000" b="1" dirty="0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0989.037.260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270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14381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3184229" y="2446818"/>
            <a:ext cx="5278057" cy="2939969"/>
          </a:xfrm>
          <a:prstGeom prst="cloudCallout">
            <a:avLst>
              <a:gd name="adj1" fmla="val -42262"/>
              <a:gd name="adj2" fmla="val 81250"/>
            </a:avLst>
          </a:prstGeom>
          <a:ln w="38100">
            <a:solidFill>
              <a:srgbClr val="F672DA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Bài văn </a:t>
            </a:r>
            <a:r>
              <a:rPr kumimoji="0" lang="en-US" sz="2400" b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nghị</a:t>
            </a:r>
            <a:r>
              <a:rPr kumimoji="0" lang="en-US" sz="2400" b="0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luận</a:t>
            </a:r>
            <a:r>
              <a:rPr kumimoji="0" lang="en-US" sz="2400" b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về</a:t>
            </a:r>
            <a:r>
              <a:rPr kumimoji="0" lang="en-US" sz="2400" b="0" u="none" strike="noStrike" kern="1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 một vấn đề sống </a:t>
            </a:r>
            <a:r>
              <a:rPr kumimoji="0" lang="en-US" sz="2400" b="0" u="none" strike="noStrike" kern="1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cần </a:t>
            </a:r>
            <a:r>
              <a:rPr kumimoji="0" lang="en-US" sz="24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+mn-cs"/>
              </a:rPr>
              <a:t>đáp ứng những yêu cầu gì?</a:t>
            </a:r>
            <a:endParaRPr kumimoji="0" lang="en-US" sz="2400" b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62838" y="4844106"/>
            <a:ext cx="239168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-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="" xmlns:a16="http://schemas.microsoft.com/office/drawing/2014/main" id="{C350597C-DDB5-4D56-BBD7-A0AF0E2F0169}"/>
              </a:ext>
            </a:extLst>
          </p:cNvPr>
          <p:cNvSpPr/>
          <p:nvPr/>
        </p:nvSpPr>
        <p:spPr>
          <a:xfrm>
            <a:off x="1141130" y="532015"/>
            <a:ext cx="10211005" cy="7060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I. Yêu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cầu đối với bài văn thuyết minh thuật lại một sự kiện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="" xmlns:a16="http://schemas.microsoft.com/office/drawing/2014/main" id="{AFC9A7C1-5C31-4EFD-BC52-A8326DDC4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457314"/>
              </p:ext>
            </p:extLst>
          </p:nvPr>
        </p:nvGraphicFramePr>
        <p:xfrm>
          <a:off x="818600" y="1898987"/>
          <a:ext cx="2629098" cy="28041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0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65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95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238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37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7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5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7644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84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75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Block Arc 14">
            <a:extLst>
              <a:ext uri="{FF2B5EF4-FFF2-40B4-BE49-F238E27FC236}">
                <a16:creationId xmlns="" xmlns:a16="http://schemas.microsoft.com/office/drawing/2014/main" id="{93BE717E-DCF5-4AF5-B49C-C9AE4F4219B0}"/>
              </a:ext>
            </a:extLst>
          </p:cNvPr>
          <p:cNvSpPr>
            <a:spLocks noChangeAspect="1"/>
          </p:cNvSpPr>
          <p:nvPr/>
        </p:nvSpPr>
        <p:spPr>
          <a:xfrm rot="2700000">
            <a:off x="2183765" y="1581659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751A125-D75C-4F1B-B8C8-A32F70A8479D}"/>
              </a:ext>
            </a:extLst>
          </p:cNvPr>
          <p:cNvSpPr/>
          <p:nvPr/>
        </p:nvSpPr>
        <p:spPr>
          <a:xfrm>
            <a:off x="914250" y="2589853"/>
            <a:ext cx="24274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được vần đề và ý kiến cần bàn luận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="" xmlns:a16="http://schemas.microsoft.com/office/drawing/2014/main" id="{08D088CD-F8CF-46BA-A957-8C123FB26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792758"/>
              </p:ext>
            </p:extLst>
          </p:nvPr>
        </p:nvGraphicFramePr>
        <p:xfrm>
          <a:off x="4039985" y="1501485"/>
          <a:ext cx="3507970" cy="3020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9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97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32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958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57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51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51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6606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01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6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2" name="Block Arc 14">
            <a:extLst>
              <a:ext uri="{FF2B5EF4-FFF2-40B4-BE49-F238E27FC236}">
                <a16:creationId xmlns="" xmlns:a16="http://schemas.microsoft.com/office/drawing/2014/main" id="{77E3214B-94A0-429A-839B-0844A1C26F78}"/>
              </a:ext>
            </a:extLst>
          </p:cNvPr>
          <p:cNvSpPr>
            <a:spLocks noChangeAspect="1"/>
          </p:cNvSpPr>
          <p:nvPr/>
        </p:nvSpPr>
        <p:spPr>
          <a:xfrm rot="2700000">
            <a:off x="5454474" y="1184157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C8E5ED-C1BE-462C-BAC6-2778C84EB218}"/>
              </a:ext>
            </a:extLst>
          </p:cNvPr>
          <p:cNvSpPr/>
          <p:nvPr/>
        </p:nvSpPr>
        <p:spPr>
          <a:xfrm>
            <a:off x="4239491" y="2116247"/>
            <a:ext cx="310896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bày được sự tán thành đối với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ý kiến cần bàn luận.</a:t>
            </a:r>
            <a:r>
              <a:rPr kumimoji="0" lang="vi-V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4" name="Table 43">
            <a:extLst>
              <a:ext uri="{FF2B5EF4-FFF2-40B4-BE49-F238E27FC236}">
                <a16:creationId xmlns="" xmlns:a16="http://schemas.microsoft.com/office/drawing/2014/main" id="{140F3089-4CAC-4512-9BEA-CE3CF4E67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271524"/>
              </p:ext>
            </p:extLst>
          </p:nvPr>
        </p:nvGraphicFramePr>
        <p:xfrm>
          <a:off x="8329353" y="1907176"/>
          <a:ext cx="2975956" cy="3127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56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45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57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834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13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9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49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4446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4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44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Block Arc 14">
            <a:extLst>
              <a:ext uri="{FF2B5EF4-FFF2-40B4-BE49-F238E27FC236}">
                <a16:creationId xmlns="" xmlns:a16="http://schemas.microsoft.com/office/drawing/2014/main" id="{FAD68322-97E2-4223-AC5C-6D4C3B2BF1C6}"/>
              </a:ext>
            </a:extLst>
          </p:cNvPr>
          <p:cNvSpPr>
            <a:spLocks noChangeAspect="1"/>
          </p:cNvSpPr>
          <p:nvPr/>
        </p:nvSpPr>
        <p:spPr>
          <a:xfrm rot="2700000">
            <a:off x="9993324" y="1350941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F666950B-2F07-424A-A78D-E621DF8E19EF}"/>
              </a:ext>
            </a:extLst>
          </p:cNvPr>
          <p:cNvSpPr/>
          <p:nvPr/>
        </p:nvSpPr>
        <p:spPr>
          <a:xfrm>
            <a:off x="8462287" y="1926609"/>
            <a:ext cx="26629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được những lí lẽ rõ ràng vf bằng chứng đa dạng để chứng tỏ sự tán thành là có căn cứ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6" grpId="0" animBg="1"/>
      <p:bldP spid="17" grpId="0"/>
      <p:bldP spid="22" grpId="0" animBg="1"/>
      <p:bldP spid="23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33083" y="1848489"/>
            <a:ext cx="85523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48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II. Phân tích bài viết tham khảo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090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-6559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580636"/>
              </p:ext>
            </p:extLst>
          </p:nvPr>
        </p:nvGraphicFramePr>
        <p:xfrm>
          <a:off x="496110" y="944871"/>
          <a:ext cx="110686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4300"/>
                <a:gridCol w="5534300"/>
              </a:tblGrid>
              <a:tr h="873510">
                <a:tc>
                  <a:txBody>
                    <a:bodyPr/>
                    <a:lstStyle/>
                    <a:p>
                      <a:pPr algn="just"/>
                      <a:r>
                        <a:rPr lang="vi-VN" sz="2800" b="1" kern="1200" dirty="0" smtClean="0">
                          <a:solidFill>
                            <a:schemeClr val="lt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Vấn đề cô giáo đưa ra để nghị luận là gì?</a:t>
                      </a:r>
                      <a:endParaRPr lang="vi-VN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510">
                <a:tc>
                  <a:txBody>
                    <a:bodyPr/>
                    <a:lstStyle/>
                    <a:p>
                      <a:pPr algn="just"/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đồng tình với ý kiến nào, của ai?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5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đã đưa ra những lý lẽ gì để bảo vệ, thể hiện sự đồng tình với ý kiến đó?</a:t>
                      </a:r>
                      <a:endParaRPr lang="vi-VN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5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đã đưa ra những dẫn chứng gì để chứng minh cho ý kiến mình tán thành?</a:t>
                      </a:r>
                      <a:endParaRPr lang="vi-VN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510">
                <a:tc>
                  <a:txBody>
                    <a:bodyPr/>
                    <a:lstStyle/>
                    <a:p>
                      <a:r>
                        <a:rPr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 viết kết thúc vấn đề như thế nào? 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961187" y="374899"/>
            <a:ext cx="813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1: PHÂN TÍCH BÀI VIẾT THAM KHẢO 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0410" y="1034847"/>
            <a:ext cx="56442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+mj-lt"/>
              </a:rPr>
              <a:t>“Nêu ý kiến về vai trò của gđ và nhà trường 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đối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với sự trưởng thành của mỗi người”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5999" y="1916876"/>
            <a:ext cx="5342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+mj-lt"/>
              </a:rPr>
              <a:t>Đồng ý với ý </a:t>
            </a:r>
            <a:r>
              <a:rPr lang="vi-VN" sz="2800" dirty="0">
                <a:latin typeface="+mj-lt"/>
              </a:rPr>
              <a:t>kiến của bạn Minh</a:t>
            </a:r>
            <a:r>
              <a:rPr lang="vi-VN" sz="2800" dirty="0" smtClean="0">
                <a:latin typeface="+mj-lt"/>
              </a:rPr>
              <a:t>:</a:t>
            </a:r>
          </a:p>
          <a:p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“Gia đình cũng là trường học”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984317" y="3059665"/>
            <a:ext cx="57364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 smtClean="0">
                <a:latin typeface="+mj-lt"/>
              </a:rPr>
              <a:t>Lý </a:t>
            </a:r>
            <a:r>
              <a:rPr lang="vi-VN" sz="2800" dirty="0">
                <a:latin typeface="+mj-lt"/>
              </a:rPr>
              <a:t>lẽ: </a:t>
            </a:r>
            <a:r>
              <a:rPr lang="vi-VN" sz="2800" dirty="0" smtClean="0">
                <a:latin typeface="+mj-lt"/>
              </a:rPr>
              <a:t>‘‘</a:t>
            </a:r>
            <a:r>
              <a:rPr lang="vi-VN" sz="2800" i="1" dirty="0" smtClean="0">
                <a:latin typeface="+mj-lt"/>
              </a:rPr>
              <a:t>đúng là trong cs…ý </a:t>
            </a:r>
            <a:r>
              <a:rPr lang="vi-VN" sz="2800" i="1" dirty="0">
                <a:latin typeface="+mj-lt"/>
              </a:rPr>
              <a:t>kiến </a:t>
            </a:r>
            <a:r>
              <a:rPr lang="vi-VN" sz="2800" i="1" dirty="0" smtClean="0">
                <a:latin typeface="+mj-lt"/>
              </a:rPr>
              <a:t>của</a:t>
            </a:r>
          </a:p>
          <a:p>
            <a:r>
              <a:rPr lang="vi-VN" sz="2800" i="1" dirty="0" smtClean="0">
                <a:latin typeface="+mj-lt"/>
              </a:rPr>
              <a:t> Hồng </a:t>
            </a:r>
            <a:r>
              <a:rPr lang="vi-VN" sz="2800" i="1" dirty="0">
                <a:latin typeface="+mj-lt"/>
              </a:rPr>
              <a:t>Minh vẫn có sức thuyết </a:t>
            </a:r>
            <a:r>
              <a:rPr lang="vi-VN" sz="2800" i="1" dirty="0" smtClean="0">
                <a:latin typeface="+mj-lt"/>
              </a:rPr>
              <a:t>phục’’</a:t>
            </a:r>
            <a:r>
              <a:rPr lang="vi-VN" sz="2800" dirty="0" smtClean="0">
                <a:latin typeface="+mj-lt"/>
              </a:rPr>
              <a:t>  </a:t>
            </a:r>
            <a:endParaRPr lang="vi-VN" sz="2800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5999" y="4280746"/>
            <a:ext cx="55786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Dẫn chứng: </a:t>
            </a:r>
          </a:p>
          <a:p>
            <a:r>
              <a:rPr lang="vi-VN" sz="2800" dirty="0" smtClean="0">
                <a:latin typeface="+mj-lt"/>
              </a:rPr>
              <a:t>+ </a:t>
            </a:r>
            <a:r>
              <a:rPr lang="vi-VN" sz="2800" dirty="0">
                <a:latin typeface="+mj-lt"/>
              </a:rPr>
              <a:t>Vai trò của các thành viên trong gđ</a:t>
            </a:r>
          </a:p>
          <a:p>
            <a:r>
              <a:rPr lang="vi-VN" sz="2800" dirty="0">
                <a:latin typeface="+mj-lt"/>
              </a:rPr>
              <a:t>+ Câu chuyện của bản thân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46191" y="5668111"/>
            <a:ext cx="56573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+mj-lt"/>
              </a:rPr>
              <a:t>Khẳng định lại sự tán thành của mình.</a:t>
            </a:r>
          </a:p>
        </p:txBody>
      </p:sp>
    </p:spTree>
    <p:extLst>
      <p:ext uri="{BB962C8B-B14F-4D97-AF65-F5344CB8AC3E}">
        <p14:creationId xmlns:p14="http://schemas.microsoft.com/office/powerpoint/2010/main" val="5080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III. Thực hành </a:t>
            </a:r>
            <a:endParaRPr lang="vi-VN" altLang="zh-CN" sz="6000" b="1" dirty="0" smtClean="0">
              <a:solidFill>
                <a:srgbClr val="F8C8C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algn="ctr"/>
            <a:r>
              <a:rPr lang="vi-VN" altLang="zh-CN" sz="6000" b="1" dirty="0" smtClean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viết </a:t>
            </a:r>
            <a:r>
              <a:rPr lang="vi-VN" altLang="zh-CN" sz="6000" b="1" dirty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theo các bước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8C8C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8C8C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06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1794955"/>
            <a:ext cx="10374283" cy="48712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17833" y="182239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PHT số 2</a:t>
            </a:r>
            <a:endParaRPr lang="vi-VN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12916" y="896541"/>
            <a:ext cx="10161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SGK/ 18,19  ghi vào PHT những việc cần làm theo qui trình các bước để làm bài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58624" y="3179618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Trước </a:t>
            </a:r>
            <a:r>
              <a:rPr lang="vi-VN" sz="2800" b="1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b="1" dirty="0" smtClean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72390" y="3698200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Lựa chọn đề </a:t>
            </a:r>
            <a:r>
              <a:rPr lang="vi-VN" sz="2800" dirty="0" smtClean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vi-VN" sz="2800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8624" y="4201851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Tìm </a:t>
            </a:r>
            <a:r>
              <a:rPr lang="vi-VN" sz="2800" dirty="0" smtClean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lang="vi-VN" sz="2800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72390" y="4720682"/>
            <a:ext cx="2978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800" dirty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 smtClean="0">
                <a:solidFill>
                  <a:srgbClr val="FCE4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lang="vi-VN" sz="2800" dirty="0">
              <a:solidFill>
                <a:srgbClr val="FCE4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92583" y="3732617"/>
            <a:ext cx="18483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solidFill>
                  <a:srgbClr val="FCE4E7"/>
                </a:solidFill>
                <a:latin typeface="+mj-lt"/>
              </a:rPr>
              <a:t>   Viết </a:t>
            </a:r>
            <a:r>
              <a:rPr lang="vi-VN" sz="3200" b="1" dirty="0">
                <a:solidFill>
                  <a:srgbClr val="FCE4E7"/>
                </a:solidFill>
                <a:latin typeface="+mj-lt"/>
              </a:rPr>
              <a:t>bài</a:t>
            </a:r>
            <a:endParaRPr lang="vi-VN" sz="3200" dirty="0">
              <a:solidFill>
                <a:srgbClr val="FCE4E7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67735" y="4187596"/>
            <a:ext cx="2456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FCE4E7"/>
                </a:solidFill>
                <a:latin typeface="+mj-lt"/>
              </a:rPr>
              <a:t> Chỉnh </a:t>
            </a:r>
            <a:r>
              <a:rPr lang="vi-VN" sz="2800" b="1" dirty="0">
                <a:solidFill>
                  <a:srgbClr val="FCE4E7"/>
                </a:solidFill>
                <a:latin typeface="+mj-lt"/>
              </a:rPr>
              <a:t>sửa </a:t>
            </a:r>
            <a:endParaRPr lang="vi-VN" sz="2800" b="1" dirty="0" smtClean="0">
              <a:solidFill>
                <a:srgbClr val="FCE4E7"/>
              </a:solidFill>
              <a:latin typeface="+mj-lt"/>
            </a:endParaRPr>
          </a:p>
          <a:p>
            <a:pPr algn="ctr"/>
            <a:r>
              <a:rPr lang="vi-VN" sz="2800" b="1" dirty="0" smtClean="0">
                <a:solidFill>
                  <a:srgbClr val="FCE4E7"/>
                </a:solidFill>
                <a:latin typeface="+mj-lt"/>
              </a:rPr>
              <a:t>bài </a:t>
            </a:r>
            <a:r>
              <a:rPr lang="vi-VN" sz="2800" b="1" dirty="0">
                <a:solidFill>
                  <a:srgbClr val="FCE4E7"/>
                </a:solidFill>
                <a:latin typeface="+mj-lt"/>
              </a:rPr>
              <a:t>viết</a:t>
            </a:r>
            <a:endParaRPr lang="vi-VN" sz="2800" dirty="0">
              <a:solidFill>
                <a:srgbClr val="FCE4E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25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8633" y="4468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35644"/>
              </p:ext>
            </p:extLst>
          </p:nvPr>
        </p:nvGraphicFramePr>
        <p:xfrm>
          <a:off x="522790" y="1131328"/>
          <a:ext cx="11146420" cy="4970214"/>
        </p:xfrm>
        <a:graphic>
          <a:graphicData uri="http://schemas.openxmlformats.org/drawingml/2006/table">
            <a:tbl>
              <a:tblPr firstRow="1" firstCol="1" bandRow="1"/>
              <a:tblGrid>
                <a:gridCol w="6975674">
                  <a:extLst>
                    <a:ext uri="{9D8B030D-6E8A-4147-A177-3AD203B41FA5}">
                      <a16:colId xmlns="" xmlns:a16="http://schemas.microsoft.com/office/drawing/2014/main" val="3425779371"/>
                    </a:ext>
                  </a:extLst>
                </a:gridCol>
                <a:gridCol w="4170746">
                  <a:extLst>
                    <a:ext uri="{9D8B030D-6E8A-4147-A177-3AD203B41FA5}">
                      <a16:colId xmlns="" xmlns:a16="http://schemas.microsoft.com/office/drawing/2014/main" val="3632605157"/>
                    </a:ext>
                  </a:extLst>
                </a:gridCol>
              </a:tblGrid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được đưa ra bàn luận là gì?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100" kern="10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67874792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đề đó gợi ra những cách hiểu nào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?</a:t>
                      </a:r>
                      <a:endParaRPr lang="vi-VN" sz="2400" kern="100" dirty="0" smtClean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(Có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những cách hiểu nào về vấn đề này?</a:t>
                      </a: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</a:t>
                      </a: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9814627"/>
                  </a:ext>
                </a:extLst>
              </a:tr>
              <a:tr h="7678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kiến nào là đáng quan tâm nhất?</a:t>
                      </a:r>
                    </a:p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(Em đồng tình với ý kiến nào?)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</a:t>
                      </a: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572326852"/>
                  </a:ext>
                </a:extLst>
              </a:tr>
              <a:tr h="6982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sao em bày tỏ thái độ tán thành?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46640046"/>
                  </a:ext>
                </a:extLst>
              </a:tr>
              <a:tr h="5069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đưa ra những lý lẽ nào để bảo vệ cho ý kiến đó?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58847716"/>
                  </a:ext>
                </a:extLst>
              </a:tr>
              <a:tr h="79139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đưa ra những dẫn chứng gì để chứng minh sự đúng đắn của ý kiến em tán thành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kern="100" dirty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.............................</a:t>
                      </a:r>
                      <a:r>
                        <a:rPr lang="nl-NL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.......................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25637408"/>
                  </a:ext>
                </a:extLst>
              </a:tr>
              <a:tr h="9309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kern="10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Em sẽ</a:t>
                      </a:r>
                      <a:r>
                        <a:rPr lang="vi-VN" sz="2400" kern="100" baseline="0" dirty="0" smtClean="0"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kết thúc bài viết như thế nào?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4849" marR="548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02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8758" y="2693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9" t="38986" r="30477" b="15054"/>
          <a:stretch/>
        </p:blipFill>
        <p:spPr bwMode="auto">
          <a:xfrm>
            <a:off x="1246909" y="1080655"/>
            <a:ext cx="10108276" cy="50707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119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82982" cy="686308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213113" y="1986765"/>
            <a:ext cx="7659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A. KHỞI ĐỘNG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02688DE7-671F-4B35-82E6-5C908B507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33" y="672761"/>
            <a:ext cx="9283699" cy="5512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2653049" y="1785183"/>
            <a:ext cx="69288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LUYỆN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TẬP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07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="" xmlns:a16="http://schemas.microsoft.com/office/drawing/2014/main" id="{43BDA13F-5ECF-49F5-85BC-F7CB5877E9F3}"/>
              </a:ext>
            </a:extLst>
          </p:cNvPr>
          <p:cNvSpPr txBox="1">
            <a:spLocks/>
          </p:cNvSpPr>
          <p:nvPr/>
        </p:nvSpPr>
        <p:spPr>
          <a:xfrm>
            <a:off x="818600" y="1678576"/>
            <a:ext cx="10856067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554" y="1190008"/>
            <a:ext cx="746215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altLang="zh-CN" sz="60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VIDEO</a:t>
            </a:r>
          </a:p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000" b="1" kern="1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Sử dụng điện, nước</a:t>
            </a:r>
            <a:endParaRPr lang="en-US" sz="6000" kern="1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zh-CN" sz="6000" b="0" i="0" u="none" strike="noStrike" cap="none" normalizeH="0" baseline="0" dirty="0" smtClean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96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-474616"/>
            <a:ext cx="11926956" cy="73663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66B8FE65-7A82-403F-9D8F-AC366BEA8DD0}"/>
              </a:ext>
            </a:extLst>
          </p:cNvPr>
          <p:cNvSpPr/>
          <p:nvPr/>
        </p:nvSpPr>
        <p:spPr>
          <a:xfrm>
            <a:off x="1155340" y="1445761"/>
            <a:ext cx="92894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altLang="zh-CN" sz="6000" b="1" dirty="0" smtClean="0">
                <a:solidFill>
                  <a:srgbClr val="F8C8C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kiệm điện nước, nên hay không nên?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8C8C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23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961581" y="103443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1" action="ppaction://hlinksldjump"/>
              </a:rPr>
              <a:t>TIẾP</a:t>
            </a:r>
            <a:r>
              <a:rPr lang="en-US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THEO</a:t>
            </a:r>
            <a:endParaRPr lang="en-US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1899063" y="2364376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1</a:t>
            </a:r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4082452" y="238832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2</a:t>
            </a:r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77000" y="2323723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3</a:t>
            </a:r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8885388" y="2323722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4</a:t>
            </a:r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2018110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5</a:t>
            </a:r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4306936" y="5166395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6</a:t>
            </a:r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6546694" y="5127669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7</a:t>
            </a:r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8885388" y="5127271"/>
            <a:ext cx="914400" cy="73211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8629"/>
            <a:ext cx="464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Bố cục của bài văn Nghị luận gồm mấy phần?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4612" y="3485346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phần.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MB, TB, KB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665254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4923" y="648629"/>
            <a:ext cx="6109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àn ý.</a:t>
            </a:r>
            <a:endParaRPr lang="en-US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90057" y="363683"/>
            <a:ext cx="7484321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9194" y="648629"/>
            <a:ext cx="7006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Muốn có kiến thức để viết văn nghị luận, chúng ta cần ………………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3485346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 hiểu, đọc, xem nhiều tài liệu.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0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73858" y="405245"/>
            <a:ext cx="9996222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967174" y="2152636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5648" y="690191"/>
            <a:ext cx="9730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4. Muốn tăng sự thuyết phục cho người nghe, người đọc khi làm văn nghị luận cần?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3519" y="3419578"/>
            <a:ext cx="5414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Đưa ra lý lẽ sắc bén, dẫn chứng xác thực, rõ ràng, tin cậy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24743" y="363683"/>
            <a:ext cx="877824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4560" y="937795"/>
            <a:ext cx="8473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5. Phải làm gì để viết văn nghị luận hay?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37024" y="3200400"/>
            <a:ext cx="5365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Đọc nhiều tài liệu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 khảo nhiều bài viết hay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 viết thường xuyên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4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12125" y="5257801"/>
            <a:ext cx="2965934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</a:t>
            </a:r>
          </a:p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TRẠI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24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828801" y="363683"/>
            <a:ext cx="7745578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399"/>
            <a:ext cx="5230977" cy="232355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6811" y="640746"/>
            <a:ext cx="7125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Yêu cầu đối với người viết bài nghị luận thể hiện ý kiến tán thành là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1590" y="3277187"/>
            <a:ext cx="45988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Xác định rõ ý kiến mình muốn tán thành, lý giải tại sao mình tán thành ý kiến đó, bảo vệ, chứng minh cho ý kiến đó là đúng đắn.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10668001" y="4976220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747848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70765" y="3002973"/>
            <a:ext cx="5469774" cy="27161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6457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7. Cần chú ý điều gì khi viết bài văn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2009" y="3023121"/>
            <a:ext cx="53659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 lập dàn ý trước khi viết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 cục rõ ràng, đầy đủ 3 phần.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 bày mạch lạc, khoa học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 liên kết giữa các đoạn</a:t>
            </a:r>
          </a:p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Lý lẽ, dẫn chứng thuyết phục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10668001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521131" y="363683"/>
            <a:ext cx="91440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1577" y="640746"/>
            <a:ext cx="8699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8. Nếu đang viết bài văn bị bí (Không biết viết tiếp nội dung gì) thì phải làm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5107" y="3377624"/>
            <a:ext cx="449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 lại dàn ý</a:t>
            </a:r>
          </a:p>
          <a:p>
            <a:pPr algn="ctr"/>
            <a:r>
              <a:rPr lang="en-US" sz="3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 lại bài viết</a:t>
            </a:r>
          </a:p>
          <a:p>
            <a:pPr algn="ctr"/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1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FF892B8-9C81-4626-8A5A-2BB3D189B3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2" t="3688" r="2899" b="326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5" name="Round Same Side Corner Rectangle 42">
            <a:extLst>
              <a:ext uri="{FF2B5EF4-FFF2-40B4-BE49-F238E27FC236}">
                <a16:creationId xmlns="" xmlns:a16="http://schemas.microsoft.com/office/drawing/2014/main" id="{3566C3E4-092E-4F4C-A34A-9EC61A987179}"/>
              </a:ext>
            </a:extLst>
          </p:cNvPr>
          <p:cNvSpPr/>
          <p:nvPr/>
        </p:nvSpPr>
        <p:spPr>
          <a:xfrm rot="16200000" flipH="1">
            <a:off x="2434816" y="2220846"/>
            <a:ext cx="426429" cy="3427819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BAE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Freeform 734">
            <a:extLst>
              <a:ext uri="{FF2B5EF4-FFF2-40B4-BE49-F238E27FC236}">
                <a16:creationId xmlns="" xmlns:a16="http://schemas.microsoft.com/office/drawing/2014/main" id="{1D39D4C1-7C43-4984-BFB1-63EBC2E17F3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402899" y="4066250"/>
            <a:ext cx="221183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BAE3F9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="" xmlns:a16="http://schemas.microsoft.com/office/drawing/2014/main" id="{E2DA23C7-FE2B-4C95-87B4-611EE7B2D816}"/>
              </a:ext>
            </a:extLst>
          </p:cNvPr>
          <p:cNvSpPr/>
          <p:nvPr/>
        </p:nvSpPr>
        <p:spPr>
          <a:xfrm>
            <a:off x="4361943" y="3714677"/>
            <a:ext cx="3427816" cy="426428"/>
          </a:xfrm>
          <a:prstGeom prst="rect">
            <a:avLst/>
          </a:prstGeom>
          <a:solidFill>
            <a:srgbClr val="F8C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 734">
            <a:extLst>
              <a:ext uri="{FF2B5EF4-FFF2-40B4-BE49-F238E27FC236}">
                <a16:creationId xmlns="" xmlns:a16="http://schemas.microsoft.com/office/drawing/2014/main" id="{D98688E8-24E1-4877-A455-F33BA166EB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247474" y="4071681"/>
            <a:ext cx="221182" cy="338037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ound Same Side Corner Rectangle 36">
            <a:extLst>
              <a:ext uri="{FF2B5EF4-FFF2-40B4-BE49-F238E27FC236}">
                <a16:creationId xmlns="" xmlns:a16="http://schemas.microsoft.com/office/drawing/2014/main" id="{66507D9F-81F3-4289-A7B0-DBC1B9D17423}"/>
              </a:ext>
            </a:extLst>
          </p:cNvPr>
          <p:cNvSpPr/>
          <p:nvPr/>
        </p:nvSpPr>
        <p:spPr>
          <a:xfrm rot="5400000">
            <a:off x="9290455" y="2213985"/>
            <a:ext cx="426430" cy="342781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4564" tIns="82283" rIns="164564" bIns="82283" rtlCol="0" anchor="ctr"/>
          <a:lstStyle/>
          <a:p>
            <a:pPr algn="ctr"/>
            <a:endParaRPr lang="bg-BG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 734">
            <a:extLst>
              <a:ext uri="{FF2B5EF4-FFF2-40B4-BE49-F238E27FC236}">
                <a16:creationId xmlns="" xmlns:a16="http://schemas.microsoft.com/office/drawing/2014/main" id="{8D9EF3C2-133D-4D1F-81DA-4E54C4A754B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959335" y="3441766"/>
            <a:ext cx="221182" cy="3380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F8C8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1013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 Placeholder 7">
            <a:extLst>
              <a:ext uri="{FF2B5EF4-FFF2-40B4-BE49-F238E27FC236}">
                <a16:creationId xmlns="" xmlns:a16="http://schemas.microsoft.com/office/drawing/2014/main" id="{936A7B92-469C-42E8-9E53-C0808545BB9E}"/>
              </a:ext>
            </a:extLst>
          </p:cNvPr>
          <p:cNvSpPr txBox="1">
            <a:spLocks/>
          </p:cNvSpPr>
          <p:nvPr/>
        </p:nvSpPr>
        <p:spPr>
          <a:xfrm>
            <a:off x="2539095" y="1944710"/>
            <a:ext cx="7050481" cy="1133341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0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Hoàn chỉnh lại bài viết ở nhà</a:t>
            </a:r>
            <a:endParaRPr lang="zh-CN" altLang="en-US" sz="30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Text Placeholder 7">
            <a:extLst>
              <a:ext uri="{FF2B5EF4-FFF2-40B4-BE49-F238E27FC236}">
                <a16:creationId xmlns="" xmlns:a16="http://schemas.microsoft.com/office/drawing/2014/main" id="{7E9AE8B0-4BDA-4E1A-B505-2049EC325814}"/>
              </a:ext>
            </a:extLst>
          </p:cNvPr>
          <p:cNvSpPr txBox="1">
            <a:spLocks/>
          </p:cNvSpPr>
          <p:nvPr/>
        </p:nvSpPr>
        <p:spPr>
          <a:xfrm>
            <a:off x="7728800" y="4744329"/>
            <a:ext cx="3784913" cy="845102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Soạn</a:t>
            </a:r>
            <a:r>
              <a:rPr lang="en-US" altLang="zh-CN" sz="2800" b="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Nói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nghe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28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Text Placeholder 7">
            <a:extLst>
              <a:ext uri="{FF2B5EF4-FFF2-40B4-BE49-F238E27FC236}">
                <a16:creationId xmlns="" xmlns:a16="http://schemas.microsoft.com/office/drawing/2014/main" id="{DF2DF636-0AC2-4002-A94F-65DE0CBE7E8F}"/>
              </a:ext>
            </a:extLst>
          </p:cNvPr>
          <p:cNvSpPr txBox="1">
            <a:spLocks/>
          </p:cNvSpPr>
          <p:nvPr/>
        </p:nvSpPr>
        <p:spPr>
          <a:xfrm>
            <a:off x="1169362" y="4725921"/>
            <a:ext cx="3299607" cy="1018056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Khái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quát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sơ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</a:t>
            </a:r>
            <a:r>
              <a:rPr lang="en-US" altLang="zh-CN" sz="2800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duy</a:t>
            </a:r>
            <a:r>
              <a:rPr lang="en-US" altLang="zh-CN" sz="30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1A4459-A746-48D2-A4C6-9D301E7415F1}"/>
              </a:ext>
            </a:extLst>
          </p:cNvPr>
          <p:cNvSpPr txBox="1"/>
          <p:nvPr/>
        </p:nvSpPr>
        <p:spPr>
          <a:xfrm>
            <a:off x="2915246" y="823001"/>
            <a:ext cx="7108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TỰ HỌC</a:t>
            </a:r>
          </a:p>
        </p:txBody>
      </p:sp>
    </p:spTree>
    <p:extLst>
      <p:ext uri="{BB962C8B-B14F-4D97-AF65-F5344CB8AC3E}">
        <p14:creationId xmlns:p14="http://schemas.microsoft.com/office/powerpoint/2010/main" val="60790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73" grpId="0"/>
      <p:bldP spid="75" grpId="0"/>
      <p:bldP spid="7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680DBB7-D220-4522-94BB-1CC06F528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18208"/>
            <a:ext cx="6729591" cy="399589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72305C62-B68C-4834-A7EA-229E94D20559}"/>
              </a:ext>
            </a:extLst>
          </p:cNvPr>
          <p:cNvSpPr txBox="1"/>
          <p:nvPr/>
        </p:nvSpPr>
        <p:spPr>
          <a:xfrm>
            <a:off x="3567882" y="1973793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………….</a:t>
            </a:r>
            <a:endParaRPr lang="zh-CN" altLang="en-US" sz="5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07FDE30D-D0A5-4494-A94D-D1275F8731AF}"/>
              </a:ext>
            </a:extLst>
          </p:cNvPr>
          <p:cNvSpPr txBox="1"/>
          <p:nvPr/>
        </p:nvSpPr>
        <p:spPr>
          <a:xfrm>
            <a:off x="5846291" y="3960878"/>
            <a:ext cx="3127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dirty="0">
                <a:solidFill>
                  <a:srgbClr val="7FB4D3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………….</a:t>
            </a:r>
            <a:endParaRPr lang="zh-CN" altLang="en-US" sz="5400" dirty="0">
              <a:solidFill>
                <a:srgbClr val="7FB4D3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E7813A67-0FA3-4263-949E-5C5C2F8DA0D2}"/>
              </a:ext>
            </a:extLst>
          </p:cNvPr>
          <p:cNvSpPr txBox="1"/>
          <p:nvPr/>
        </p:nvSpPr>
        <p:spPr>
          <a:xfrm>
            <a:off x="3494811" y="2809065"/>
            <a:ext cx="58015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blipFill>
                  <a:blip r:embed="rId5"/>
                  <a:tile tx="0" ty="0" sx="100000" sy="100000" flip="none" algn="tl"/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zh-CN" altLang="en-US" sz="8800" b="1" dirty="0">
              <a:blipFill>
                <a:blip r:embed="rId5"/>
                <a:tile tx="0" ty="0" sx="100000" sy="100000" flip="none" algn="tl"/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2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0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320918" y="3139403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1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297" y="3937001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8" action="ppaction://hlinksldjump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1" action="ppaction://hlinksldjump"/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4" action="ppaction://hlinksldjump"/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8028" y="1134688"/>
            <a:ext cx="8435957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câu thành ngữ nói về hành động của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con hổ sau khi được giúp đỡ trong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“Con hổ có nghĩa”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453" y="3492500"/>
            <a:ext cx="4136704" cy="73866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 ơn đáp nghĩa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15900" y="1101436"/>
            <a:ext cx="7696973" cy="183126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gọi kiểu văn bản thể hiện ý kiến,</a:t>
            </a:r>
          </a:p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xét, đánh giá về các sự việc</a:t>
            </a:r>
          </a:p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sông?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6272" y="3207788"/>
            <a:ext cx="5058430" cy="178510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(về một sự việc, hiện tượng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đời sống)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0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8166" y="1317568"/>
            <a:ext cx="846160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ý kiến của người khác trùng với</a:t>
            </a:r>
          </a:p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nghĩ của em, em thể hiện thái độ gì?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0749" y="3476336"/>
            <a:ext cx="2772548" cy="80021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 thành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7182" y="1317567"/>
            <a:ext cx="847763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muốn bảo vệ một ý kiến, quan điểm </a:t>
            </a:r>
          </a:p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người khác em cần làm gì?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7590" y="3225801"/>
            <a:ext cx="6074734" cy="1600434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ra lý lẽ, dẫn chứng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chứng minh ý kiến đó là đúng,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đồng tình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46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34438" y="1350818"/>
            <a:ext cx="7309046" cy="1261880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bước để làm một bài văn? 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những bước nào?</a:t>
            </a:r>
            <a:endParaRPr lang="en-US" sz="3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453" y="3106189"/>
            <a:ext cx="4212622" cy="2092877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3 bước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Trước khi viết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Viết bài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Chỉnh sửa bài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3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ttps://www.facebook.com/ud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14.2. Dấu ngoặc kép</Template>
  <TotalTime>890</TotalTime>
  <Words>1087</Words>
  <Application>Microsoft Office PowerPoint</Application>
  <PresentationFormat>Widescreen</PresentationFormat>
  <Paragraphs>157</Paragraphs>
  <Slides>34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34</vt:i4>
      </vt:variant>
    </vt:vector>
  </HeadingPairs>
  <TitlesOfParts>
    <vt:vector size="52" baseType="lpstr">
      <vt:lpstr>맑은 고딕</vt:lpstr>
      <vt:lpstr>微软雅黑</vt:lpstr>
      <vt:lpstr>宋体</vt:lpstr>
      <vt:lpstr>宋体</vt:lpstr>
      <vt:lpstr>Arial</vt:lpstr>
      <vt:lpstr>Calibri</vt:lpstr>
      <vt:lpstr>Times New Roman</vt:lpstr>
      <vt:lpstr>等线</vt:lpstr>
      <vt:lpstr>等线 Light</vt:lpstr>
      <vt:lpstr>https://www.facebook.com/udppt</vt:lpstr>
      <vt:lpstr>1_Office Theme</vt:lpstr>
      <vt:lpstr>7_Office Theme</vt:lpstr>
      <vt:lpstr>6_Office Theme</vt:lpstr>
      <vt:lpstr>5_Office Theme</vt:lpstr>
      <vt:lpstr>4_Office Theme</vt:lpstr>
      <vt:lpstr>3_Office Theme</vt:lpstr>
      <vt:lpstr>2_Office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https://www.facebook.com/udppt</dc:subject>
  <dc:creator>DELL</dc:creator>
  <cp:keywords>https:/www.facebook.com/udppt</cp:keywords>
  <dc:description>https://www.facebook.com/udppt</dc:description>
  <cp:lastModifiedBy>PC</cp:lastModifiedBy>
  <cp:revision>72</cp:revision>
  <dcterms:created xsi:type="dcterms:W3CDTF">2021-11-22T12:39:10Z</dcterms:created>
  <dcterms:modified xsi:type="dcterms:W3CDTF">2022-06-28T16:23:19Z</dcterms:modified>
  <cp:category>https://www.facebook.com/udppt</cp:category>
  <cp:contentStatus>https://www.facebook.com/udppt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0D7C5E8A-2376-4888-B1C9-07FFA00213F6</vt:lpwstr>
  </property>
  <property fmtid="{D5CDD505-2E9C-101B-9397-08002B2CF9AE}" pid="3" name="ArticulatePath">
    <vt:lpwstr>cute 4</vt:lpwstr>
  </property>
</Properties>
</file>