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3"/>
  </p:notesMasterIdLst>
  <p:sldIdLst>
    <p:sldId id="391" r:id="rId2"/>
    <p:sldId id="355" r:id="rId3"/>
    <p:sldId id="392" r:id="rId4"/>
    <p:sldId id="393" r:id="rId5"/>
    <p:sldId id="357" r:id="rId6"/>
    <p:sldId id="394" r:id="rId7"/>
    <p:sldId id="295" r:id="rId8"/>
    <p:sldId id="395" r:id="rId9"/>
    <p:sldId id="400" r:id="rId10"/>
    <p:sldId id="396" r:id="rId11"/>
    <p:sldId id="397" r:id="rId12"/>
    <p:sldId id="401" r:id="rId13"/>
    <p:sldId id="398" r:id="rId14"/>
    <p:sldId id="402" r:id="rId15"/>
    <p:sldId id="406" r:id="rId16"/>
    <p:sldId id="407" r:id="rId17"/>
    <p:sldId id="408" r:id="rId18"/>
    <p:sldId id="409" r:id="rId19"/>
    <p:sldId id="405" r:id="rId20"/>
    <p:sldId id="403" r:id="rId21"/>
    <p:sldId id="3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BB8EA"/>
    <a:srgbClr val="9A3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434" autoAdjust="0"/>
  </p:normalViewPr>
  <p:slideViewPr>
    <p:cSldViewPr snapToGrid="0">
      <p:cViewPr varScale="1">
        <p:scale>
          <a:sx n="69" d="100"/>
          <a:sy n="69" d="100"/>
        </p:scale>
        <p:origin x="73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1944"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AE639-4508-4E5E-9C53-3B44268C8E33}" type="datetimeFigureOut">
              <a:rPr lang="en-US" smtClean="0"/>
              <a:pPr/>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E5B07-D6B8-41A1-BFCB-0906B82F6814}" type="slidenum">
              <a:rPr lang="en-US" smtClean="0"/>
              <a:pPr/>
              <a:t>‹#›</a:t>
            </a:fld>
            <a:endParaRPr lang="en-US"/>
          </a:p>
        </p:txBody>
      </p:sp>
    </p:spTree>
    <p:extLst>
      <p:ext uri="{BB962C8B-B14F-4D97-AF65-F5344CB8AC3E}">
        <p14:creationId xmlns:p14="http://schemas.microsoft.com/office/powerpoint/2010/main" val="238709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977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13605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38538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00968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47341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87526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7030102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8037321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644489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6065384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9419887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84452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308588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65991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58911294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1020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47345289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37502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99379226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72050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77651375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40011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8807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8318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9992270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9700408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09512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136315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6117500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5427832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2287264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2814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59562755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93885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15087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28906336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02839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99958949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61090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2854059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04099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solidFill>
                  <a:prstClr val="black">
                    <a:tint val="75000"/>
                  </a:prstClr>
                </a:solidFill>
              </a:rPr>
              <a:pPr/>
              <a:t>2022/6/26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152945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cs typeface="+mn-cs"/>
              </a:defRPr>
            </a:lvl1pPr>
          </a:lstStyle>
          <a:p>
            <a:pPr>
              <a:defRPr/>
            </a:pPr>
            <a:fld id="{0C6303A0-9065-42AF-906A-DE1E800FE257}"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cs typeface="+mn-cs"/>
              </a:defRPr>
            </a:lvl1pPr>
          </a:lstStyle>
          <a:p>
            <a:pPr>
              <a:defRPr/>
            </a:pPr>
            <a:fld id="{2AD3D7CA-7BD8-4738-B6AB-718737AA462A}" type="slidenum">
              <a:rPr lang="zh-CN" altLang="en-US"/>
              <a:pPr>
                <a:defRPr/>
              </a:pPr>
              <a:t>‹#›</a:t>
            </a:fld>
            <a:endParaRPr lang="zh-CN" altLang="en-US"/>
          </a:p>
        </p:txBody>
      </p:sp>
    </p:spTree>
    <p:extLst>
      <p:ext uri="{BB962C8B-B14F-4D97-AF65-F5344CB8AC3E}">
        <p14:creationId xmlns:p14="http://schemas.microsoft.com/office/powerpoint/2010/main" val="337420322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95890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594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52266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35098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cs typeface="Arial" panose="020B0604020202020204" pitchFamily="34" charset="0"/>
              </a:defRPr>
            </a:lvl1pPr>
          </a:lstStyle>
          <a:p>
            <a:pPr>
              <a:defRPr/>
            </a:pPr>
            <a:fld id="{3ACFC516-0EBD-4852-9DFD-FFC809B16810}"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cs typeface="Arial" panose="020B0604020202020204" pitchFamily="34" charset="0"/>
              </a:defRPr>
            </a:lvl1pPr>
          </a:lstStyle>
          <a:p>
            <a:pPr>
              <a:defRPr/>
            </a:pPr>
            <a:fld id="{855DB59F-0B7A-4009-ADD8-CBB6E0E22669}" type="slidenum">
              <a:rPr lang="zh-CN" altLang="en-US"/>
              <a:pPr>
                <a:defRPr/>
              </a:pPr>
              <a:t>‹#›</a:t>
            </a:fld>
            <a:endParaRPr lang="zh-CN" altLang="en-US"/>
          </a:p>
        </p:txBody>
      </p:sp>
    </p:spTree>
    <p:extLst>
      <p:ext uri="{BB962C8B-B14F-4D97-AF65-F5344CB8AC3E}">
        <p14:creationId xmlns:p14="http://schemas.microsoft.com/office/powerpoint/2010/main" val="111421043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59904503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06666312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233108B3-3C5F-434E-B7C6-124BB30C5988}"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0FCC38CE-CFED-41E2-93E2-A213294AFB8B}" type="slidenum">
              <a:rPr lang="zh-CN" altLang="en-US"/>
              <a:pPr>
                <a:defRPr/>
              </a:pPr>
              <a:t>‹#›</a:t>
            </a:fld>
            <a:endParaRPr lang="zh-CN" altLang="en-US"/>
          </a:p>
        </p:txBody>
      </p:sp>
    </p:spTree>
    <p:extLst>
      <p:ext uri="{BB962C8B-B14F-4D97-AF65-F5344CB8AC3E}">
        <p14:creationId xmlns:p14="http://schemas.microsoft.com/office/powerpoint/2010/main" val="39899397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40525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06316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8863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97556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40807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55939F8A-80A9-45E0-A0F4-894D8E26B4B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D8B399FA-B7B1-49CB-90BD-93EF7A2FB86E}" type="slidenum">
              <a:rPr lang="zh-CN" altLang="en-US"/>
              <a:pPr>
                <a:defRPr/>
              </a:pPr>
              <a:t>‹#›</a:t>
            </a:fld>
            <a:endParaRPr lang="zh-CN" altLang="en-US"/>
          </a:p>
        </p:txBody>
      </p:sp>
    </p:spTree>
    <p:extLst>
      <p:ext uri="{BB962C8B-B14F-4D97-AF65-F5344CB8AC3E}">
        <p14:creationId xmlns:p14="http://schemas.microsoft.com/office/powerpoint/2010/main" val="22920169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80187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50323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65118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DC8E90E9-3991-4952-B868-E8D12E18069F}"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35B5DF7-5D90-4031-943A-EC2B6FE683C0}" type="slidenum">
              <a:rPr lang="zh-CN" altLang="en-US"/>
              <a:pPr>
                <a:defRPr/>
              </a:pPr>
              <a:t>‹#›</a:t>
            </a:fld>
            <a:endParaRPr lang="zh-CN" altLang="en-US"/>
          </a:p>
        </p:txBody>
      </p:sp>
    </p:spTree>
    <p:extLst>
      <p:ext uri="{BB962C8B-B14F-4D97-AF65-F5344CB8AC3E}">
        <p14:creationId xmlns:p14="http://schemas.microsoft.com/office/powerpoint/2010/main" val="178716588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p:txBody>
          <a:bodyPr/>
          <a:lstStyle>
            <a:lvl1pPr>
              <a:defRPr>
                <a:solidFill>
                  <a:prstClr val="black">
                    <a:tint val="75000"/>
                  </a:prstClr>
                </a:solidFill>
              </a:defRPr>
            </a:lvl1pPr>
          </a:lstStyle>
          <a:p>
            <a:pPr>
              <a:defRPr/>
            </a:pPr>
            <a:fld id="{2936DCA0-ECAD-47A7-9726-E73E43DC9063}" type="datetimeFigureOut">
              <a:rPr lang="zh-CN" altLang="en-US"/>
              <a:pPr>
                <a:defRPr/>
              </a:pPr>
              <a:t>2022/6/26</a:t>
            </a:fld>
            <a:endParaRPr lang="zh-CN" altLang="en-US"/>
          </a:p>
        </p:txBody>
      </p:sp>
      <p:sp>
        <p:nvSpPr>
          <p:cNvPr id="3" name="页脚占位符 4">
            <a:extLst/>
          </p:cNvPr>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5">
            <a:extLst/>
          </p:cNvPr>
          <p:cNvSpPr>
            <a:spLocks noGrp="1"/>
          </p:cNvSpPr>
          <p:nvPr>
            <p:ph type="sldNum" sz="quarter" idx="12"/>
          </p:nvPr>
        </p:nvSpPr>
        <p:spPr/>
        <p:txBody>
          <a:bodyPr/>
          <a:lstStyle>
            <a:lvl1pPr>
              <a:defRPr>
                <a:solidFill>
                  <a:srgbClr val="5FCBEF"/>
                </a:solidFill>
              </a:defRPr>
            </a:lvl1pPr>
          </a:lstStyle>
          <a:p>
            <a:pPr>
              <a:defRPr/>
            </a:pPr>
            <a:fld id="{63CA01C4-3185-49DF-8A7B-01FA94DBECD4}" type="slidenum">
              <a:rPr lang="zh-CN" altLang="en-US"/>
              <a:pPr>
                <a:defRPr/>
              </a:pPr>
              <a:t>‹#›</a:t>
            </a:fld>
            <a:endParaRPr lang="zh-CN" altLang="en-US"/>
          </a:p>
        </p:txBody>
      </p:sp>
    </p:spTree>
    <p:extLst>
      <p:ext uri="{BB962C8B-B14F-4D97-AF65-F5344CB8AC3E}">
        <p14:creationId xmlns:p14="http://schemas.microsoft.com/office/powerpoint/2010/main" val="247088734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3148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98960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8642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83758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43332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80624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60623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63189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0277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CAE51CAA-C752-40DC-960F-F5050B7460CA}"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C3C88AF-2CE0-4A79-8AF8-363320419813}" type="slidenum">
              <a:rPr lang="zh-CN" altLang="en-US"/>
              <a:pPr>
                <a:defRPr/>
              </a:pPr>
              <a:t>‹#›</a:t>
            </a:fld>
            <a:endParaRPr lang="zh-CN" altLang="en-US"/>
          </a:p>
        </p:txBody>
      </p:sp>
    </p:spTree>
    <p:extLst>
      <p:ext uri="{BB962C8B-B14F-4D97-AF65-F5344CB8AC3E}">
        <p14:creationId xmlns:p14="http://schemas.microsoft.com/office/powerpoint/2010/main" val="14693700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38950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70686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61484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28334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55939F8A-80A9-45E0-A0F4-894D8E26B4BE}"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D8B399FA-B7B1-49CB-90BD-93EF7A2FB86E}" type="slidenum">
              <a:rPr lang="zh-CN" altLang="en-US"/>
              <a:pPr>
                <a:defRPr/>
              </a:pPr>
              <a:t>‹#›</a:t>
            </a:fld>
            <a:endParaRPr lang="zh-CN" altLang="en-US"/>
          </a:p>
        </p:txBody>
      </p:sp>
    </p:spTree>
    <p:extLst>
      <p:ext uri="{BB962C8B-B14F-4D97-AF65-F5344CB8AC3E}">
        <p14:creationId xmlns:p14="http://schemas.microsoft.com/office/powerpoint/2010/main" val="421468278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0010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3871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20047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930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DC8E90E9-3991-4952-B868-E8D12E18069F}"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35B5DF7-5D90-4031-943A-EC2B6FE683C0}" type="slidenum">
              <a:rPr lang="zh-CN" altLang="en-US"/>
              <a:pPr>
                <a:defRPr/>
              </a:pPr>
              <a:t>‹#›</a:t>
            </a:fld>
            <a:endParaRPr lang="zh-CN" altLang="en-US"/>
          </a:p>
        </p:txBody>
      </p:sp>
    </p:spTree>
    <p:extLst>
      <p:ext uri="{BB962C8B-B14F-4D97-AF65-F5344CB8AC3E}">
        <p14:creationId xmlns:p14="http://schemas.microsoft.com/office/powerpoint/2010/main" val="206234159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p:txBody>
          <a:bodyPr/>
          <a:lstStyle>
            <a:lvl1pPr>
              <a:defRPr>
                <a:solidFill>
                  <a:prstClr val="black">
                    <a:tint val="75000"/>
                  </a:prstClr>
                </a:solidFill>
              </a:defRPr>
            </a:lvl1pPr>
          </a:lstStyle>
          <a:p>
            <a:pPr>
              <a:defRPr/>
            </a:pPr>
            <a:fld id="{2936DCA0-ECAD-47A7-9726-E73E43DC9063}" type="datetimeFigureOut">
              <a:rPr lang="zh-CN" altLang="en-US"/>
              <a:pPr>
                <a:defRPr/>
              </a:pPr>
              <a:t>2022/6/26</a:t>
            </a:fld>
            <a:endParaRPr lang="zh-CN" altLang="en-US"/>
          </a:p>
        </p:txBody>
      </p:sp>
      <p:sp>
        <p:nvSpPr>
          <p:cNvPr id="3" name="页脚占位符 4">
            <a:extLst/>
          </p:cNvPr>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5">
            <a:extLst/>
          </p:cNvPr>
          <p:cNvSpPr>
            <a:spLocks noGrp="1"/>
          </p:cNvSpPr>
          <p:nvPr>
            <p:ph type="sldNum" sz="quarter" idx="12"/>
          </p:nvPr>
        </p:nvSpPr>
        <p:spPr/>
        <p:txBody>
          <a:bodyPr/>
          <a:lstStyle>
            <a:lvl1pPr>
              <a:defRPr>
                <a:solidFill>
                  <a:srgbClr val="5FCBEF"/>
                </a:solidFill>
              </a:defRPr>
            </a:lvl1pPr>
          </a:lstStyle>
          <a:p>
            <a:pPr>
              <a:defRPr/>
            </a:pPr>
            <a:fld id="{63CA01C4-3185-49DF-8A7B-01FA94DBECD4}" type="slidenum">
              <a:rPr lang="zh-CN" altLang="en-US"/>
              <a:pPr>
                <a:defRPr/>
              </a:pPr>
              <a:t>‹#›</a:t>
            </a:fld>
            <a:endParaRPr lang="zh-CN" altLang="en-US"/>
          </a:p>
        </p:txBody>
      </p:sp>
    </p:spTree>
    <p:extLst>
      <p:ext uri="{BB962C8B-B14F-4D97-AF65-F5344CB8AC3E}">
        <p14:creationId xmlns:p14="http://schemas.microsoft.com/office/powerpoint/2010/main" val="50684737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04528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45029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2508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6171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0473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DD83F-F77F-46B4-9CB9-C8117E634F65}" type="datetimeFigureOut">
              <a:rPr lang="en-US" smtClean="0">
                <a:solidFill>
                  <a:prstClr val="black">
                    <a:tint val="75000"/>
                  </a:prstClr>
                </a:solidFill>
              </a:rPr>
              <a:pPr/>
              <a:t>6/26/2022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9341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16614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4845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31621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CAE51CAA-C752-40DC-960F-F5050B7460CA}" type="datetimeFigureOut">
              <a:rPr lang="zh-CN" altLang="en-US"/>
              <a:pPr>
                <a:defRPr/>
              </a:pPr>
              <a:t>2022/6/26</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C3C88AF-2CE0-4A79-8AF8-363320419813}" type="slidenum">
              <a:rPr lang="zh-CN" altLang="en-US"/>
              <a:pPr>
                <a:defRPr/>
              </a:pPr>
              <a:t>‹#›</a:t>
            </a:fld>
            <a:endParaRPr lang="zh-CN" altLang="en-US"/>
          </a:p>
        </p:txBody>
      </p:sp>
    </p:spTree>
    <p:extLst>
      <p:ext uri="{BB962C8B-B14F-4D97-AF65-F5344CB8AC3E}">
        <p14:creationId xmlns:p14="http://schemas.microsoft.com/office/powerpoint/2010/main" val="134937044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solidFill>
                  <a:prstClr val="black">
                    <a:tint val="75000"/>
                  </a:prstClr>
                </a:solidFill>
              </a:rPr>
              <a:pPr/>
              <a:t>2022/6/26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816604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31F117F-2A12-422A-B19B-73873668C2A1}" type="datetimeFigureOut">
              <a:rPr lang="en-US" smtClean="0">
                <a:solidFill>
                  <a:prstClr val="black">
                    <a:tint val="75000"/>
                  </a:prstClr>
                </a:solidFill>
                <a:cs typeface="Arial" panose="020B0604020202020204" pitchFamily="34" charset="0"/>
              </a:rPr>
              <a:pPr defTabSz="457200"/>
              <a:t>6/26/2022</a:t>
            </a:fld>
            <a:endParaRPr lang="en-US">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B45F31-60EB-4C3D-A6F6-FFBD19D63FBF}" type="slidenum">
              <a:rPr lang="en-US" smtClean="0">
                <a:solidFill>
                  <a:prstClr val="black">
                    <a:tint val="75000"/>
                  </a:prstClr>
                </a:solidFill>
                <a:cs typeface="Arial" panose="020B0604020202020204" pitchFamily="34" charset="0"/>
              </a:rPr>
              <a:pPr defTabSz="457200"/>
              <a:t>‹#›</a:t>
            </a:fld>
            <a:endParaRPr lang="en-US">
              <a:solidFill>
                <a:prstClr val="black">
                  <a:tint val="75000"/>
                </a:prstClr>
              </a:solidFill>
              <a:cs typeface="Arial" panose="020B0604020202020204" pitchFamily="34" charset="0"/>
            </a:endParaRPr>
          </a:p>
        </p:txBody>
      </p:sp>
      <p:grpSp>
        <p:nvGrpSpPr>
          <p:cNvPr id="7" name="组合 1"/>
          <p:cNvGrpSpPr/>
          <p:nvPr userDrawn="1"/>
        </p:nvGrpSpPr>
        <p:grpSpPr>
          <a:xfrm flipH="1">
            <a:off x="-1" y="0"/>
            <a:ext cx="12192001" cy="6857999"/>
            <a:chOff x="-1" y="0"/>
            <a:chExt cx="12192001" cy="6857999"/>
          </a:xfrm>
        </p:grpSpPr>
        <p:sp>
          <p:nvSpPr>
            <p:cNvPr id="8" name="等腰三角形 2"/>
            <p:cNvSpPr/>
            <p:nvPr/>
          </p:nvSpPr>
          <p:spPr>
            <a:xfrm flipV="1">
              <a:off x="-1" y="0"/>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3"/>
            <p:cNvSpPr/>
            <p:nvPr/>
          </p:nvSpPr>
          <p:spPr>
            <a:xfrm rot="10800000" flipV="1">
              <a:off x="10406743" y="5589586"/>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4883269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 id="2147483739" r:id="rId53"/>
    <p:sldLayoutId id="2147483775" r:id="rId54"/>
    <p:sldLayoutId id="2147483795" r:id="rId55"/>
    <p:sldLayoutId id="2147483867" r:id="rId56"/>
    <p:sldLayoutId id="2147483868" r:id="rId57"/>
    <p:sldLayoutId id="2147483869" r:id="rId58"/>
    <p:sldLayoutId id="2147483870" r:id="rId59"/>
    <p:sldLayoutId id="2147483871" r:id="rId60"/>
    <p:sldLayoutId id="2147483872" r:id="rId61"/>
    <p:sldLayoutId id="2147483873" r:id="rId62"/>
    <p:sldLayoutId id="2147483874" r:id="rId63"/>
    <p:sldLayoutId id="2147483875" r:id="rId64"/>
    <p:sldLayoutId id="2147483876" r:id="rId65"/>
    <p:sldLayoutId id="2147483877" r:id="rId66"/>
    <p:sldLayoutId id="2147483878" r:id="rId67"/>
    <p:sldLayoutId id="2147483879" r:id="rId68"/>
    <p:sldLayoutId id="2147483880" r:id="rId69"/>
    <p:sldLayoutId id="2147483881" r:id="rId70"/>
    <p:sldLayoutId id="2147483882" r:id="rId71"/>
    <p:sldLayoutId id="2147483883" r:id="rId72"/>
    <p:sldLayoutId id="2147483884" r:id="rId73"/>
    <p:sldLayoutId id="2147483885" r:id="rId74"/>
    <p:sldLayoutId id="2147483903" r:id="rId75"/>
    <p:sldLayoutId id="2147483904" r:id="rId76"/>
    <p:sldLayoutId id="2147483905" r:id="rId77"/>
    <p:sldLayoutId id="2147483906" r:id="rId78"/>
    <p:sldLayoutId id="2147483907" r:id="rId79"/>
    <p:sldLayoutId id="2147483908" r:id="rId80"/>
    <p:sldLayoutId id="2147483909" r:id="rId81"/>
    <p:sldLayoutId id="2147483910" r:id="rId82"/>
    <p:sldLayoutId id="2147483911" r:id="rId83"/>
    <p:sldLayoutId id="2147483912" r:id="rId84"/>
    <p:sldLayoutId id="2147483913" r:id="rId85"/>
    <p:sldLayoutId id="2147483914" r:id="rId86"/>
    <p:sldLayoutId id="2147483915" r:id="rId87"/>
    <p:sldLayoutId id="2147483916" r:id="rId88"/>
    <p:sldLayoutId id="2147483917" r:id="rId89"/>
    <p:sldLayoutId id="2147483918" r:id="rId90"/>
    <p:sldLayoutId id="2147483919" r:id="rId91"/>
    <p:sldLayoutId id="2147483920" r:id="rId92"/>
    <p:sldLayoutId id="2147483921" r:id="rId93"/>
    <p:sldLayoutId id="2147483952" r:id="rId94"/>
  </p:sldLayoutIdLst>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loud 76"/>
          <p:cNvSpPr/>
          <p:nvPr/>
        </p:nvSpPr>
        <p:spPr>
          <a:xfrm>
            <a:off x="1491818" y="1124179"/>
            <a:ext cx="8066164" cy="4524703"/>
          </a:xfrm>
          <a:prstGeom prst="cloud">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80" name="Rectangle 79"/>
          <p:cNvSpPr/>
          <p:nvPr/>
        </p:nvSpPr>
        <p:spPr>
          <a:xfrm>
            <a:off x="1483567" y="1819817"/>
            <a:ext cx="8570340" cy="2259080"/>
          </a:xfrm>
          <a:prstGeom prst="rect">
            <a:avLst/>
          </a:prstGeom>
        </p:spPr>
        <p:txBody>
          <a:bodyPr wrap="square">
            <a:spAutoFit/>
          </a:bodyPr>
          <a:lstStyle/>
          <a:p>
            <a:pPr algn="ctr">
              <a:lnSpc>
                <a:spcPct val="80000"/>
              </a:lnSpc>
            </a:pPr>
            <a:r>
              <a:rPr lang="en-US" sz="8800" i="1" dirty="0" smtClean="0">
                <a:solidFill>
                  <a:prstClr val="black"/>
                </a:solidFill>
                <a:effectLst>
                  <a:glow rad="63500">
                    <a:srgbClr val="E6B91E">
                      <a:satMod val="175000"/>
                      <a:alpha val="40000"/>
                    </a:srgbClr>
                  </a:glow>
                </a:effectLst>
                <a:latin typeface="Times New Roman" pitchFamily="18" charset="0"/>
                <a:cs typeface="Times New Roman" pitchFamily="18" charset="0"/>
              </a:rPr>
              <a:t>MẠCH LẠC VÀ LIÊN KẾT</a:t>
            </a:r>
            <a:endParaRPr lang="en-US" sz="8800" i="1" dirty="0">
              <a:solidFill>
                <a:prstClr val="black"/>
              </a:solidFill>
              <a:effectLst>
                <a:glow rad="63500">
                  <a:srgbClr val="E6B91E">
                    <a:satMod val="175000"/>
                    <a:alpha val="40000"/>
                  </a:srgbClr>
                </a:glow>
              </a:effectLst>
              <a:latin typeface="Times New Roman" pitchFamily="18" charset="0"/>
              <a:cs typeface="Times New Roman"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7831827" y="438540"/>
            <a:ext cx="4920343" cy="6323842"/>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5253496"/>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8820" y="5374698"/>
            <a:ext cx="1847979"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3377" y="4082779"/>
            <a:ext cx="1577391"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6847" y="5648882"/>
            <a:ext cx="1045546" cy="10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2873828"/>
            <a:ext cx="1076130" cy="10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8728" y="678249"/>
            <a:ext cx="877345" cy="63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827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0" y="0"/>
            <a:ext cx="923054" cy="1212688"/>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23055" y="168671"/>
            <a:ext cx="10839454" cy="954107"/>
          </a:xfrm>
          <a:prstGeom prst="rect">
            <a:avLst/>
          </a:prstGeom>
        </p:spPr>
        <p:txBody>
          <a:bodyPr wrap="square">
            <a:spAutoFit/>
          </a:bodyPr>
          <a:lstStyle/>
          <a:p>
            <a:pPr algn="just">
              <a:spcAft>
                <a:spcPts val="0"/>
              </a:spcAft>
            </a:pPr>
            <a:r>
              <a:rPr lang="vi-VN" sz="2800" b="1" dirty="0">
                <a:latin typeface="Times New Roman" panose="02020603050405020304" pitchFamily="18" charset="0"/>
                <a:ea typeface="Times New Roman" panose="02020603050405020304" pitchFamily="18" charset="0"/>
              </a:rPr>
              <a:t>Bài tập </a:t>
            </a:r>
            <a:r>
              <a:rPr lang="en-US" sz="2800" b="1" dirty="0">
                <a:latin typeface="Times New Roman" panose="02020603050405020304" pitchFamily="18" charset="0"/>
                <a:ea typeface="Times New Roman" panose="02020603050405020304" pitchFamily="18" charset="0"/>
              </a:rPr>
              <a:t>2</a:t>
            </a:r>
            <a:r>
              <a:rPr lang="vi-VN" sz="2800" dirty="0">
                <a:latin typeface="Times New Roman" panose="02020603050405020304" pitchFamily="18" charset="0"/>
                <a:ea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Chỉ ra phương tiện liên kết được sử dụng trong đoạn trích sau và nêu chức năng của chúng (</a:t>
            </a:r>
            <a:r>
              <a:rPr lang="en-US" sz="2800" i="1" dirty="0" err="1">
                <a:latin typeface="Times New Roman" panose="02020603050405020304" pitchFamily="18" charset="0"/>
                <a:ea typeface="Times New Roman" panose="02020603050405020304" pitchFamily="18" charset="0"/>
              </a:rPr>
              <a:t>sgk</a:t>
            </a:r>
            <a:r>
              <a:rPr lang="en-US" sz="2800" i="1" dirty="0">
                <a:latin typeface="Times New Roman" panose="02020603050405020304" pitchFamily="18" charset="0"/>
                <a:ea typeface="Times New Roman" panose="02020603050405020304" pitchFamily="18" charset="0"/>
              </a:rPr>
              <a:t>/34</a:t>
            </a:r>
            <a:r>
              <a:rPr lang="en-US" sz="2800" i="1" dirty="0" smtClean="0">
                <a:latin typeface="Times New Roman" panose="02020603050405020304" pitchFamily="18" charset="0"/>
                <a:ea typeface="Times New Roman" panose="02020603050405020304" pitchFamily="18" charset="0"/>
              </a:rPr>
              <a:t>), </a:t>
            </a:r>
            <a:r>
              <a:rPr lang="en-US" sz="2800" b="1" i="1" dirty="0" smtClean="0">
                <a:latin typeface="Times New Roman" panose="02020603050405020304" pitchFamily="18" charset="0"/>
                <a:ea typeface="Times New Roman" panose="02020603050405020304" pitchFamily="18" charset="0"/>
              </a:rPr>
              <a:t>hoàn thành phiếu học tập số 2</a:t>
            </a:r>
            <a:endParaRPr lang="en-US" sz="28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90946" y="1229519"/>
            <a:ext cx="11263745" cy="4955203"/>
          </a:xfrm>
          <a:prstGeom prst="rect">
            <a:avLst/>
          </a:prstGeom>
        </p:spPr>
        <p:txBody>
          <a:bodyPr wrap="square">
            <a:spAutoFit/>
          </a:bodyPr>
          <a:lstStyle/>
          <a:p>
            <a:pPr indent="457200" algn="ctr">
              <a:spcAft>
                <a:spcPts val="0"/>
              </a:spcAft>
            </a:pP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 văn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Cách chiếc tàu chiến một hải lý rưỡi, có một vệt dài màu đen nổi lên khỏi mặt nước độ một mét. Đuôi nó quẫy mạnh làm nước biển sủi bọt. Chưa ai thấy đuôi cá quẫy sóng mạnh thế bao giờ! Con cá lượn hình vòng cung, để lại phía sau một vệt sáng lấp lánh. Chiếc tàu tiến lại gần. Tôi bắt đầu ngắm kỹ con cá. Báo cáo của tàu Hen-vê-xi-a và Sa-</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nơn</a:t>
            </a:r>
            <a:r>
              <a:rPr lang="en-US" sz="3200" dirty="0">
                <a:latin typeface="Times New Roman" panose="02020603050405020304" pitchFamily="18" charset="0"/>
                <a:ea typeface="Calibri" panose="020F0502020204030204" pitchFamily="34" charset="0"/>
                <a:cs typeface="Times New Roman" panose="02020603050405020304" pitchFamily="18" charset="0"/>
              </a:rPr>
              <a:t> hơi cường điệu kích thước của nó. Theo tôi, con cá không dài quá tám mươi mét. Chiều ngang hơi khó xác định, nhưng tôi có cảm tưởng rằng nó cân đối một cách lạ lùng về cả ba chiều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1974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09"/>
            <a:ext cx="1108365" cy="1518660"/>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221546405"/>
              </p:ext>
            </p:extLst>
          </p:nvPr>
        </p:nvGraphicFramePr>
        <p:xfrm>
          <a:off x="116037" y="939509"/>
          <a:ext cx="11991351" cy="5334474"/>
        </p:xfrm>
        <a:graphic>
          <a:graphicData uri="http://schemas.openxmlformats.org/drawingml/2006/table">
            <a:tbl>
              <a:tblPr firstRow="1" firstCol="1" bandRow="1">
                <a:tableStyleId>{5C22544A-7EE6-4342-B048-85BDC9FD1C3A}</a:tableStyleId>
              </a:tblPr>
              <a:tblGrid>
                <a:gridCol w="1447785">
                  <a:extLst>
                    <a:ext uri="{9D8B030D-6E8A-4147-A177-3AD203B41FA5}">
                      <a16:colId xmlns:a16="http://schemas.microsoft.com/office/drawing/2014/main" val="397481942"/>
                    </a:ext>
                  </a:extLst>
                </a:gridCol>
                <a:gridCol w="10543566">
                  <a:extLst>
                    <a:ext uri="{9D8B030D-6E8A-4147-A177-3AD203B41FA5}">
                      <a16:colId xmlns:a16="http://schemas.microsoft.com/office/drawing/2014/main" val="2226513685"/>
                    </a:ext>
                  </a:extLst>
                </a:gridCol>
              </a:tblGrid>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Nội dung 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4238721013"/>
                  </a:ext>
                </a:extLst>
              </a:tr>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1</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Nội dung  chính của đoạn  văn là gì</a:t>
                      </a:r>
                      <a:r>
                        <a:rPr lang="en-US" sz="2800" dirty="0" smtClean="0">
                          <a:effectLst/>
                          <a:latin typeface="Times New Roman" panose="02020603050405020304" pitchFamily="18" charset="0"/>
                          <a:cs typeface="Times New Roman" panose="02020603050405020304" pitchFamily="18" charset="0"/>
                        </a:rPr>
                        <a:t>?</a:t>
                      </a:r>
                    </a:p>
                    <a:p>
                      <a:pPr algn="ctr">
                        <a:spcAft>
                          <a:spcPts val="0"/>
                        </a:spcAft>
                      </a:pPr>
                      <a:r>
                        <a:rPr lang="en-US" sz="2800" dirty="0" smtClean="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826798015"/>
                  </a:ext>
                </a:extLst>
              </a:tr>
              <a:tr h="2774154">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2</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Hãy chỉ ra các từ ngữ được dùng làm phương tiện liên kết cho đoạn văn</a:t>
                      </a:r>
                      <a:r>
                        <a:rPr lang="en-US" sz="2800" dirty="0" smtClean="0">
                          <a:effectLst/>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a:t>
                      </a:r>
                      <a:endPar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a:t>
                      </a:r>
                      <a:endPar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a:t>
                      </a:r>
                      <a:endPar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4041744616"/>
                  </a:ext>
                </a:extLst>
              </a:tr>
              <a:tr h="78859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3</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Nêu chức năng của chúng</a:t>
                      </a:r>
                      <a:r>
                        <a:rPr lang="en-US" sz="2800" dirty="0" smtClean="0">
                          <a:effectLst/>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a:t>
                      </a:r>
                      <a:endPar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390379618"/>
                  </a:ext>
                </a:extLst>
              </a:tr>
            </a:tbl>
          </a:graphicData>
        </a:graphic>
      </p:graphicFrame>
      <p:sp>
        <p:nvSpPr>
          <p:cNvPr id="5" name="Rectangle 4"/>
          <p:cNvSpPr/>
          <p:nvPr/>
        </p:nvSpPr>
        <p:spPr>
          <a:xfrm>
            <a:off x="4202752" y="163190"/>
            <a:ext cx="3938259" cy="523220"/>
          </a:xfrm>
          <a:prstGeom prst="rect">
            <a:avLst/>
          </a:prstGeom>
        </p:spPr>
        <p:txBody>
          <a:bodyPr wrap="non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418044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09"/>
            <a:ext cx="1108365" cy="1518660"/>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955950489"/>
              </p:ext>
            </p:extLst>
          </p:nvPr>
        </p:nvGraphicFramePr>
        <p:xfrm>
          <a:off x="116037" y="620844"/>
          <a:ext cx="11991351" cy="6202680"/>
        </p:xfrm>
        <a:graphic>
          <a:graphicData uri="http://schemas.openxmlformats.org/drawingml/2006/table">
            <a:tbl>
              <a:tblPr firstRow="1" firstCol="1" bandRow="1">
                <a:tableStyleId>{5C22544A-7EE6-4342-B048-85BDC9FD1C3A}</a:tableStyleId>
              </a:tblPr>
              <a:tblGrid>
                <a:gridCol w="1447785">
                  <a:extLst>
                    <a:ext uri="{9D8B030D-6E8A-4147-A177-3AD203B41FA5}">
                      <a16:colId xmlns:a16="http://schemas.microsoft.com/office/drawing/2014/main" val="397481942"/>
                    </a:ext>
                  </a:extLst>
                </a:gridCol>
                <a:gridCol w="10543566">
                  <a:extLst>
                    <a:ext uri="{9D8B030D-6E8A-4147-A177-3AD203B41FA5}">
                      <a16:colId xmlns:a16="http://schemas.microsoft.com/office/drawing/2014/main" val="2226513685"/>
                    </a:ext>
                  </a:extLst>
                </a:gridCol>
              </a:tblGrid>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Nội dung 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4238721013"/>
                  </a:ext>
                </a:extLst>
              </a:tr>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1</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nchor="ctr"/>
                </a:tc>
                <a:tc>
                  <a:txBody>
                    <a:bodyPr/>
                    <a:lstStyle/>
                    <a:p>
                      <a:pPr algn="ctr">
                        <a:spcAft>
                          <a:spcPts val="0"/>
                        </a:spcAft>
                      </a:pP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b="1" dirty="0">
                          <a:solidFill>
                            <a:schemeClr val="tx1"/>
                          </a:solidFill>
                          <a:effectLst/>
                          <a:latin typeface="Times New Roman" panose="02020603050405020304" pitchFamily="18" charset="0"/>
                          <a:cs typeface="Times New Roman" panose="02020603050405020304" pitchFamily="18" charset="0"/>
                        </a:rPr>
                        <a:t>Đoạn văn đang nói về con </a:t>
                      </a:r>
                      <a:r>
                        <a:rPr lang="en-US" sz="2800" b="1" dirty="0" smtClean="0">
                          <a:solidFill>
                            <a:schemeClr val="tx1"/>
                          </a:solidFill>
                          <a:effectLst/>
                          <a:latin typeface="Times New Roman" panose="02020603050405020304" pitchFamily="18" charset="0"/>
                          <a:cs typeface="Times New Roman" panose="02020603050405020304" pitchFamily="18" charset="0"/>
                        </a:rPr>
                        <a:t>cá</a:t>
                      </a:r>
                      <a:r>
                        <a:rPr lang="en-US" sz="2800" b="1" baseline="0" dirty="0" smtClean="0">
                          <a:solidFill>
                            <a:schemeClr val="tx1"/>
                          </a:solidFill>
                          <a:effectLst/>
                          <a:latin typeface="Times New Roman" panose="02020603050405020304" pitchFamily="18" charset="0"/>
                          <a:cs typeface="Times New Roman" panose="02020603050405020304" pitchFamily="18" charset="0"/>
                        </a:rPr>
                        <a:t> thiết kình.</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826798015"/>
                  </a:ext>
                </a:extLst>
              </a:tr>
              <a:tr h="2774154">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2</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nchor="ctr"/>
                </a:tc>
                <a:tc>
                  <a:txBody>
                    <a:bodyPr/>
                    <a:lstStyle/>
                    <a:p>
                      <a:pPr algn="ctr">
                        <a:spcAft>
                          <a:spcPts val="0"/>
                        </a:spcAft>
                      </a:pPr>
                      <a:r>
                        <a:rPr lang="en-US" sz="2800" dirty="0" smtClean="0">
                          <a:effectLst/>
                          <a:latin typeface="Times New Roman" panose="02020603050405020304" pitchFamily="18" charset="0"/>
                          <a:cs typeface="Times New Roman" panose="02020603050405020304" pitchFamily="18" charset="0"/>
                        </a:rPr>
                        <a:t>Các </a:t>
                      </a:r>
                      <a:r>
                        <a:rPr lang="en-US" sz="2800" dirty="0">
                          <a:effectLst/>
                          <a:latin typeface="Times New Roman" panose="02020603050405020304" pitchFamily="18" charset="0"/>
                          <a:cs typeface="Times New Roman" panose="02020603050405020304" pitchFamily="18" charset="0"/>
                        </a:rPr>
                        <a:t>từ ngữ được dùng làm phương tiện liên kết cho đoạn văn. </a:t>
                      </a:r>
                    </a:p>
                    <a:p>
                      <a:pPr marL="342900" lvl="0" indent="-342900" algn="ctr">
                        <a:spcBef>
                          <a:spcPts val="600"/>
                        </a:spcBef>
                        <a:spcAft>
                          <a:spcPts val="0"/>
                        </a:spcAft>
                        <a:buFont typeface="Times New Roman" panose="02020603050405020304" pitchFamily="18" charset="0"/>
                        <a:buChar char="-"/>
                      </a:pPr>
                      <a:r>
                        <a:rPr lang="en-US" sz="2800" b="1" dirty="0" smtClean="0">
                          <a:solidFill>
                            <a:srgbClr val="0000FF"/>
                          </a:solidFill>
                          <a:effectLst/>
                          <a:latin typeface="Times New Roman" panose="02020603050405020304" pitchFamily="18" charset="0"/>
                          <a:cs typeface="Times New Roman" panose="02020603050405020304" pitchFamily="18" charset="0"/>
                        </a:rPr>
                        <a:t>Từ </a:t>
                      </a:r>
                      <a:r>
                        <a:rPr lang="en-US" sz="2800" b="1" dirty="0">
                          <a:solidFill>
                            <a:srgbClr val="0000FF"/>
                          </a:solidFill>
                          <a:effectLst/>
                          <a:latin typeface="Times New Roman" panose="02020603050405020304" pitchFamily="18" charset="0"/>
                          <a:cs typeface="Times New Roman" panose="02020603050405020304" pitchFamily="18" charset="0"/>
                        </a:rPr>
                        <a:t>ngữ thay thế:</a:t>
                      </a:r>
                    </a:p>
                    <a:p>
                      <a:pPr>
                        <a:spcAft>
                          <a:spcPts val="0"/>
                        </a:spcAft>
                      </a:pPr>
                      <a:r>
                        <a:rPr lang="en-US" sz="2800" dirty="0">
                          <a:effectLst/>
                          <a:latin typeface="Times New Roman" panose="02020603050405020304" pitchFamily="18" charset="0"/>
                          <a:cs typeface="Times New Roman" panose="02020603050405020304" pitchFamily="18" charset="0"/>
                        </a:rPr>
                        <a:t>+</a:t>
                      </a:r>
                      <a:r>
                        <a:rPr lang="en-US" sz="2800" u="sng"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nó</a:t>
                      </a:r>
                      <a:r>
                        <a:rPr lang="en-US" sz="2800" dirty="0">
                          <a:effectLst/>
                          <a:latin typeface="Times New Roman" panose="02020603050405020304" pitchFamily="18" charset="0"/>
                          <a:cs typeface="Times New Roman" panose="02020603050405020304" pitchFamily="18" charset="0"/>
                        </a:rPr>
                        <a:t>  trong câu </a:t>
                      </a:r>
                      <a:r>
                        <a:rPr lang="en-US" sz="2800" dirty="0" smtClean="0">
                          <a:effectLst/>
                          <a:latin typeface="Times New Roman" panose="02020603050405020304" pitchFamily="18" charset="0"/>
                          <a:cs typeface="Times New Roman" panose="02020603050405020304" pitchFamily="18" charset="0"/>
                        </a:rPr>
                        <a:t>2 </a:t>
                      </a:r>
                      <a:r>
                        <a:rPr lang="en-US" sz="2800" dirty="0">
                          <a:effectLst/>
                          <a:latin typeface="Times New Roman" panose="02020603050405020304" pitchFamily="18" charset="0"/>
                          <a:cs typeface="Times New Roman" panose="02020603050405020304" pitchFamily="18" charset="0"/>
                        </a:rPr>
                        <a:t>thay thế cho </a:t>
                      </a:r>
                      <a:r>
                        <a:rPr lang="en-US" sz="2800" b="1" u="sng" dirty="0">
                          <a:effectLst/>
                          <a:latin typeface="Times New Roman" panose="02020603050405020304" pitchFamily="18" charset="0"/>
                          <a:cs typeface="Times New Roman" panose="02020603050405020304" pitchFamily="18" charset="0"/>
                        </a:rPr>
                        <a:t>vật dài màu đen</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a:t>
                      </a:r>
                      <a:r>
                        <a:rPr lang="en-US" sz="2800" dirty="0" smtClean="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cs typeface="Times New Roman" panose="02020603050405020304" pitchFamily="18" charset="0"/>
                      </a:endParaRPr>
                    </a:p>
                    <a:p>
                      <a:pPr>
                        <a:spcAft>
                          <a:spcPts val="0"/>
                        </a:spcAft>
                      </a:pPr>
                      <a:r>
                        <a:rPr lang="en-US" sz="2800"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nó</a:t>
                      </a:r>
                      <a:r>
                        <a:rPr lang="en-US" sz="2800" u="sng"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a:t>
                      </a:r>
                      <a:r>
                        <a:rPr lang="en-US" sz="2800" dirty="0" smtClean="0">
                          <a:effectLst/>
                          <a:latin typeface="Times New Roman" panose="02020603050405020304" pitchFamily="18" charset="0"/>
                          <a:cs typeface="Times New Roman" panose="02020603050405020304" pitchFamily="18" charset="0"/>
                        </a:rPr>
                        <a:t>7 </a:t>
                      </a:r>
                      <a:r>
                        <a:rPr lang="en-US" sz="2800" dirty="0">
                          <a:effectLst/>
                          <a:latin typeface="Times New Roman" panose="02020603050405020304" pitchFamily="18" charset="0"/>
                          <a:cs typeface="Times New Roman" panose="02020603050405020304" pitchFamily="18" charset="0"/>
                        </a:rPr>
                        <a:t>và </a:t>
                      </a:r>
                      <a:r>
                        <a:rPr lang="en-US" sz="2800" dirty="0" smtClean="0">
                          <a:effectLst/>
                          <a:latin typeface="Times New Roman" panose="02020603050405020304" pitchFamily="18" charset="0"/>
                          <a:cs typeface="Times New Roman" panose="02020603050405020304" pitchFamily="18" charset="0"/>
                        </a:rPr>
                        <a:t>9 </a:t>
                      </a:r>
                      <a:r>
                        <a:rPr lang="en-US" sz="2800" dirty="0">
                          <a:effectLst/>
                          <a:latin typeface="Times New Roman" panose="02020603050405020304" pitchFamily="18" charset="0"/>
                          <a:cs typeface="Times New Roman" panose="02020603050405020304" pitchFamily="18" charset="0"/>
                        </a:rPr>
                        <a:t>thay thế cho </a:t>
                      </a:r>
                      <a:r>
                        <a:rPr lang="en-US" sz="2800" b="1" u="sng" dirty="0">
                          <a:effectLst/>
                          <a:latin typeface="Times New Roman" panose="02020603050405020304" pitchFamily="18" charset="0"/>
                          <a:cs typeface="Times New Roman" panose="02020603050405020304" pitchFamily="18" charset="0"/>
                        </a:rPr>
                        <a:t>con cá</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văn thứ 6 và 8.</a:t>
                      </a:r>
                    </a:p>
                    <a:p>
                      <a:pPr marL="342900" lvl="0" indent="-342900" algn="ctr">
                        <a:spcBef>
                          <a:spcPts val="600"/>
                        </a:spcBef>
                        <a:spcAft>
                          <a:spcPts val="0"/>
                        </a:spcAft>
                        <a:buFont typeface="Times New Roman" panose="02020603050405020304" pitchFamily="18" charset="0"/>
                        <a:buChar char="-"/>
                      </a:pPr>
                      <a:r>
                        <a:rPr lang="en-US" sz="2800" b="1" dirty="0">
                          <a:solidFill>
                            <a:srgbClr val="0000FF"/>
                          </a:solidFill>
                          <a:effectLst/>
                          <a:latin typeface="Times New Roman" panose="02020603050405020304" pitchFamily="18" charset="0"/>
                          <a:cs typeface="Times New Roman" panose="02020603050405020304" pitchFamily="18" charset="0"/>
                        </a:rPr>
                        <a:t>Từ đồng nghĩa trong ngữ cảnh</a:t>
                      </a:r>
                      <a:r>
                        <a:rPr lang="en-US" sz="2800" dirty="0">
                          <a:solidFill>
                            <a:srgbClr val="0000FF"/>
                          </a:solidFill>
                          <a:effectLst/>
                          <a:latin typeface="Times New Roman" panose="02020603050405020304" pitchFamily="18" charset="0"/>
                          <a:cs typeface="Times New Roman" panose="02020603050405020304" pitchFamily="18" charset="0"/>
                        </a:rPr>
                        <a:t>:</a:t>
                      </a:r>
                    </a:p>
                    <a:p>
                      <a:pPr>
                        <a:spcAft>
                          <a:spcPts val="0"/>
                        </a:spcAft>
                      </a:pPr>
                      <a:r>
                        <a:rPr lang="en-US" sz="2800"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chiếc tàu</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a:t>
                      </a:r>
                      <a:r>
                        <a:rPr lang="en-US" sz="2800" dirty="0" smtClean="0">
                          <a:effectLst/>
                          <a:latin typeface="Times New Roman" panose="02020603050405020304" pitchFamily="18" charset="0"/>
                          <a:cs typeface="Times New Roman" panose="02020603050405020304" pitchFamily="18" charset="0"/>
                        </a:rPr>
                        <a:t>5 </a:t>
                      </a:r>
                      <a:r>
                        <a:rPr lang="en-US" sz="2800" dirty="0">
                          <a:effectLst/>
                          <a:latin typeface="Times New Roman" panose="02020603050405020304" pitchFamily="18" charset="0"/>
                          <a:cs typeface="Times New Roman" panose="02020603050405020304" pitchFamily="18" charset="0"/>
                        </a:rPr>
                        <a:t>thay thế cho </a:t>
                      </a:r>
                      <a:r>
                        <a:rPr lang="en-US" sz="2800" b="1" u="sng" dirty="0">
                          <a:effectLst/>
                          <a:latin typeface="Times New Roman" panose="02020603050405020304" pitchFamily="18" charset="0"/>
                          <a:cs typeface="Times New Roman" panose="02020603050405020304" pitchFamily="18" charset="0"/>
                        </a:rPr>
                        <a:t>tàu chiến</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a:t>
                      </a:r>
                      <a:r>
                        <a:rPr lang="en-US" sz="2800" dirty="0" smtClean="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cs typeface="Times New Roman" panose="02020603050405020304" pitchFamily="18" charset="0"/>
                      </a:endParaRPr>
                    </a:p>
                    <a:p>
                      <a:pPr marL="342900" lvl="0" indent="-342900" algn="ctr">
                        <a:spcBef>
                          <a:spcPts val="600"/>
                        </a:spcBef>
                        <a:spcAft>
                          <a:spcPts val="0"/>
                        </a:spcAft>
                        <a:buFont typeface="Times New Roman" panose="02020603050405020304" pitchFamily="18" charset="0"/>
                        <a:buChar char="-"/>
                      </a:pPr>
                      <a:r>
                        <a:rPr lang="en-US" sz="2800" b="1" dirty="0">
                          <a:solidFill>
                            <a:srgbClr val="0000FF"/>
                          </a:solidFill>
                          <a:effectLst/>
                          <a:latin typeface="Times New Roman" panose="02020603050405020304" pitchFamily="18" charset="0"/>
                          <a:cs typeface="Times New Roman" panose="02020603050405020304" pitchFamily="18" charset="0"/>
                        </a:rPr>
                        <a:t>Từ ngữ lặp lại: </a:t>
                      </a:r>
                    </a:p>
                    <a:p>
                      <a:pPr>
                        <a:spcAft>
                          <a:spcPts val="0"/>
                        </a:spcAft>
                      </a:pPr>
                      <a:r>
                        <a:rPr lang="en-US" sz="2800"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con cá</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được lặp lại 3 lần trong các câu 4,6,8.</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4041744616"/>
                  </a:ext>
                </a:extLst>
              </a:tr>
              <a:tr h="788592">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3</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nchor="ctr"/>
                </a:tc>
                <a:tc>
                  <a:txBody>
                    <a:bodyPr/>
                    <a:lstStyle/>
                    <a:p>
                      <a:pPr algn="ctr">
                        <a:spcAft>
                          <a:spcPts val="0"/>
                        </a:spcAft>
                      </a:pPr>
                      <a:r>
                        <a:rPr lang="en-US" sz="2800" b="1" dirty="0" smtClean="0">
                          <a:solidFill>
                            <a:srgbClr val="0000FF"/>
                          </a:solidFill>
                          <a:effectLst/>
                          <a:latin typeface="Times New Roman" panose="02020603050405020304" pitchFamily="18" charset="0"/>
                          <a:cs typeface="Times New Roman" panose="02020603050405020304" pitchFamily="18" charset="0"/>
                        </a:rPr>
                        <a:t>Chức </a:t>
                      </a:r>
                      <a:r>
                        <a:rPr lang="en-US" sz="2800" b="1" dirty="0">
                          <a:solidFill>
                            <a:srgbClr val="0000FF"/>
                          </a:solidFill>
                          <a:effectLst/>
                          <a:latin typeface="Times New Roman" panose="02020603050405020304" pitchFamily="18" charset="0"/>
                          <a:cs typeface="Times New Roman" panose="02020603050405020304" pitchFamily="18" charset="0"/>
                        </a:rPr>
                        <a:t>năng của chúng</a:t>
                      </a:r>
                      <a:r>
                        <a:rPr lang="en-US" sz="2800" dirty="0">
                          <a:effectLst/>
                          <a:latin typeface="Times New Roman" panose="02020603050405020304" pitchFamily="18" charset="0"/>
                          <a:cs typeface="Times New Roman" panose="02020603050405020304" pitchFamily="18" charset="0"/>
                        </a:rPr>
                        <a:t>.</a:t>
                      </a:r>
                    </a:p>
                    <a:p>
                      <a:pPr>
                        <a:spcAft>
                          <a:spcPts val="0"/>
                        </a:spcAft>
                      </a:pPr>
                      <a:r>
                        <a:rPr lang="en-US" sz="2800" dirty="0" smtClean="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Các phương tiện liên kết này đảm bảo sự kết nối hình thức giữa các câu trong đoạn văn. Sự liên kết đó cùng với sự mạch lạc làm cho đoạn văn trở thành một chỉnh thể thống nhất.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390379618"/>
                  </a:ext>
                </a:extLst>
              </a:tr>
            </a:tbl>
          </a:graphicData>
        </a:graphic>
      </p:graphicFrame>
      <p:sp>
        <p:nvSpPr>
          <p:cNvPr id="5" name="Rectangle 4"/>
          <p:cNvSpPr/>
          <p:nvPr/>
        </p:nvSpPr>
        <p:spPr>
          <a:xfrm>
            <a:off x="4322160" y="73133"/>
            <a:ext cx="3938259" cy="523220"/>
          </a:xfrm>
          <a:prstGeom prst="rect">
            <a:avLst/>
          </a:prstGeom>
        </p:spPr>
        <p:txBody>
          <a:bodyPr wrap="non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397431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27765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72561" y="348780"/>
            <a:ext cx="10005039" cy="954107"/>
          </a:xfrm>
          <a:prstGeom prst="rect">
            <a:avLst/>
          </a:prstGeom>
        </p:spPr>
        <p:txBody>
          <a:bodyPr wrap="square">
            <a:spAutoFit/>
          </a:bodyPr>
          <a:lstStyle/>
          <a:p>
            <a:pPr>
              <a:spcAft>
                <a:spcPts val="0"/>
              </a:spcAft>
            </a:pPr>
            <a:r>
              <a:rPr lang="vi-VN" sz="2800" b="1">
                <a:latin typeface="Times New Roman" panose="02020603050405020304" pitchFamily="18" charset="0"/>
                <a:ea typeface="Times New Roman" panose="02020603050405020304" pitchFamily="18" charset="0"/>
              </a:rPr>
              <a:t>Bài tập </a:t>
            </a:r>
            <a:r>
              <a:rPr lang="en-US" sz="2800" b="1" dirty="0">
                <a:latin typeface="Times New Roman" panose="02020603050405020304" pitchFamily="18" charset="0"/>
                <a:ea typeface="Times New Roman" panose="02020603050405020304" pitchFamily="18" charset="0"/>
              </a:rPr>
              <a:t>3: Theo  em, có thể  sắp xếp các câu trong đoạn văn dưới đây theo một trật tự khác được không? Vì sao?</a:t>
            </a: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48145" y="1461054"/>
            <a:ext cx="10806546" cy="4579715"/>
          </a:xfrm>
          <a:prstGeom prst="rect">
            <a:avLst/>
          </a:prstGeom>
        </p:spPr>
        <p:txBody>
          <a:bodyPr wrap="square">
            <a:spAutoFit/>
          </a:bodyPr>
          <a:lstStyle/>
          <a:p>
            <a:pPr indent="190500" algn="just">
              <a:lnSpc>
                <a:spcPct val="135000"/>
              </a:lnSpc>
              <a:spcAft>
                <a:spcPts val="300"/>
              </a:spcAft>
            </a:pPr>
            <a:r>
              <a:rPr lang="en-US" sz="3600" dirty="0" smtClean="0">
                <a:latin typeface="Times New Roman" panose="02020603050405020304" pitchFamily="18" charset="0"/>
                <a:ea typeface="Arial" panose="020B0604020202020204" pitchFamily="34" charset="0"/>
              </a:rPr>
              <a:t>     </a:t>
            </a:r>
            <a:r>
              <a:rPr lang="vi-VN" sz="3600" dirty="0" smtClean="0">
                <a:latin typeface="Times New Roman" panose="02020603050405020304" pitchFamily="18" charset="0"/>
                <a:ea typeface="Arial" panose="020B0604020202020204" pitchFamily="34" charset="0"/>
              </a:rPr>
              <a:t>(</a:t>
            </a:r>
            <a:r>
              <a:rPr lang="vi-VN" sz="3600" dirty="0">
                <a:latin typeface="Times New Roman" panose="02020603050405020304" pitchFamily="18" charset="0"/>
                <a:ea typeface="Arial" panose="020B0604020202020204" pitchFamily="34" charset="0"/>
              </a:rPr>
              <a:t>1) </a:t>
            </a:r>
            <a:r>
              <a:rPr lang="vi-VN" sz="3600" i="1" dirty="0">
                <a:latin typeface="Times New Roman" panose="02020603050405020304" pitchFamily="18" charset="0"/>
                <a:ea typeface="Arial" panose="020B0604020202020204" pitchFamily="34" charset="0"/>
              </a:rPr>
              <a:t>Nhưng con cá củng bơi với tốc </a:t>
            </a:r>
            <a:r>
              <a:rPr lang="vi-VN" sz="3600" i="1" dirty="0" smtClean="0">
                <a:latin typeface="Times New Roman" panose="02020603050405020304" pitchFamily="18" charset="0"/>
                <a:ea typeface="Arial" panose="020B0604020202020204" pitchFamily="34" charset="0"/>
              </a:rPr>
              <a:t>độ</a:t>
            </a:r>
            <a:r>
              <a:rPr lang="en-US" sz="3600" i="1" dirty="0" smtClean="0">
                <a:latin typeface="Times New Roman" panose="02020603050405020304" pitchFamily="18" charset="0"/>
                <a:ea typeface="Arial" panose="020B0604020202020204" pitchFamily="34" charset="0"/>
              </a:rPr>
              <a:t> ý như vậy! (2)Trong suốt một giờ, chiếc</a:t>
            </a:r>
            <a:r>
              <a:rPr lang="vi-VN" sz="3600" i="1" dirty="0" smtClean="0">
                <a:latin typeface="Times New Roman" panose="02020603050405020304" pitchFamily="18" charset="0"/>
                <a:ea typeface="Arial" panose="020B0604020202020204" pitchFamily="34" charset="0"/>
              </a:rPr>
              <a:t> </a:t>
            </a:r>
            <a:r>
              <a:rPr lang="vi-VN" sz="3600" i="1" dirty="0">
                <a:latin typeface="Times New Roman" panose="02020603050405020304" pitchFamily="18" charset="0"/>
                <a:ea typeface="Arial" panose="020B0604020202020204" pitchFamily="34" charset="0"/>
              </a:rPr>
              <a:t>tàu chiến không tiến </a:t>
            </a:r>
            <a:r>
              <a:rPr lang="vi-VN" sz="3600" i="1" dirty="0" smtClean="0">
                <a:latin typeface="Times New Roman" panose="02020603050405020304" pitchFamily="18" charset="0"/>
                <a:ea typeface="Arial" panose="020B0604020202020204" pitchFamily="34" charset="0"/>
              </a:rPr>
              <a:t>g</a:t>
            </a:r>
            <a:r>
              <a:rPr lang="en-US" sz="3600" i="1" dirty="0" smtClean="0">
                <a:latin typeface="Times New Roman" panose="02020603050405020304" pitchFamily="18" charset="0"/>
                <a:ea typeface="Arial" panose="020B0604020202020204" pitchFamily="34" charset="0"/>
              </a:rPr>
              <a:t>ầ</a:t>
            </a:r>
            <a:r>
              <a:rPr lang="vi-VN" sz="3600" i="1" dirty="0" smtClean="0">
                <a:latin typeface="Times New Roman" panose="02020603050405020304" pitchFamily="18" charset="0"/>
                <a:ea typeface="Arial" panose="020B0604020202020204" pitchFamily="34" charset="0"/>
              </a:rPr>
              <a:t>n </a:t>
            </a:r>
            <a:r>
              <a:rPr lang="vi-VN" sz="3600" i="1" dirty="0">
                <a:latin typeface="Times New Roman" panose="02020603050405020304" pitchFamily="18" charset="0"/>
                <a:ea typeface="Arial" panose="020B0604020202020204" pitchFamily="34" charset="0"/>
              </a:rPr>
              <a:t>thêm được một sải!</a:t>
            </a:r>
            <a:r>
              <a:rPr lang="vi-VN" sz="3600" dirty="0">
                <a:latin typeface="Times New Roman" panose="02020603050405020304" pitchFamily="18" charset="0"/>
                <a:ea typeface="Arial" panose="020B0604020202020204" pitchFamily="34" charset="0"/>
              </a:rPr>
              <a:t> (3) </a:t>
            </a:r>
            <a:r>
              <a:rPr lang="vi-VN" sz="3600" i="1" dirty="0">
                <a:latin typeface="Times New Roman" panose="02020603050405020304" pitchFamily="18" charset="0"/>
                <a:ea typeface="Arial" panose="020B0604020202020204" pitchFamily="34" charset="0"/>
              </a:rPr>
              <a:t>Thật là nhục nhã cho một trong những chiếc tàu chạy nhanh nhất của hạm đội Mỹ!</a:t>
            </a:r>
            <a:r>
              <a:rPr lang="vi-VN" sz="3600" dirty="0">
                <a:latin typeface="Times New Roman" panose="02020603050405020304" pitchFamily="18" charset="0"/>
                <a:ea typeface="Arial" panose="020B0604020202020204" pitchFamily="34" charset="0"/>
              </a:rPr>
              <a:t> (4) </a:t>
            </a:r>
            <a:r>
              <a:rPr lang="vi-VN" sz="3600" i="1" dirty="0">
                <a:latin typeface="Times New Roman" panose="02020603050405020304" pitchFamily="18" charset="0"/>
                <a:ea typeface="Arial" panose="020B0604020202020204" pitchFamily="34" charset="0"/>
              </a:rPr>
              <a:t>Anh em thuỷ thủ tức giận </a:t>
            </a:r>
            <a:r>
              <a:rPr lang="vi-VN" sz="3600" i="1" dirty="0" smtClean="0">
                <a:latin typeface="Times New Roman" panose="02020603050405020304" pitchFamily="18" charset="0"/>
                <a:ea typeface="Arial" panose="020B0604020202020204" pitchFamily="34" charset="0"/>
              </a:rPr>
              <a:t>đi</a:t>
            </a:r>
            <a:r>
              <a:rPr lang="en-US" sz="3600" i="1" dirty="0">
                <a:latin typeface="Times New Roman" panose="02020603050405020304" pitchFamily="18" charset="0"/>
                <a:ea typeface="Arial" panose="020B0604020202020204" pitchFamily="34" charset="0"/>
              </a:rPr>
              <a:t>ê</a:t>
            </a:r>
            <a:r>
              <a:rPr lang="vi-VN" sz="3600" i="1" dirty="0" smtClean="0">
                <a:latin typeface="Times New Roman" panose="02020603050405020304" pitchFamily="18" charset="0"/>
                <a:ea typeface="Arial" panose="020B0604020202020204" pitchFamily="34" charset="0"/>
              </a:rPr>
              <a:t>n </a:t>
            </a:r>
            <a:r>
              <a:rPr lang="vi-VN" sz="3600" i="1" dirty="0">
                <a:latin typeface="Times New Roman" panose="02020603050405020304" pitchFamily="18" charset="0"/>
                <a:ea typeface="Arial" panose="020B0604020202020204" pitchFamily="34" charset="0"/>
              </a:rPr>
              <a:t>người.</a:t>
            </a:r>
            <a:r>
              <a:rPr lang="vi-VN" sz="3600" dirty="0">
                <a:latin typeface="Times New Roman" panose="02020603050405020304" pitchFamily="18" charset="0"/>
                <a:ea typeface="Arial" panose="020B0604020202020204" pitchFamily="34" charset="0"/>
              </a:rPr>
              <a:t> (5) </a:t>
            </a:r>
            <a:r>
              <a:rPr lang="vi-VN" sz="3600" i="1" dirty="0">
                <a:latin typeface="Times New Roman" panose="02020603050405020304" pitchFamily="18" charset="0"/>
                <a:ea typeface="Arial" panose="020B0604020202020204" pitchFamily="34" charset="0"/>
              </a:rPr>
              <a:t>Họ </a:t>
            </a:r>
            <a:r>
              <a:rPr lang="vi-VN" sz="3600" i="1" dirty="0" smtClean="0">
                <a:latin typeface="Times New Roman" panose="02020603050405020304" pitchFamily="18" charset="0"/>
                <a:ea typeface="Arial" panose="020B0604020202020204" pitchFamily="34" charset="0"/>
              </a:rPr>
              <a:t>nguy</a:t>
            </a:r>
            <a:r>
              <a:rPr lang="en-US" sz="3600" i="1" dirty="0" smtClean="0">
                <a:latin typeface="Times New Roman" panose="02020603050405020304" pitchFamily="18" charset="0"/>
                <a:ea typeface="Arial" panose="020B0604020202020204" pitchFamily="34" charset="0"/>
              </a:rPr>
              <a:t>ề</a:t>
            </a:r>
            <a:r>
              <a:rPr lang="vi-VN" sz="3600" i="1" dirty="0" smtClean="0">
                <a:latin typeface="Times New Roman" panose="02020603050405020304" pitchFamily="18" charset="0"/>
                <a:ea typeface="Arial" panose="020B0604020202020204" pitchFamily="34" charset="0"/>
              </a:rPr>
              <a:t>n </a:t>
            </a:r>
            <a:r>
              <a:rPr lang="vi-VN" sz="3600" i="1" dirty="0">
                <a:latin typeface="Times New Roman" panose="02020603050405020304" pitchFamily="18" charset="0"/>
                <a:ea typeface="Arial" panose="020B0604020202020204" pitchFamily="34" charset="0"/>
              </a:rPr>
              <a:t>rủa quái vật. nhưng nó </a:t>
            </a:r>
            <a:r>
              <a:rPr lang="vi-VN" sz="3600" i="1" dirty="0" smtClean="0">
                <a:latin typeface="Times New Roman" panose="02020603050405020304" pitchFamily="18" charset="0"/>
                <a:ea typeface="Arial" panose="020B0604020202020204" pitchFamily="34" charset="0"/>
              </a:rPr>
              <a:t>v</a:t>
            </a:r>
            <a:r>
              <a:rPr lang="en-US" sz="3600" i="1" dirty="0" smtClean="0">
                <a:latin typeface="Times New Roman" panose="02020603050405020304" pitchFamily="18" charset="0"/>
                <a:ea typeface="Arial" panose="020B0604020202020204" pitchFamily="34" charset="0"/>
              </a:rPr>
              <a:t>ẫ</a:t>
            </a:r>
            <a:r>
              <a:rPr lang="vi-VN" sz="3600" i="1" dirty="0" smtClean="0">
                <a:latin typeface="Times New Roman" panose="02020603050405020304" pitchFamily="18" charset="0"/>
                <a:ea typeface="Arial" panose="020B0604020202020204" pitchFamily="34" charset="0"/>
              </a:rPr>
              <a:t>n </a:t>
            </a:r>
            <a:r>
              <a:rPr lang="vi-VN" sz="3600" i="1" dirty="0">
                <a:latin typeface="Times New Roman" panose="02020603050405020304" pitchFamily="18" charset="0"/>
                <a:ea typeface="Arial" panose="020B0604020202020204" pitchFamily="34" charset="0"/>
              </a:rPr>
              <a:t>phờt lờ.</a:t>
            </a:r>
            <a:endParaRPr lang="en-US" sz="3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9995774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27765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72561" y="348780"/>
            <a:ext cx="10005039" cy="1384995"/>
          </a:xfrm>
          <a:prstGeom prst="rect">
            <a:avLst/>
          </a:prstGeom>
        </p:spPr>
        <p:txBody>
          <a:bodyPr wrap="square">
            <a:spAutoFit/>
          </a:bodyPr>
          <a:lstStyle/>
          <a:p>
            <a:r>
              <a:rPr lang="vi-VN" sz="2800" b="1" dirty="0">
                <a:latin typeface="Times New Roman" panose="02020603050405020304" pitchFamily="18" charset="0"/>
                <a:ea typeface="Times New Roman" panose="02020603050405020304" pitchFamily="18" charset="0"/>
              </a:rPr>
              <a:t>Bài tập </a:t>
            </a:r>
            <a:r>
              <a:rPr lang="en-US" sz="2800" b="1" dirty="0">
                <a:latin typeface="Times New Roman" panose="02020603050405020304" pitchFamily="18" charset="0"/>
                <a:ea typeface="Times New Roman" panose="02020603050405020304" pitchFamily="18" charset="0"/>
              </a:rPr>
              <a:t>3: Theo  em, có thể  sắp xếp các câu trong đoạn văn dưới đây theo một trật tự khác được không? Vì sao</a:t>
            </a:r>
            <a:r>
              <a:rPr lang="en-US" sz="2800" b="1" dirty="0" smtClean="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làm nhóm)</a:t>
            </a:r>
            <a:endParaRPr lang="en-US" sz="2400" dirty="0">
              <a:latin typeface="Times New Roman" panose="02020603050405020304" pitchFamily="18" charset="0"/>
              <a:ea typeface="Times New Roman" panose="02020603050405020304" pitchFamily="18" charset="0"/>
            </a:endParaRPr>
          </a:p>
          <a:p>
            <a:pPr>
              <a:spcAft>
                <a:spcPts val="0"/>
              </a:spcAft>
            </a:pP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48145" y="1364069"/>
            <a:ext cx="10806546" cy="2939074"/>
          </a:xfrm>
          <a:prstGeom prst="rect">
            <a:avLst/>
          </a:prstGeom>
        </p:spPr>
        <p:txBody>
          <a:bodyPr wrap="square">
            <a:spAutoFit/>
          </a:bodyPr>
          <a:lstStyle/>
          <a:p>
            <a:pPr indent="190500" algn="just">
              <a:lnSpc>
                <a:spcPct val="135000"/>
              </a:lnSpc>
              <a:spcAft>
                <a:spcPts val="300"/>
              </a:spcAft>
            </a:pPr>
            <a:r>
              <a:rPr lang="en-US" sz="2800" dirty="0" smtClean="0">
                <a:latin typeface="Times New Roman" panose="02020603050405020304" pitchFamily="18" charset="0"/>
                <a:ea typeface="Arial" panose="020B0604020202020204" pitchFamily="34" charset="0"/>
              </a:rPr>
              <a:t>     </a:t>
            </a:r>
            <a:r>
              <a:rPr lang="vi-VN" sz="2800" dirty="0" smtClean="0">
                <a:latin typeface="Times New Roman" panose="02020603050405020304" pitchFamily="18" charset="0"/>
                <a:ea typeface="Arial" panose="020B0604020202020204" pitchFamily="34" charset="0"/>
              </a:rPr>
              <a:t>(</a:t>
            </a:r>
            <a:r>
              <a:rPr lang="vi-VN" sz="2800" dirty="0">
                <a:latin typeface="Times New Roman" panose="02020603050405020304" pitchFamily="18" charset="0"/>
                <a:ea typeface="Arial" panose="020B0604020202020204" pitchFamily="34" charset="0"/>
              </a:rPr>
              <a:t>1) </a:t>
            </a:r>
            <a:r>
              <a:rPr lang="vi-VN" sz="2800" i="1" dirty="0">
                <a:latin typeface="Times New Roman" panose="02020603050405020304" pitchFamily="18" charset="0"/>
                <a:ea typeface="Arial" panose="020B0604020202020204" pitchFamily="34" charset="0"/>
              </a:rPr>
              <a:t>Nhưng con cá củng bơi với tốc </a:t>
            </a:r>
            <a:r>
              <a:rPr lang="vi-VN" sz="2800" i="1" dirty="0" smtClean="0">
                <a:latin typeface="Times New Roman" panose="02020603050405020304" pitchFamily="18" charset="0"/>
                <a:ea typeface="Arial" panose="020B0604020202020204" pitchFamily="34" charset="0"/>
              </a:rPr>
              <a:t>độ</a:t>
            </a:r>
            <a:r>
              <a:rPr lang="en-US" sz="2800" i="1" dirty="0" smtClean="0">
                <a:latin typeface="Times New Roman" panose="02020603050405020304" pitchFamily="18" charset="0"/>
                <a:ea typeface="Arial" panose="020B0604020202020204" pitchFamily="34" charset="0"/>
              </a:rPr>
              <a:t> ý như vậy! (2)Trong suốt một giờ, chiếc</a:t>
            </a:r>
            <a:r>
              <a:rPr lang="vi-VN" sz="2800" i="1" dirty="0" smtClean="0">
                <a:latin typeface="Times New Roman" panose="02020603050405020304" pitchFamily="18" charset="0"/>
                <a:ea typeface="Arial" panose="020B0604020202020204" pitchFamily="34" charset="0"/>
              </a:rPr>
              <a:t> </a:t>
            </a:r>
            <a:r>
              <a:rPr lang="vi-VN" sz="2800" i="1" dirty="0">
                <a:latin typeface="Times New Roman" panose="02020603050405020304" pitchFamily="18" charset="0"/>
                <a:ea typeface="Arial" panose="020B0604020202020204" pitchFamily="34" charset="0"/>
              </a:rPr>
              <a:t>tàu chiến không tiến </a:t>
            </a:r>
            <a:r>
              <a:rPr lang="vi-VN" sz="2800" i="1" dirty="0" smtClean="0">
                <a:latin typeface="Times New Roman" panose="02020603050405020304" pitchFamily="18" charset="0"/>
                <a:ea typeface="Arial" panose="020B0604020202020204" pitchFamily="34" charset="0"/>
              </a:rPr>
              <a:t>g</a:t>
            </a:r>
            <a:r>
              <a:rPr lang="en-US" sz="2800" i="1" dirty="0" smtClean="0">
                <a:latin typeface="Times New Roman" panose="02020603050405020304" pitchFamily="18" charset="0"/>
                <a:ea typeface="Arial" panose="020B0604020202020204" pitchFamily="34" charset="0"/>
              </a:rPr>
              <a:t>ầ</a:t>
            </a:r>
            <a:r>
              <a:rPr lang="vi-VN" sz="2800" i="1" dirty="0" smtClean="0">
                <a:latin typeface="Times New Roman" panose="02020603050405020304" pitchFamily="18" charset="0"/>
                <a:ea typeface="Arial" panose="020B0604020202020204" pitchFamily="34" charset="0"/>
              </a:rPr>
              <a:t>n </a:t>
            </a:r>
            <a:r>
              <a:rPr lang="vi-VN" sz="2800" i="1" dirty="0">
                <a:latin typeface="Times New Roman" panose="02020603050405020304" pitchFamily="18" charset="0"/>
                <a:ea typeface="Arial" panose="020B0604020202020204" pitchFamily="34" charset="0"/>
              </a:rPr>
              <a:t>thêm được một sải!</a:t>
            </a:r>
            <a:r>
              <a:rPr lang="vi-VN" sz="2800" dirty="0">
                <a:latin typeface="Times New Roman" panose="02020603050405020304" pitchFamily="18" charset="0"/>
                <a:ea typeface="Arial" panose="020B0604020202020204" pitchFamily="34" charset="0"/>
              </a:rPr>
              <a:t> (3) </a:t>
            </a:r>
            <a:r>
              <a:rPr lang="vi-VN" sz="2800" i="1" dirty="0">
                <a:latin typeface="Times New Roman" panose="02020603050405020304" pitchFamily="18" charset="0"/>
                <a:ea typeface="Arial" panose="020B0604020202020204" pitchFamily="34" charset="0"/>
              </a:rPr>
              <a:t>Thật là nhục nhã cho một trong những chiếc tàu chạy nhanh nhất của hạm đội Mỹ!</a:t>
            </a:r>
            <a:r>
              <a:rPr lang="vi-VN" sz="2800" dirty="0">
                <a:latin typeface="Times New Roman" panose="02020603050405020304" pitchFamily="18" charset="0"/>
                <a:ea typeface="Arial" panose="020B0604020202020204" pitchFamily="34" charset="0"/>
              </a:rPr>
              <a:t> (4) </a:t>
            </a:r>
            <a:r>
              <a:rPr lang="vi-VN" sz="2800" i="1" dirty="0">
                <a:latin typeface="Times New Roman" panose="02020603050405020304" pitchFamily="18" charset="0"/>
                <a:ea typeface="Arial" panose="020B0604020202020204" pitchFamily="34" charset="0"/>
              </a:rPr>
              <a:t>Anh em thuỷ thủ tức giận </a:t>
            </a:r>
            <a:r>
              <a:rPr lang="vi-VN" sz="2800" i="1" dirty="0" smtClean="0">
                <a:latin typeface="Times New Roman" panose="02020603050405020304" pitchFamily="18" charset="0"/>
                <a:ea typeface="Arial" panose="020B0604020202020204" pitchFamily="34" charset="0"/>
              </a:rPr>
              <a:t>đi</a:t>
            </a:r>
            <a:r>
              <a:rPr lang="en-US" sz="2800" i="1" dirty="0">
                <a:latin typeface="Times New Roman" panose="02020603050405020304" pitchFamily="18" charset="0"/>
                <a:ea typeface="Arial" panose="020B0604020202020204" pitchFamily="34" charset="0"/>
              </a:rPr>
              <a:t>ê</a:t>
            </a:r>
            <a:r>
              <a:rPr lang="vi-VN" sz="2800" i="1" dirty="0" smtClean="0">
                <a:latin typeface="Times New Roman" panose="02020603050405020304" pitchFamily="18" charset="0"/>
                <a:ea typeface="Arial" panose="020B0604020202020204" pitchFamily="34" charset="0"/>
              </a:rPr>
              <a:t>n </a:t>
            </a:r>
            <a:r>
              <a:rPr lang="vi-VN" sz="2800" i="1" dirty="0">
                <a:latin typeface="Times New Roman" panose="02020603050405020304" pitchFamily="18" charset="0"/>
                <a:ea typeface="Arial" panose="020B0604020202020204" pitchFamily="34" charset="0"/>
              </a:rPr>
              <a:t>người.</a:t>
            </a:r>
            <a:r>
              <a:rPr lang="vi-VN" sz="2800" dirty="0">
                <a:latin typeface="Times New Roman" panose="02020603050405020304" pitchFamily="18" charset="0"/>
                <a:ea typeface="Arial" panose="020B0604020202020204" pitchFamily="34" charset="0"/>
              </a:rPr>
              <a:t> (5) </a:t>
            </a:r>
            <a:r>
              <a:rPr lang="vi-VN" sz="2800" i="1" dirty="0">
                <a:latin typeface="Times New Roman" panose="02020603050405020304" pitchFamily="18" charset="0"/>
                <a:ea typeface="Arial" panose="020B0604020202020204" pitchFamily="34" charset="0"/>
              </a:rPr>
              <a:t>Họ </a:t>
            </a:r>
            <a:r>
              <a:rPr lang="vi-VN" sz="2800" i="1" dirty="0" smtClean="0">
                <a:latin typeface="Times New Roman" panose="02020603050405020304" pitchFamily="18" charset="0"/>
                <a:ea typeface="Arial" panose="020B0604020202020204" pitchFamily="34" charset="0"/>
              </a:rPr>
              <a:t>nguy</a:t>
            </a:r>
            <a:r>
              <a:rPr lang="en-US" sz="2800" i="1" dirty="0" smtClean="0">
                <a:latin typeface="Times New Roman" panose="02020603050405020304" pitchFamily="18" charset="0"/>
                <a:ea typeface="Arial" panose="020B0604020202020204" pitchFamily="34" charset="0"/>
              </a:rPr>
              <a:t>ề</a:t>
            </a:r>
            <a:r>
              <a:rPr lang="vi-VN" sz="2800" i="1" dirty="0" smtClean="0">
                <a:latin typeface="Times New Roman" panose="02020603050405020304" pitchFamily="18" charset="0"/>
                <a:ea typeface="Arial" panose="020B0604020202020204" pitchFamily="34" charset="0"/>
              </a:rPr>
              <a:t>n </a:t>
            </a:r>
            <a:r>
              <a:rPr lang="vi-VN" sz="2800" i="1" dirty="0">
                <a:latin typeface="Times New Roman" panose="02020603050405020304" pitchFamily="18" charset="0"/>
                <a:ea typeface="Arial" panose="020B0604020202020204" pitchFamily="34" charset="0"/>
              </a:rPr>
              <a:t>rủa quái vật. nhưng nó </a:t>
            </a:r>
            <a:r>
              <a:rPr lang="vi-VN" sz="2800" i="1" dirty="0" smtClean="0">
                <a:latin typeface="Times New Roman" panose="02020603050405020304" pitchFamily="18" charset="0"/>
                <a:ea typeface="Arial" panose="020B0604020202020204" pitchFamily="34" charset="0"/>
              </a:rPr>
              <a:t>v</a:t>
            </a:r>
            <a:r>
              <a:rPr lang="en-US" sz="2800" i="1" dirty="0" smtClean="0">
                <a:latin typeface="Times New Roman" panose="02020603050405020304" pitchFamily="18" charset="0"/>
                <a:ea typeface="Arial" panose="020B0604020202020204" pitchFamily="34" charset="0"/>
              </a:rPr>
              <a:t>ẫ</a:t>
            </a:r>
            <a:r>
              <a:rPr lang="vi-VN" sz="2800" i="1" dirty="0" smtClean="0">
                <a:latin typeface="Times New Roman" panose="02020603050405020304" pitchFamily="18" charset="0"/>
                <a:ea typeface="Arial" panose="020B0604020202020204" pitchFamily="34" charset="0"/>
              </a:rPr>
              <a:t>n </a:t>
            </a:r>
            <a:r>
              <a:rPr lang="vi-VN" sz="2800" i="1" dirty="0">
                <a:latin typeface="Times New Roman" panose="02020603050405020304" pitchFamily="18" charset="0"/>
                <a:ea typeface="Arial" panose="020B0604020202020204" pitchFamily="34" charset="0"/>
              </a:rPr>
              <a:t>phờt lờ.</a:t>
            </a:r>
            <a:endParaRPr lang="en-US" sz="2800" dirty="0">
              <a:effectLst/>
              <a:latin typeface="Arial" panose="020B0604020202020204" pitchFamily="34" charset="0"/>
              <a:ea typeface="Arial" panose="020B0604020202020204" pitchFamily="34" charset="0"/>
            </a:endParaRPr>
          </a:p>
        </p:txBody>
      </p:sp>
      <p:sp>
        <p:nvSpPr>
          <p:cNvPr id="4" name="Rectangle 3"/>
          <p:cNvSpPr/>
          <p:nvPr/>
        </p:nvSpPr>
        <p:spPr>
          <a:xfrm>
            <a:off x="526473" y="4238293"/>
            <a:ext cx="10886266" cy="2062103"/>
          </a:xfrm>
          <a:prstGeom prst="rect">
            <a:avLst/>
          </a:prstGeom>
        </p:spPr>
        <p:txBody>
          <a:bodyPr wrap="square">
            <a:spAutoFit/>
          </a:bodyPr>
          <a:lstStyle/>
          <a:p>
            <a:pPr algn="ctr">
              <a:spcAft>
                <a:spcPts val="0"/>
              </a:spcAft>
            </a:pPr>
            <a:r>
              <a:rPr lang="en-US" sz="3200" b="1" u="sng" dirty="0">
                <a:latin typeface="Times New Roman" panose="02020603050405020304" pitchFamily="18" charset="0"/>
                <a:ea typeface="Times New Roman" panose="02020603050405020304" pitchFamily="18" charset="0"/>
              </a:rPr>
              <a:t>Gợi ý</a:t>
            </a:r>
            <a:r>
              <a:rPr lang="en-US" sz="3200" b="1" dirty="0">
                <a:latin typeface="Times New Roman" panose="02020603050405020304" pitchFamily="18" charset="0"/>
                <a:ea typeface="Times New Roman" panose="02020603050405020304" pitchFamily="18" charset="0"/>
              </a:rPr>
              <a:t>: </a:t>
            </a:r>
            <a:endParaRPr lang="en-US" sz="3200" b="1" dirty="0" smtClean="0">
              <a:latin typeface="Times New Roman" panose="02020603050405020304" pitchFamily="18" charset="0"/>
              <a:ea typeface="Times New Roman" panose="02020603050405020304" pitchFamily="18" charset="0"/>
            </a:endParaRPr>
          </a:p>
          <a:p>
            <a:pPr algn="ctr">
              <a:spcAft>
                <a:spcPts val="0"/>
              </a:spcAft>
            </a:pPr>
            <a:r>
              <a:rPr lang="en-US" sz="3200" b="1" dirty="0" smtClean="0">
                <a:latin typeface="Times New Roman" panose="02020603050405020304" pitchFamily="18" charset="0"/>
                <a:ea typeface="Times New Roman" panose="02020603050405020304" pitchFamily="18" charset="0"/>
              </a:rPr>
              <a:t> </a:t>
            </a:r>
            <a:r>
              <a:rPr lang="en-US" sz="3200" dirty="0" smtClean="0">
                <a:solidFill>
                  <a:srgbClr val="FF0000"/>
                </a:solidFill>
                <a:latin typeface="Times New Roman" panose="02020603050405020304" pitchFamily="18" charset="0"/>
                <a:ea typeface="Times New Roman" panose="02020603050405020304" pitchFamily="18" charset="0"/>
              </a:rPr>
              <a:t>Không </a:t>
            </a:r>
            <a:r>
              <a:rPr lang="en-US" sz="3200" dirty="0">
                <a:solidFill>
                  <a:srgbClr val="FF0000"/>
                </a:solidFill>
                <a:latin typeface="Times New Roman" panose="02020603050405020304" pitchFamily="18" charset="0"/>
                <a:ea typeface="Times New Roman" panose="02020603050405020304" pitchFamily="18" charset="0"/>
              </a:rPr>
              <a:t>thể đảo vị trí của các câu. </a:t>
            </a:r>
            <a:endParaRPr lang="en-US" sz="3200" dirty="0" smtClean="0">
              <a:solidFill>
                <a:srgbClr val="FF0000"/>
              </a:solidFill>
              <a:latin typeface="Times New Roman" panose="02020603050405020304" pitchFamily="18" charset="0"/>
              <a:ea typeface="Times New Roman" panose="02020603050405020304" pitchFamily="18" charset="0"/>
            </a:endParaRPr>
          </a:p>
          <a:p>
            <a:pPr algn="ctr">
              <a:spcAft>
                <a:spcPts val="0"/>
              </a:spcAft>
            </a:pPr>
            <a:r>
              <a:rPr lang="en-US" sz="3200" dirty="0" smtClean="0">
                <a:solidFill>
                  <a:srgbClr val="FF0000"/>
                </a:solidFill>
                <a:latin typeface="Times New Roman" panose="02020603050405020304" pitchFamily="18" charset="0"/>
                <a:ea typeface="Times New Roman" panose="02020603050405020304" pitchFamily="18" charset="0"/>
              </a:rPr>
              <a:t>Nếu </a:t>
            </a:r>
            <a:r>
              <a:rPr lang="en-US" sz="3200" dirty="0">
                <a:solidFill>
                  <a:srgbClr val="FF0000"/>
                </a:solidFill>
                <a:latin typeface="Times New Roman" panose="02020603050405020304" pitchFamily="18" charset="0"/>
                <a:ea typeface="Times New Roman" panose="02020603050405020304" pitchFamily="18" charset="0"/>
              </a:rPr>
              <a:t>đảo vị trí giữa các câu thì đoạn văn sẽ mất tính mạch lạc. Từ đó người đọc không thể hiểu được nội dung của nó.</a:t>
            </a:r>
            <a:endParaRPr lang="en-US" sz="32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723678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148102" y="311737"/>
            <a:ext cx="10044545" cy="954107"/>
          </a:xfrm>
          <a:prstGeom prst="rect">
            <a:avLst/>
          </a:prstGeom>
          <a:solidFill>
            <a:srgbClr val="FFFF00"/>
          </a:solid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EM HÃY CHỌN ĐÁP ÁN ĐÚNG NHẤT</a:t>
            </a:r>
          </a:p>
          <a:p>
            <a:r>
              <a:rPr lang="en-US" sz="2800" b="1" u="sng" dirty="0" smtClean="0">
                <a:latin typeface="Times New Roman" panose="02020603050405020304" pitchFamily="18" charset="0"/>
                <a:cs typeface="Times New Roman" panose="02020603050405020304" pitchFamily="18" charset="0"/>
              </a:rPr>
              <a:t>Câu </a:t>
            </a:r>
            <a:r>
              <a:rPr lang="en-US" sz="2800" b="1" u="sng" dirty="0" smtClean="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Mạch </a:t>
            </a:r>
            <a:r>
              <a:rPr lang="en-US" sz="2800" b="1" dirty="0">
                <a:solidFill>
                  <a:srgbClr val="0000FF"/>
                </a:solidFill>
                <a:latin typeface="Times New Roman" panose="02020603050405020304" pitchFamily="18" charset="0"/>
                <a:cs typeface="Times New Roman" panose="02020603050405020304" pitchFamily="18" charset="0"/>
              </a:rPr>
              <a:t>lạc </a:t>
            </a:r>
            <a:r>
              <a:rPr lang="en-US" sz="2800" b="1" dirty="0" smtClean="0">
                <a:solidFill>
                  <a:srgbClr val="0000FF"/>
                </a:solidFill>
                <a:latin typeface="Times New Roman" panose="02020603050405020304" pitchFamily="18" charset="0"/>
                <a:cs typeface="Times New Roman" panose="02020603050405020304" pitchFamily="18" charset="0"/>
              </a:rPr>
              <a:t>là:</a:t>
            </a:r>
            <a:endParaRPr lang="en-US" sz="2800" b="1"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37602" y="1593950"/>
            <a:ext cx="11277600" cy="954107"/>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Mạch lạc </a:t>
            </a:r>
            <a:r>
              <a:rPr lang="en-US" sz="2800" dirty="0" smtClean="0">
                <a:latin typeface="Times New Roman" panose="02020603050405020304" pitchFamily="18" charset="0"/>
                <a:cs typeface="Times New Roman" panose="02020603050405020304" pitchFamily="18" charset="0"/>
              </a:rPr>
              <a:t>là tính </a:t>
            </a:r>
            <a:r>
              <a:rPr lang="en-US" sz="2800" dirty="0">
                <a:latin typeface="Times New Roman" panose="02020603050405020304" pitchFamily="18" charset="0"/>
                <a:cs typeface="Times New Roman" panose="02020603050405020304" pitchFamily="18" charset="0"/>
              </a:rPr>
              <a:t>thống nhất giữa các câu trong đoạn văn và các đoạn trong văn bản. </a:t>
            </a:r>
          </a:p>
        </p:txBody>
      </p:sp>
      <p:sp>
        <p:nvSpPr>
          <p:cNvPr id="16" name="Rectangle 15"/>
          <p:cNvSpPr/>
          <p:nvPr/>
        </p:nvSpPr>
        <p:spPr>
          <a:xfrm>
            <a:off x="897876" y="2682823"/>
            <a:ext cx="11277600" cy="954107"/>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Mạch lạc </a:t>
            </a:r>
            <a:r>
              <a:rPr lang="en-US" sz="2800" dirty="0" smtClean="0">
                <a:latin typeface="Times New Roman" panose="02020603050405020304" pitchFamily="18" charset="0"/>
                <a:cs typeface="Times New Roman" panose="02020603050405020304" pitchFamily="18" charset="0"/>
              </a:rPr>
              <a:t>là </a:t>
            </a:r>
            <a:r>
              <a:rPr lang="en-US" sz="2800" dirty="0">
                <a:latin typeface="Times New Roman" panose="02020603050405020304" pitchFamily="18" charset="0"/>
                <a:cs typeface="Times New Roman" panose="02020603050405020304" pitchFamily="18" charset="0"/>
              </a:rPr>
              <a:t>tính hợp </a:t>
            </a:r>
            <a:r>
              <a:rPr lang="en-US" sz="2800" dirty="0" smtClean="0">
                <a:latin typeface="Times New Roman" panose="02020603050405020304" pitchFamily="18" charset="0"/>
                <a:cs typeface="Times New Roman" panose="02020603050405020304" pitchFamily="18" charset="0"/>
              </a:rPr>
              <a:t>lý </a:t>
            </a:r>
            <a:r>
              <a:rPr lang="en-US" sz="2800" dirty="0">
                <a:latin typeface="Times New Roman" panose="02020603050405020304" pitchFamily="18" charset="0"/>
                <a:cs typeface="Times New Roman" panose="02020603050405020304" pitchFamily="18" charset="0"/>
              </a:rPr>
              <a:t>giữa các câu trong đoạn văn và các đoạn trong văn bản. </a:t>
            </a:r>
          </a:p>
        </p:txBody>
      </p:sp>
      <p:sp>
        <p:nvSpPr>
          <p:cNvPr id="17" name="Rectangle 16"/>
          <p:cNvSpPr/>
          <p:nvPr/>
        </p:nvSpPr>
        <p:spPr>
          <a:xfrm>
            <a:off x="843302" y="3773250"/>
            <a:ext cx="11277600"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Mạch lạc </a:t>
            </a:r>
            <a:r>
              <a:rPr lang="en-US" sz="2800" dirty="0" smtClean="0">
                <a:latin typeface="Times New Roman" panose="02020603050405020304" pitchFamily="18" charset="0"/>
                <a:cs typeface="Times New Roman" panose="02020603050405020304" pitchFamily="18" charset="0"/>
              </a:rPr>
              <a:t>là </a:t>
            </a:r>
            <a:r>
              <a:rPr lang="en-US" sz="2800" dirty="0">
                <a:latin typeface="Times New Roman" panose="02020603050405020304" pitchFamily="18" charset="0"/>
                <a:cs typeface="Times New Roman" panose="02020603050405020304" pitchFamily="18" charset="0"/>
              </a:rPr>
              <a:t>tính hợp lý, thống nhất giữa các </a:t>
            </a:r>
            <a:r>
              <a:rPr lang="en-US" sz="2800" dirty="0" smtClean="0">
                <a:latin typeface="Times New Roman" panose="02020603050405020304" pitchFamily="18" charset="0"/>
                <a:cs typeface="Times New Roman" panose="02020603050405020304" pitchFamily="18" charset="0"/>
              </a:rPr>
              <a:t>đoạn </a:t>
            </a:r>
            <a:r>
              <a:rPr lang="en-US" sz="2800" dirty="0">
                <a:latin typeface="Times New Roman" panose="02020603050405020304" pitchFamily="18" charset="0"/>
                <a:cs typeface="Times New Roman" panose="02020603050405020304" pitchFamily="18" charset="0"/>
              </a:rPr>
              <a:t>trong văn bản. </a:t>
            </a:r>
          </a:p>
        </p:txBody>
      </p:sp>
      <p:sp>
        <p:nvSpPr>
          <p:cNvPr id="18" name="Rectangle 17"/>
          <p:cNvSpPr/>
          <p:nvPr/>
        </p:nvSpPr>
        <p:spPr>
          <a:xfrm>
            <a:off x="897876" y="4589170"/>
            <a:ext cx="11277600" cy="954107"/>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D)  </a:t>
            </a:r>
            <a:r>
              <a:rPr lang="en-US" sz="2800" dirty="0">
                <a:latin typeface="Times New Roman" panose="02020603050405020304" pitchFamily="18" charset="0"/>
                <a:cs typeface="Times New Roman" panose="02020603050405020304" pitchFamily="18" charset="0"/>
              </a:rPr>
              <a:t>Mạch lạc </a:t>
            </a:r>
            <a:r>
              <a:rPr lang="en-US" sz="2800" dirty="0" smtClean="0">
                <a:latin typeface="Times New Roman" panose="02020603050405020304" pitchFamily="18" charset="0"/>
                <a:cs typeface="Times New Roman" panose="02020603050405020304" pitchFamily="18" charset="0"/>
              </a:rPr>
              <a:t>là </a:t>
            </a:r>
            <a:r>
              <a:rPr lang="en-US" sz="2800" dirty="0">
                <a:latin typeface="Times New Roman" panose="02020603050405020304" pitchFamily="18" charset="0"/>
                <a:cs typeface="Times New Roman" panose="02020603050405020304" pitchFamily="18" charset="0"/>
              </a:rPr>
              <a:t>tính hợp lý, thống nhất giữa các câu trong đoạn văn và các đoạn trong văn bản.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4203" flipH="1">
            <a:off x="3972445" y="5102624"/>
            <a:ext cx="1048183" cy="946217"/>
          </a:xfrm>
          <a:prstGeom prst="rect">
            <a:avLst/>
          </a:prstGeom>
        </p:spPr>
      </p:pic>
    </p:spTree>
    <p:extLst>
      <p:ext uri="{BB962C8B-B14F-4D97-AF65-F5344CB8AC3E}">
        <p14:creationId xmlns:p14="http://schemas.microsoft.com/office/powerpoint/2010/main" val="32486061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914400" y="216725"/>
            <a:ext cx="11277600" cy="1077218"/>
          </a:xfrm>
          <a:prstGeom prst="rect">
            <a:avLst/>
          </a:prstGeom>
          <a:solidFill>
            <a:srgbClr val="FFFF00"/>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EM HÃY CHỌN ĐÁP ÁN ĐÚNG NHẤT</a:t>
            </a:r>
          </a:p>
          <a:p>
            <a:r>
              <a:rPr lang="en-US" sz="3200" b="1" dirty="0" smtClean="0">
                <a:latin typeface="Times New Roman" panose="02020603050405020304" pitchFamily="18" charset="0"/>
                <a:cs typeface="Times New Roman" panose="02020603050405020304" pitchFamily="18" charset="0"/>
              </a:rPr>
              <a:t>Câu </a:t>
            </a:r>
            <a:r>
              <a:rPr lang="en-US" sz="3200" b="1" dirty="0" smtClean="0">
                <a:latin typeface="Times New Roman" panose="02020603050405020304" pitchFamily="18" charset="0"/>
                <a:cs typeface="Times New Roman" panose="02020603050405020304" pitchFamily="18" charset="0"/>
              </a:rPr>
              <a:t>2: Điều kiện để một văn bản có tính mạch lạc là: </a:t>
            </a:r>
            <a:endParaRPr lang="en-US" sz="3200" b="1"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37602" y="1405548"/>
            <a:ext cx="11277600"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A) Các </a:t>
            </a:r>
            <a:r>
              <a:rPr lang="en-US" sz="3200" dirty="0">
                <a:latin typeface="Times New Roman" panose="02020603050405020304" pitchFamily="18" charset="0"/>
                <a:cs typeface="Times New Roman" panose="02020603050405020304" pitchFamily="18" charset="0"/>
              </a:rPr>
              <a:t>câu trong đoạn, các đoạn trong văn bản phải hướng về một chủ đề </a:t>
            </a:r>
            <a:r>
              <a:rPr lang="en-US" sz="3200" dirty="0" smtClean="0">
                <a:latin typeface="Times New Roman" panose="02020603050405020304" pitchFamily="18" charset="0"/>
                <a:cs typeface="Times New Roman" panose="02020603050405020304" pitchFamily="18" charset="0"/>
              </a:rPr>
              <a:t>chung.</a:t>
            </a:r>
            <a:endParaRPr lang="en-US" sz="3200" dirty="0">
              <a:latin typeface="Times New Roman" panose="02020603050405020304" pitchFamily="18" charset="0"/>
              <a:cs typeface="Times New Roman" panose="02020603050405020304" pitchFamily="18" charset="0"/>
            </a:endParaRPr>
          </a:p>
        </p:txBody>
      </p:sp>
      <p:sp>
        <p:nvSpPr>
          <p:cNvPr id="16" name="Rectangle 15"/>
          <p:cNvSpPr/>
          <p:nvPr/>
        </p:nvSpPr>
        <p:spPr>
          <a:xfrm>
            <a:off x="832436" y="2424978"/>
            <a:ext cx="11277600"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B) Các </a:t>
            </a:r>
            <a:r>
              <a:rPr lang="en-US" sz="3200" dirty="0">
                <a:latin typeface="Times New Roman" panose="02020603050405020304" pitchFamily="18" charset="0"/>
                <a:cs typeface="Times New Roman" panose="02020603050405020304" pitchFamily="18" charset="0"/>
              </a:rPr>
              <a:t>câu trong đoạn, các đoạn trong văn bản phải </a:t>
            </a:r>
            <a:r>
              <a:rPr lang="en-US" sz="3200" dirty="0" smtClean="0">
                <a:latin typeface="Times New Roman" panose="02020603050405020304" pitchFamily="18" charset="0"/>
                <a:cs typeface="Times New Roman" panose="02020603050405020304" pitchFamily="18" charset="0"/>
              </a:rPr>
              <a:t>được </a:t>
            </a:r>
            <a:r>
              <a:rPr lang="en-US" sz="3200" dirty="0">
                <a:latin typeface="Times New Roman" panose="02020603050405020304" pitchFamily="18" charset="0"/>
                <a:cs typeface="Times New Roman" panose="02020603050405020304" pitchFamily="18" charset="0"/>
              </a:rPr>
              <a:t>sắp xếp theo một trình tự hợp </a:t>
            </a:r>
            <a:r>
              <a:rPr lang="en-US" sz="3200" dirty="0" smtClean="0">
                <a:latin typeface="Times New Roman" panose="02020603050405020304" pitchFamily="18" charset="0"/>
                <a:cs typeface="Times New Roman" panose="02020603050405020304" pitchFamily="18" charset="0"/>
              </a:rPr>
              <a:t>lý.</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687804" y="5125599"/>
            <a:ext cx="11277600"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D) </a:t>
            </a:r>
            <a:r>
              <a:rPr lang="en-US" sz="3200" dirty="0" smtClean="0">
                <a:latin typeface="Times New Roman" panose="02020603050405020304" pitchFamily="18" charset="0"/>
                <a:cs typeface="Times New Roman" panose="02020603050405020304" pitchFamily="18" charset="0"/>
              </a:rPr>
              <a:t>Các </a:t>
            </a:r>
            <a:r>
              <a:rPr lang="en-US" sz="3200" dirty="0">
                <a:latin typeface="Times New Roman" panose="02020603050405020304" pitchFamily="18" charset="0"/>
                <a:cs typeface="Times New Roman" panose="02020603050405020304" pitchFamily="18" charset="0"/>
              </a:rPr>
              <a:t>câu trong đoạn, các đoạn trong văn bản phải </a:t>
            </a:r>
            <a:r>
              <a:rPr lang="en-US" sz="3200" dirty="0" smtClean="0">
                <a:latin typeface="Times New Roman" panose="02020603050405020304" pitchFamily="18" charset="0"/>
                <a:cs typeface="Times New Roman" panose="02020603050405020304" pitchFamily="18" charset="0"/>
              </a:rPr>
              <a:t>thể </a:t>
            </a:r>
            <a:r>
              <a:rPr lang="en-US" sz="3200" dirty="0">
                <a:latin typeface="Times New Roman" panose="02020603050405020304" pitchFamily="18" charset="0"/>
                <a:cs typeface="Times New Roman" panose="02020603050405020304" pitchFamily="18" charset="0"/>
              </a:rPr>
              <a:t>hiện chủ đề của văn bản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87804" y="3543069"/>
            <a:ext cx="11277600" cy="1569660"/>
          </a:xfrm>
          <a:prstGeom prst="rect">
            <a:avLst/>
          </a:prstGeom>
        </p:spPr>
        <p:txBody>
          <a:bodyPr wrap="square">
            <a:spAutoFit/>
          </a:bodyPr>
          <a:lstStyle/>
          <a:p>
            <a:pPr algn="ctr"/>
            <a:r>
              <a:rPr lang="en-US" sz="3200" dirty="0" smtClean="0">
                <a:latin typeface="Times New Roman" panose="02020603050405020304" pitchFamily="18" charset="0"/>
                <a:cs typeface="Times New Roman" panose="02020603050405020304" pitchFamily="18" charset="0"/>
              </a:rPr>
              <a:t>C) </a:t>
            </a:r>
            <a:r>
              <a:rPr lang="en-US" sz="3200" dirty="0" smtClean="0">
                <a:latin typeface="Times New Roman" panose="02020603050405020304" pitchFamily="18" charset="0"/>
                <a:cs typeface="Times New Roman" panose="02020603050405020304" pitchFamily="18" charset="0"/>
              </a:rPr>
              <a:t>Các </a:t>
            </a:r>
            <a:r>
              <a:rPr lang="en-US" sz="3200" dirty="0">
                <a:latin typeface="Times New Roman" panose="02020603050405020304" pitchFamily="18" charset="0"/>
                <a:cs typeface="Times New Roman" panose="02020603050405020304" pitchFamily="18" charset="0"/>
              </a:rPr>
              <a:t>câu trong đoạn, các đoạn trong văn bản phải hướng về một chủ đề chung và được sắp xếp theo một trình tự hợp lý thể hiện chủ đề của văn bản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4203" flipH="1">
            <a:off x="7768590" y="4555838"/>
            <a:ext cx="1048183" cy="946217"/>
          </a:xfrm>
          <a:prstGeom prst="rect">
            <a:avLst/>
          </a:prstGeom>
        </p:spPr>
      </p:pic>
    </p:spTree>
    <p:extLst>
      <p:ext uri="{BB962C8B-B14F-4D97-AF65-F5344CB8AC3E}">
        <p14:creationId xmlns:p14="http://schemas.microsoft.com/office/powerpoint/2010/main" val="11244722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831272" y="5174103"/>
            <a:ext cx="11277600" cy="58477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D) L</a:t>
            </a:r>
            <a:r>
              <a:rPr lang="en-US" sz="3200" dirty="0" smtClean="0">
                <a:latin typeface="Times New Roman" panose="02020603050405020304" pitchFamily="18" charset="0"/>
                <a:cs typeface="Times New Roman" panose="02020603050405020304" pitchFamily="18" charset="0"/>
              </a:rPr>
              <a:t>àm </a:t>
            </a:r>
            <a:r>
              <a:rPr lang="en-US" sz="3200" dirty="0">
                <a:latin typeface="Times New Roman" panose="02020603050405020304" pitchFamily="18" charset="0"/>
                <a:cs typeface="Times New Roman" panose="02020603050405020304" pitchFamily="18" charset="0"/>
              </a:rPr>
              <a:t>cho các bộ phận trong văn bản (câu, đoạn) được gắn </a:t>
            </a:r>
            <a:r>
              <a:rPr lang="en-US" sz="3200" dirty="0" smtClean="0">
                <a:latin typeface="Times New Roman" panose="02020603050405020304" pitchFamily="18" charset="0"/>
                <a:cs typeface="Times New Roman" panose="02020603050405020304" pitchFamily="18" charset="0"/>
              </a:rPr>
              <a:t>kết.</a:t>
            </a:r>
            <a:endParaRPr lang="en-US" sz="32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4400" y="216725"/>
            <a:ext cx="11111345" cy="1077218"/>
          </a:xfrm>
          <a:prstGeom prst="rect">
            <a:avLst/>
          </a:prstGeom>
          <a:solidFill>
            <a:srgbClr val="FFFF00"/>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EM HÃY CHỌN ĐÁP ÁN ĐÚNG NHẤT</a:t>
            </a:r>
          </a:p>
          <a:p>
            <a:r>
              <a:rPr lang="en-US" sz="3200" b="1" dirty="0" smtClean="0">
                <a:latin typeface="Times New Roman" panose="02020603050405020304" pitchFamily="18" charset="0"/>
                <a:cs typeface="Times New Roman" panose="02020603050405020304" pitchFamily="18" charset="0"/>
              </a:rPr>
              <a:t>Câu </a:t>
            </a:r>
            <a:r>
              <a:rPr lang="en-US" sz="3200" b="1" dirty="0" smtClean="0">
                <a:latin typeface="Times New Roman" panose="02020603050405020304" pitchFamily="18" charset="0"/>
                <a:cs typeface="Times New Roman" panose="02020603050405020304" pitchFamily="18" charset="0"/>
              </a:rPr>
              <a:t>3: </a:t>
            </a:r>
            <a:r>
              <a:rPr lang="en-US" sz="3200" b="1" dirty="0" smtClean="0">
                <a:latin typeface="Times New Roman" panose="02020603050405020304" pitchFamily="18" charset="0"/>
                <a:cs typeface="Times New Roman" panose="02020603050405020304" pitchFamily="18" charset="0"/>
              </a:rPr>
              <a:t>Liên kết là: </a:t>
            </a:r>
            <a:endParaRPr lang="en-US" sz="32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923332" y="2719961"/>
            <a:ext cx="11277600"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B) L</a:t>
            </a:r>
            <a:r>
              <a:rPr lang="en-US" sz="3200" dirty="0" smtClean="0">
                <a:latin typeface="Times New Roman" panose="02020603050405020304" pitchFamily="18" charset="0"/>
                <a:cs typeface="Times New Roman" panose="02020603050405020304" pitchFamily="18" charset="0"/>
              </a:rPr>
              <a:t>àm </a:t>
            </a:r>
            <a:r>
              <a:rPr lang="en-US" sz="3200" dirty="0">
                <a:latin typeface="Times New Roman" panose="02020603050405020304" pitchFamily="18" charset="0"/>
                <a:cs typeface="Times New Roman" panose="02020603050405020304" pitchFamily="18" charset="0"/>
              </a:rPr>
              <a:t>cho các bộ phận trong văn bản (câu, đoạn) được gắn kết chặt </a:t>
            </a:r>
            <a:r>
              <a:rPr lang="en-US" sz="3200" dirty="0" smtClean="0">
                <a:latin typeface="Times New Roman" panose="02020603050405020304" pitchFamily="18" charset="0"/>
                <a:cs typeface="Times New Roman" panose="02020603050405020304" pitchFamily="18" charset="0"/>
              </a:rPr>
              <a:t>chẽ .</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884437" y="3882378"/>
            <a:ext cx="11277600"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C) L</a:t>
            </a:r>
            <a:r>
              <a:rPr lang="en-US" sz="3200" dirty="0" smtClean="0">
                <a:latin typeface="Times New Roman" panose="02020603050405020304" pitchFamily="18" charset="0"/>
                <a:cs typeface="Times New Roman" panose="02020603050405020304" pitchFamily="18" charset="0"/>
              </a:rPr>
              <a:t>àm </a:t>
            </a:r>
            <a:r>
              <a:rPr lang="en-US" sz="3200" dirty="0">
                <a:latin typeface="Times New Roman" panose="02020603050405020304" pitchFamily="18" charset="0"/>
                <a:cs typeface="Times New Roman" panose="02020603050405020304" pitchFamily="18" charset="0"/>
              </a:rPr>
              <a:t>cho các bộ phận trong văn bản (câu, đoạn) được gắn kết chặt chẽ </a:t>
            </a:r>
            <a:r>
              <a:rPr lang="en-US" sz="3200" dirty="0" smtClean="0">
                <a:latin typeface="Times New Roman" panose="02020603050405020304" pitchFamily="18" charset="0"/>
                <a:cs typeface="Times New Roman" panose="02020603050405020304" pitchFamily="18" charset="0"/>
              </a:rPr>
              <a:t>bằng </a:t>
            </a:r>
            <a:r>
              <a:rPr lang="en-US" sz="3200" dirty="0">
                <a:latin typeface="Times New Roman" panose="02020603050405020304" pitchFamily="18" charset="0"/>
                <a:cs typeface="Times New Roman" panose="02020603050405020304" pitchFamily="18" charset="0"/>
              </a:rPr>
              <a:t>các từ ngữ thích </a:t>
            </a:r>
            <a:r>
              <a:rPr lang="en-US" sz="3200" dirty="0" smtClean="0">
                <a:latin typeface="Times New Roman" panose="02020603050405020304" pitchFamily="18" charset="0"/>
                <a:cs typeface="Times New Roman" panose="02020603050405020304" pitchFamily="18" charset="0"/>
              </a:rPr>
              <a:t>hợp.</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884437" y="1545212"/>
            <a:ext cx="11277600"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A) L</a:t>
            </a:r>
            <a:r>
              <a:rPr lang="en-US" sz="3200" dirty="0" smtClean="0">
                <a:latin typeface="Times New Roman" panose="02020603050405020304" pitchFamily="18" charset="0"/>
                <a:cs typeface="Times New Roman" panose="02020603050405020304" pitchFamily="18" charset="0"/>
              </a:rPr>
              <a:t>àm </a:t>
            </a:r>
            <a:r>
              <a:rPr lang="en-US" sz="3200" dirty="0">
                <a:latin typeface="Times New Roman" panose="02020603050405020304" pitchFamily="18" charset="0"/>
                <a:cs typeface="Times New Roman" panose="02020603050405020304" pitchFamily="18" charset="0"/>
              </a:rPr>
              <a:t>cho các bộ phận trong văn bản (câu, đoạn) được gắn kết chặt chẽ với </a:t>
            </a:r>
            <a:r>
              <a:rPr lang="en-US" sz="3200" dirty="0">
                <a:latin typeface="Times New Roman" panose="02020603050405020304" pitchFamily="18" charset="0"/>
                <a:cs typeface="Times New Roman" panose="02020603050405020304" pitchFamily="18" charset="0"/>
              </a:rPr>
              <a:t>nhau bằng </a:t>
            </a:r>
            <a:r>
              <a:rPr lang="en-US" sz="3200" dirty="0">
                <a:latin typeface="Times New Roman" panose="02020603050405020304" pitchFamily="18" charset="0"/>
                <a:cs typeface="Times New Roman" panose="02020603050405020304" pitchFamily="18" charset="0"/>
              </a:rPr>
              <a:t>các từ ngữ thích </a:t>
            </a:r>
            <a:r>
              <a:rPr lang="en-US" sz="3200" dirty="0" smtClean="0">
                <a:latin typeface="Times New Roman" panose="02020603050405020304" pitchFamily="18" charset="0"/>
                <a:cs typeface="Times New Roman" panose="02020603050405020304" pitchFamily="18" charset="0"/>
              </a:rPr>
              <a:t>hợp.</a:t>
            </a:r>
            <a:endParaRPr lang="en-US" sz="32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55401" y="2060814"/>
            <a:ext cx="1048183" cy="734076"/>
          </a:xfrm>
          <a:prstGeom prst="rect">
            <a:avLst/>
          </a:prstGeom>
        </p:spPr>
      </p:pic>
    </p:spTree>
    <p:extLst>
      <p:ext uri="{BB962C8B-B14F-4D97-AF65-F5344CB8AC3E}">
        <p14:creationId xmlns:p14="http://schemas.microsoft.com/office/powerpoint/2010/main" val="42509953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894875" y="1825220"/>
            <a:ext cx="10382725" cy="646331"/>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A) </a:t>
            </a:r>
            <a:r>
              <a:rPr lang="en-US" sz="3600" b="1" i="1" dirty="0" smtClean="0">
                <a:latin typeface="Times New Roman" panose="02020603050405020304" pitchFamily="18" charset="0"/>
                <a:cs typeface="Times New Roman" panose="02020603050405020304" pitchFamily="18" charset="0"/>
              </a:rPr>
              <a:t>nối.</a:t>
            </a:r>
            <a:endParaRPr lang="en-US" sz="3600" dirty="0" smtClean="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4400" y="216725"/>
            <a:ext cx="11111345" cy="1077218"/>
          </a:xfrm>
          <a:prstGeom prst="rect">
            <a:avLst/>
          </a:prstGeom>
          <a:solidFill>
            <a:srgbClr val="FFFF00"/>
          </a:solidFill>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EM HÃY CHỌN ĐÁP ÁN ĐÚNG NHẤT</a:t>
            </a:r>
            <a:endParaRPr lang="en-US" sz="3200" b="1" dirty="0">
              <a:latin typeface="Times New Roman" panose="02020603050405020304" pitchFamily="18" charset="0"/>
              <a:cs typeface="Times New Roman" panose="02020603050405020304" pitchFamily="18" charset="0"/>
            </a:endParaRPr>
          </a:p>
          <a:p>
            <a:r>
              <a:rPr lang="en-US" sz="3200" b="1" u="sng" dirty="0" smtClean="0">
                <a:latin typeface="Times New Roman" panose="02020603050405020304" pitchFamily="18" charset="0"/>
                <a:cs typeface="Times New Roman" panose="02020603050405020304" pitchFamily="18" charset="0"/>
              </a:rPr>
              <a:t>Câu </a:t>
            </a:r>
            <a:r>
              <a:rPr lang="en-US" sz="3200" b="1" u="sng" dirty="0" smtClean="0">
                <a:latin typeface="Times New Roman" panose="02020603050405020304" pitchFamily="18" charset="0"/>
                <a:cs typeface="Times New Roman" panose="02020603050405020304" pitchFamily="18" charset="0"/>
              </a:rPr>
              <a:t>4</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Các phương tiện liên kết được sử dụng </a:t>
            </a:r>
            <a:r>
              <a:rPr lang="en-US" sz="3200" b="1" dirty="0"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914400" y="2444076"/>
            <a:ext cx="10382725"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nối</a:t>
            </a:r>
            <a:r>
              <a:rPr lang="en-US" sz="3600" b="1" i="1" dirty="0">
                <a:latin typeface="Times New Roman" panose="02020603050405020304" pitchFamily="18" charset="0"/>
                <a:cs typeface="Times New Roman" panose="02020603050405020304" pitchFamily="18" charset="0"/>
              </a:rPr>
              <a:t>, thay thế </a:t>
            </a:r>
            <a:endParaRPr lang="en-US" sz="3600" dirty="0" smtClean="0">
              <a:latin typeface="Times New Roman" panose="02020603050405020304" pitchFamily="18" charset="0"/>
              <a:cs typeface="Times New Roman" panose="02020603050405020304" pitchFamily="18" charset="0"/>
            </a:endParaRPr>
          </a:p>
        </p:txBody>
      </p:sp>
      <p:sp>
        <p:nvSpPr>
          <p:cNvPr id="17" name="Rectangle 16"/>
          <p:cNvSpPr/>
          <p:nvPr/>
        </p:nvSpPr>
        <p:spPr>
          <a:xfrm>
            <a:off x="894874" y="3179281"/>
            <a:ext cx="10382725"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C</a:t>
            </a:r>
            <a:r>
              <a:rPr lang="en-US" sz="3600"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nối,</a:t>
            </a:r>
            <a:r>
              <a:rPr lang="en-US" sz="3600" dirty="0" smtClean="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từ ngữ được lặp </a:t>
            </a:r>
            <a:r>
              <a:rPr lang="en-US" sz="3600" b="1" i="1" dirty="0"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p:txBody>
      </p:sp>
      <p:sp>
        <p:nvSpPr>
          <p:cNvPr id="18" name="Rectangle 17"/>
          <p:cNvSpPr/>
          <p:nvPr/>
        </p:nvSpPr>
        <p:spPr>
          <a:xfrm>
            <a:off x="894873" y="4012481"/>
            <a:ext cx="10382725"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nối</a:t>
            </a:r>
            <a:r>
              <a:rPr lang="en-US" sz="3600" b="1" i="1" dirty="0">
                <a:latin typeface="Times New Roman" panose="02020603050405020304" pitchFamily="18" charset="0"/>
                <a:cs typeface="Times New Roman" panose="02020603050405020304" pitchFamily="18" charset="0"/>
              </a:rPr>
              <a:t>, thay thế </a:t>
            </a:r>
            <a:r>
              <a:rPr lang="en-US" sz="3600" dirty="0">
                <a:latin typeface="Times New Roman" panose="02020603050405020304" pitchFamily="18" charset="0"/>
                <a:cs typeface="Times New Roman" panose="02020603050405020304" pitchFamily="18" charset="0"/>
              </a:rPr>
              <a:t>hoặc </a:t>
            </a:r>
            <a:r>
              <a:rPr lang="en-US" sz="3600" b="1" i="1" dirty="0">
                <a:latin typeface="Times New Roman" panose="02020603050405020304" pitchFamily="18" charset="0"/>
                <a:cs typeface="Times New Roman" panose="02020603050405020304" pitchFamily="18" charset="0"/>
              </a:rPr>
              <a:t>từ ngữ được lặp </a:t>
            </a:r>
            <a:r>
              <a:rPr lang="en-US" sz="3600" b="1" i="1" dirty="0"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4203" flipH="1">
            <a:off x="9126336" y="4212130"/>
            <a:ext cx="1048183" cy="946217"/>
          </a:xfrm>
          <a:prstGeom prst="rect">
            <a:avLst/>
          </a:prstGeom>
        </p:spPr>
      </p:pic>
    </p:spTree>
    <p:extLst>
      <p:ext uri="{BB962C8B-B14F-4D97-AF65-F5344CB8AC3E}">
        <p14:creationId xmlns:p14="http://schemas.microsoft.com/office/powerpoint/2010/main" val="2184958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789710" y="351082"/>
            <a:ext cx="11277600" cy="618630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1. </a:t>
            </a:r>
            <a:r>
              <a:rPr lang="en-US" sz="3600" b="1" u="sng" dirty="0">
                <a:latin typeface="Times New Roman" panose="02020603050405020304" pitchFamily="18" charset="0"/>
                <a:cs typeface="Times New Roman" panose="02020603050405020304" pitchFamily="18" charset="0"/>
              </a:rPr>
              <a:t>Lý thuyết</a:t>
            </a:r>
            <a:r>
              <a:rPr lang="en-US" sz="3600" b="1" dirty="0">
                <a:latin typeface="Times New Roman" panose="02020603050405020304" pitchFamily="18" charset="0"/>
                <a:cs typeface="Times New Roman" panose="02020603050405020304" pitchFamily="18" charset="0"/>
              </a:rPr>
              <a:t> (Tri thức tiếng Việt)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Mạch lạc</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là</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tính hợp lý, thống nhất giữa các câu trong đoạn văn và các đoạn trong văn bản. Các câu trong đoạn, các đoạn trong văn bản phải hướng về một chủ đề chung và được sắp xếp theo một trình tự hợp lý thể hiện chủ đề của văn bản.</a:t>
            </a: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Liên kết là </a:t>
            </a:r>
            <a:r>
              <a:rPr lang="en-US" sz="3600" dirty="0">
                <a:latin typeface="Times New Roman" panose="02020603050405020304" pitchFamily="18" charset="0"/>
                <a:cs typeface="Times New Roman" panose="02020603050405020304" pitchFamily="18" charset="0"/>
              </a:rPr>
              <a:t>làm cho các bộ phận trong văn bản (câu, đoạn) được gắn kết chặt chẽ với bằng các từ ngữ thích hợp được gọi là “phương tiện liên kết”. Các phương tiện liên kết được sử dụng là: </a:t>
            </a:r>
            <a:r>
              <a:rPr lang="en-US" sz="3600" b="1" i="1" dirty="0">
                <a:latin typeface="Times New Roman" panose="02020603050405020304" pitchFamily="18" charset="0"/>
                <a:cs typeface="Times New Roman" panose="02020603050405020304" pitchFamily="18" charset="0"/>
              </a:rPr>
              <a:t>nối, thay thế </a:t>
            </a:r>
            <a:r>
              <a:rPr lang="en-US" sz="3600" dirty="0">
                <a:latin typeface="Times New Roman" panose="02020603050405020304" pitchFamily="18" charset="0"/>
                <a:cs typeface="Times New Roman" panose="02020603050405020304" pitchFamily="18" charset="0"/>
              </a:rPr>
              <a:t>hoặc </a:t>
            </a:r>
            <a:r>
              <a:rPr lang="en-US" sz="3600" b="1" i="1" dirty="0">
                <a:latin typeface="Times New Roman" panose="02020603050405020304" pitchFamily="18" charset="0"/>
                <a:cs typeface="Times New Roman" panose="02020603050405020304" pitchFamily="18" charset="0"/>
              </a:rPr>
              <a:t>từ ngữ được lặp </a:t>
            </a:r>
            <a:r>
              <a:rPr lang="en-US" sz="3600" b="1" i="1" dirty="0"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7219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 calcmode="lin" valueType="num">
                                      <p:cBhvr additive="base">
                                        <p:cTn id="7"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2" end="2"/>
                                            </p:txEl>
                                          </p:spTgt>
                                        </p:tgtEl>
                                        <p:attrNameLst>
                                          <p:attrName>style.visibility</p:attrName>
                                        </p:attrNameLst>
                                      </p:cBhvr>
                                      <p:to>
                                        <p:strVal val="visible"/>
                                      </p:to>
                                    </p:set>
                                    <p:anim calcmode="lin" valueType="num">
                                      <p:cBhvr additive="base">
                                        <p:cTn id="13"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loud 76"/>
          <p:cNvSpPr/>
          <p:nvPr/>
        </p:nvSpPr>
        <p:spPr>
          <a:xfrm>
            <a:off x="1328887" y="440254"/>
            <a:ext cx="8211846" cy="4062473"/>
          </a:xfrm>
          <a:prstGeom prst="cloud">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80" name="Rectangle 79"/>
          <p:cNvSpPr/>
          <p:nvPr/>
        </p:nvSpPr>
        <p:spPr>
          <a:xfrm>
            <a:off x="1108720" y="1159986"/>
            <a:ext cx="8652179" cy="1938992"/>
          </a:xfrm>
          <a:prstGeom prst="rect">
            <a:avLst/>
          </a:prstGeom>
        </p:spPr>
        <p:txBody>
          <a:bodyPr wrap="square">
            <a:spAutoFit/>
          </a:bodyPr>
          <a:lstStyle/>
          <a:p>
            <a:pPr marL="1143000" indent="-1143000" algn="ctr">
              <a:buAutoNum type="romanUcPeriod"/>
            </a:pPr>
            <a:r>
              <a:rPr lang="en-US" sz="6000" b="1" u="sng" dirty="0" smtClean="0">
                <a:solidFill>
                  <a:srgbClr val="0000FF"/>
                </a:solidFill>
              </a:rPr>
              <a:t>Lý </a:t>
            </a:r>
            <a:r>
              <a:rPr lang="en-US" sz="6000" b="1" u="sng" dirty="0">
                <a:solidFill>
                  <a:srgbClr val="0000FF"/>
                </a:solidFill>
              </a:rPr>
              <a:t>thuyết</a:t>
            </a:r>
            <a:r>
              <a:rPr lang="en-US" sz="6000" b="1" dirty="0">
                <a:solidFill>
                  <a:srgbClr val="0000FF"/>
                </a:solidFill>
              </a:rPr>
              <a:t> </a:t>
            </a:r>
            <a:endParaRPr lang="en-US" sz="6000" b="1" dirty="0" smtClean="0">
              <a:solidFill>
                <a:srgbClr val="0000FF"/>
              </a:solidFill>
            </a:endParaRPr>
          </a:p>
          <a:p>
            <a:pPr algn="ctr"/>
            <a:r>
              <a:rPr lang="en-US" sz="6000" b="1" dirty="0" smtClean="0">
                <a:solidFill>
                  <a:srgbClr val="0000FF"/>
                </a:solidFill>
              </a:rPr>
              <a:t>(</a:t>
            </a:r>
            <a:r>
              <a:rPr lang="en-US" sz="6000" b="1" dirty="0">
                <a:solidFill>
                  <a:srgbClr val="0000FF"/>
                </a:solidFill>
              </a:rPr>
              <a:t>Tri thức tiếng Việt)</a:t>
            </a:r>
            <a:endParaRPr lang="en-US" sz="6000" dirty="0">
              <a:solidFill>
                <a:srgbClr val="0000FF"/>
              </a:solidFill>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9227127" y="411412"/>
            <a:ext cx="3568615" cy="6323842"/>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8359" y="4871396"/>
            <a:ext cx="2590800" cy="19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35479" y="5521251"/>
            <a:ext cx="1847979"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3608240"/>
            <a:ext cx="1577391"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2492" y="5676010"/>
            <a:ext cx="1045546" cy="10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2757" y="1975047"/>
            <a:ext cx="1076130" cy="10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8728" y="678249"/>
            <a:ext cx="1143000" cy="63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082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79169" y="3003280"/>
            <a:ext cx="574272" cy="59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0708" y="5068758"/>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90769" y="5253418"/>
            <a:ext cx="1788400" cy="1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62121" y="5253418"/>
            <a:ext cx="1590247" cy="15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5697" y="5253418"/>
            <a:ext cx="1460816" cy="98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4"/>
          <p:cNvSpPr txBox="1"/>
          <p:nvPr/>
        </p:nvSpPr>
        <p:spPr>
          <a:xfrm>
            <a:off x="2189018" y="410234"/>
            <a:ext cx="8056685" cy="2862322"/>
          </a:xfrm>
          <a:prstGeom prst="rect">
            <a:avLst/>
          </a:prstGeom>
          <a:solidFill>
            <a:srgbClr val="DCF6E9"/>
          </a:solid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Hướng dẫn học bài</a:t>
            </a:r>
          </a:p>
          <a:p>
            <a:pPr marL="571500" indent="-571500" algn="ctr">
              <a:buFontTx/>
              <a:buChar char="-"/>
            </a:pPr>
            <a:r>
              <a:rPr lang="en-US" altLang="zh-CN" sz="3600" dirty="0" smtClean="0">
                <a:solidFill>
                  <a:srgbClr val="FF0000"/>
                </a:solidFill>
                <a:latin typeface="Times New Roman" pitchFamily="18" charset="0"/>
                <a:ea typeface="微软雅黑" panose="020B0503020204020204" pitchFamily="34" charset="-122"/>
                <a:cs typeface="Times New Roman" pitchFamily="18" charset="0"/>
              </a:rPr>
              <a:t>Đọc lại kiến thức về mạch lạc và liên kết.</a:t>
            </a:r>
          </a:p>
          <a:p>
            <a:pPr marL="571500" indent="-571500" algn="ctr">
              <a:buFontTx/>
              <a:buChar char="-"/>
            </a:pPr>
            <a:r>
              <a:rPr lang="en-US" altLang="zh-CN" sz="3600" dirty="0" smtClean="0">
                <a:solidFill>
                  <a:srgbClr val="FF0000"/>
                </a:solidFill>
                <a:latin typeface="Times New Roman" pitchFamily="18" charset="0"/>
                <a:ea typeface="微软雅黑" panose="020B0503020204020204" pitchFamily="34" charset="-122"/>
                <a:cs typeface="Times New Roman" pitchFamily="18" charset="0"/>
              </a:rPr>
              <a:t>Hoàn thành bài tập số 4. </a:t>
            </a:r>
          </a:p>
          <a:p>
            <a:pPr marL="571500" indent="-571500" algn="ctr">
              <a:buFontTx/>
              <a:buChar char="-"/>
            </a:pPr>
            <a:r>
              <a:rPr lang="en-US" altLang="zh-CN" sz="3600" dirty="0" smtClean="0">
                <a:solidFill>
                  <a:srgbClr val="FF0000"/>
                </a:solidFill>
                <a:latin typeface="Times New Roman" pitchFamily="18" charset="0"/>
                <a:ea typeface="微软雅黑" panose="020B0503020204020204" pitchFamily="34" charset="-122"/>
                <a:cs typeface="Times New Roman" pitchFamily="18" charset="0"/>
              </a:rPr>
              <a:t>Chuẩn bị bài mới.</a:t>
            </a:r>
            <a:endParaRPr lang="zh-CN" altLang="en-US" sz="3600"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9" name="Picture 8"/>
          <p:cNvPicPr>
            <a:picLocks noChangeAspect="1"/>
          </p:cNvPicPr>
          <p:nvPr/>
        </p:nvPicPr>
        <p:blipFill>
          <a:blip r:embed="rId3"/>
          <a:stretch>
            <a:fillRect/>
          </a:stretch>
        </p:blipFill>
        <p:spPr>
          <a:xfrm>
            <a:off x="-79128" y="3596865"/>
            <a:ext cx="2045012" cy="3018767"/>
          </a:xfrm>
          <a:prstGeom prst="rect">
            <a:avLst/>
          </a:prstGeom>
        </p:spPr>
      </p:pic>
      <p:pic>
        <p:nvPicPr>
          <p:cNvPr id="10" name="Picture 9"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4" cstate="print"/>
          <a:stretch>
            <a:fillRect/>
          </a:stretch>
        </p:blipFill>
        <p:spPr>
          <a:xfrm>
            <a:off x="10245703" y="497516"/>
            <a:ext cx="3003976" cy="6323842"/>
          </a:xfrm>
          <a:prstGeom prst="rect">
            <a:avLst/>
          </a:prstGeom>
        </p:spPr>
      </p:pic>
    </p:spTree>
    <p:extLst>
      <p:ext uri="{BB962C8B-B14F-4D97-AF65-F5344CB8AC3E}">
        <p14:creationId xmlns:p14="http://schemas.microsoft.com/office/powerpoint/2010/main" val="132939318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38118" y="2376350"/>
            <a:ext cx="1516380" cy="126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0708" y="5068758"/>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90769" y="5253418"/>
            <a:ext cx="1788400" cy="1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62121" y="5253418"/>
            <a:ext cx="1590247" cy="15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5697" y="4958010"/>
            <a:ext cx="1460816" cy="98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4"/>
          <p:cNvSpPr txBox="1"/>
          <p:nvPr/>
        </p:nvSpPr>
        <p:spPr>
          <a:xfrm>
            <a:off x="758217" y="873806"/>
            <a:ext cx="9049806" cy="1446550"/>
          </a:xfrm>
          <a:prstGeom prst="rect">
            <a:avLst/>
          </a:prstGeom>
          <a:solidFill>
            <a:srgbClr val="DCF6E9"/>
          </a:solid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8800" dirty="0" err="1" smtClean="0">
                <a:solidFill>
                  <a:srgbClr val="FF0000"/>
                </a:solidFill>
                <a:latin typeface="Times New Roman" pitchFamily="18" charset="0"/>
                <a:ea typeface="微软雅黑" panose="020B0503020204020204" pitchFamily="34" charset="-122"/>
                <a:cs typeface="Times New Roman" pitchFamily="18" charset="0"/>
              </a:rPr>
              <a:t>Tạm</a:t>
            </a:r>
            <a:r>
              <a:rPr lang="en-US" altLang="zh-CN" sz="88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8800" dirty="0" err="1" smtClean="0">
                <a:solidFill>
                  <a:srgbClr val="FF0000"/>
                </a:solidFill>
                <a:latin typeface="Times New Roman" pitchFamily="18" charset="0"/>
                <a:ea typeface="微软雅黑" panose="020B0503020204020204" pitchFamily="34" charset="-122"/>
                <a:cs typeface="Times New Roman" pitchFamily="18" charset="0"/>
              </a:rPr>
              <a:t>biệt</a:t>
            </a:r>
            <a:r>
              <a:rPr lang="en-US" altLang="zh-CN" sz="88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8800" dirty="0" err="1" smtClean="0">
                <a:solidFill>
                  <a:srgbClr val="FF0000"/>
                </a:solidFill>
                <a:latin typeface="Times New Roman" pitchFamily="18" charset="0"/>
                <a:ea typeface="微软雅黑" panose="020B0503020204020204" pitchFamily="34" charset="-122"/>
                <a:cs typeface="Times New Roman" pitchFamily="18" charset="0"/>
              </a:rPr>
              <a:t>các</a:t>
            </a:r>
            <a:r>
              <a:rPr lang="en-US" altLang="zh-CN" sz="88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8800" dirty="0" err="1" smtClean="0">
                <a:solidFill>
                  <a:srgbClr val="FF0000"/>
                </a:solidFill>
                <a:latin typeface="Times New Roman" pitchFamily="18" charset="0"/>
                <a:ea typeface="微软雅黑" panose="020B0503020204020204" pitchFamily="34" charset="-122"/>
                <a:cs typeface="Times New Roman" pitchFamily="18" charset="0"/>
              </a:rPr>
              <a:t>em</a:t>
            </a:r>
            <a:r>
              <a:rPr lang="en-US" altLang="zh-CN" sz="8800" dirty="0" smtClean="0">
                <a:solidFill>
                  <a:srgbClr val="FF0000"/>
                </a:solidFill>
                <a:latin typeface="Times New Roman" pitchFamily="18" charset="0"/>
                <a:ea typeface="微软雅黑" panose="020B0503020204020204" pitchFamily="34" charset="-122"/>
                <a:cs typeface="Times New Roman" pitchFamily="18" charset="0"/>
              </a:rPr>
              <a:t>!!!</a:t>
            </a:r>
            <a:endParaRPr lang="zh-CN" altLang="en-US" sz="8800"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9" name="Picture 8"/>
          <p:cNvPicPr>
            <a:picLocks noChangeAspect="1"/>
          </p:cNvPicPr>
          <p:nvPr/>
        </p:nvPicPr>
        <p:blipFill>
          <a:blip r:embed="rId3"/>
          <a:stretch>
            <a:fillRect/>
          </a:stretch>
        </p:blipFill>
        <p:spPr>
          <a:xfrm>
            <a:off x="-79129" y="2547665"/>
            <a:ext cx="2755631" cy="4067967"/>
          </a:xfrm>
          <a:prstGeom prst="rect">
            <a:avLst/>
          </a:prstGeom>
        </p:spPr>
      </p:pic>
      <p:pic>
        <p:nvPicPr>
          <p:cNvPr id="10" name="Picture 9"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4" cstate="print"/>
          <a:stretch>
            <a:fillRect/>
          </a:stretch>
        </p:blipFill>
        <p:spPr>
          <a:xfrm>
            <a:off x="10245703" y="497516"/>
            <a:ext cx="3003976" cy="6323842"/>
          </a:xfrm>
          <a:prstGeom prst="rect">
            <a:avLst/>
          </a:prstGeom>
        </p:spPr>
      </p:pic>
    </p:spTree>
    <p:extLst>
      <p:ext uri="{BB962C8B-B14F-4D97-AF65-F5344CB8AC3E}">
        <p14:creationId xmlns:p14="http://schemas.microsoft.com/office/powerpoint/2010/main" val="82061793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57798" y="290630"/>
            <a:ext cx="11206258" cy="6186309"/>
          </a:xfrm>
          <a:prstGeom prst="rect">
            <a:avLst/>
          </a:prstGeom>
        </p:spPr>
        <p:txBody>
          <a:bodyPr wrap="square">
            <a:spAutoFit/>
          </a:bodyPr>
          <a:lstStyle/>
          <a:p>
            <a:pPr algn="ctr"/>
            <a:r>
              <a:rPr lang="en-US" sz="3600" b="1" u="sng" dirty="0" smtClean="0">
                <a:solidFill>
                  <a:srgbClr val="0000FF"/>
                </a:solidFill>
                <a:latin typeface="Times New Roman" panose="02020603050405020304" pitchFamily="18" charset="0"/>
                <a:cs typeface="Times New Roman" panose="02020603050405020304" pitchFamily="18" charset="0"/>
              </a:rPr>
              <a:t>GIAO NHIỆM VỤ</a:t>
            </a:r>
            <a:r>
              <a:rPr lang="en-US" sz="3600" b="1" dirty="0" smtClean="0">
                <a:latin typeface="Times New Roman" panose="02020603050405020304" pitchFamily="18" charset="0"/>
                <a:cs typeface="Times New Roman" panose="02020603050405020304" pitchFamily="18" charset="0"/>
              </a:rPr>
              <a:t>:</a:t>
            </a:r>
          </a:p>
          <a:p>
            <a:r>
              <a:rPr lang="en-US" sz="3600" b="1" dirty="0" smtClean="0">
                <a:latin typeface="Times New Roman" panose="02020603050405020304" pitchFamily="18" charset="0"/>
                <a:cs typeface="Times New Roman" panose="02020603050405020304" pitchFamily="18" charset="0"/>
              </a:rPr>
              <a:t> 1) </a:t>
            </a:r>
            <a:r>
              <a:rPr lang="en-US" sz="3600" dirty="0" smtClean="0">
                <a:latin typeface="Times New Roman" panose="02020603050405020304" pitchFamily="18" charset="0"/>
                <a:cs typeface="Times New Roman" panose="02020603050405020304" pitchFamily="18" charset="0"/>
              </a:rPr>
              <a:t>Các em đọc </a:t>
            </a:r>
            <a:r>
              <a:rPr lang="en-US" sz="3600" dirty="0">
                <a:latin typeface="Times New Roman" panose="02020603050405020304" pitchFamily="18" charset="0"/>
                <a:cs typeface="Times New Roman" panose="02020603050405020304" pitchFamily="18" charset="0"/>
              </a:rPr>
              <a:t>lại phần </a:t>
            </a:r>
            <a:r>
              <a:rPr lang="en-US" sz="3600" b="1" i="1" dirty="0">
                <a:latin typeface="Times New Roman" panose="02020603050405020304" pitchFamily="18" charset="0"/>
                <a:cs typeface="Times New Roman" panose="02020603050405020304" pitchFamily="18" charset="0"/>
              </a:rPr>
              <a:t>Mạch lạc và liên kết </a:t>
            </a:r>
            <a:r>
              <a:rPr lang="en-US" sz="3600" dirty="0">
                <a:latin typeface="Times New Roman" panose="02020603050405020304" pitchFamily="18" charset="0"/>
                <a:cs typeface="Times New Roman" panose="02020603050405020304" pitchFamily="18" charset="0"/>
              </a:rPr>
              <a:t>của văn bản trong phần tri thức văn bản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2) Đọc </a:t>
            </a:r>
            <a:r>
              <a:rPr lang="en-US" sz="3600" dirty="0">
                <a:latin typeface="Times New Roman" panose="02020603050405020304" pitchFamily="18" charset="0"/>
                <a:cs typeface="Times New Roman" panose="02020603050405020304" pitchFamily="18" charset="0"/>
              </a:rPr>
              <a:t>khung nhận biết </a:t>
            </a:r>
            <a:r>
              <a:rPr lang="en-US" sz="3600" b="1" i="1" dirty="0">
                <a:latin typeface="Times New Roman" panose="02020603050405020304" pitchFamily="18" charset="0"/>
                <a:cs typeface="Times New Roman" panose="02020603050405020304" pitchFamily="18" charset="0"/>
              </a:rPr>
              <a:t>Mạch lạc và liên kết </a:t>
            </a:r>
            <a:r>
              <a:rPr lang="en-US" sz="3600" dirty="0">
                <a:latin typeface="Times New Roman" panose="02020603050405020304" pitchFamily="18" charset="0"/>
                <a:cs typeface="Times New Roman" panose="02020603050405020304" pitchFamily="18" charset="0"/>
              </a:rPr>
              <a:t>được đặt bên phải trong </a:t>
            </a:r>
            <a:r>
              <a:rPr lang="en-US" sz="3600" dirty="0" smtClean="0">
                <a:latin typeface="Times New Roman" panose="02020603050405020304" pitchFamily="18" charset="0"/>
                <a:cs typeface="Times New Roman" panose="02020603050405020304" pitchFamily="18" charset="0"/>
              </a:rPr>
              <a:t>SHS và trả lời các câu hỏi sau:</a:t>
            </a:r>
          </a:p>
          <a:p>
            <a:r>
              <a:rPr lang="en-US" sz="3600" dirty="0" smtClean="0">
                <a:latin typeface="Times New Roman" panose="02020603050405020304" pitchFamily="18" charset="0"/>
                <a:cs typeface="Times New Roman" panose="02020603050405020304" pitchFamily="18" charset="0"/>
              </a:rPr>
              <a:t>	a</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Đoạn văn viết về nội dung gì?</a:t>
            </a:r>
          </a:p>
          <a:p>
            <a:r>
              <a:rPr lang="en-US" sz="3600" dirty="0" smtClean="0">
                <a:solidFill>
                  <a:srgbClr val="0000FF"/>
                </a:solidFill>
                <a:latin typeface="Times New Roman" panose="02020603050405020304" pitchFamily="18" charset="0"/>
                <a:cs typeface="Times New Roman" panose="02020603050405020304" pitchFamily="18" charset="0"/>
              </a:rPr>
              <a:t>	b+ </a:t>
            </a:r>
            <a:r>
              <a:rPr lang="en-US" sz="3600" dirty="0">
                <a:solidFill>
                  <a:srgbClr val="0000FF"/>
                </a:solidFill>
                <a:latin typeface="Times New Roman" panose="02020603050405020304" pitchFamily="18" charset="0"/>
                <a:cs typeface="Times New Roman" panose="02020603050405020304" pitchFamily="18" charset="0"/>
              </a:rPr>
              <a:t>Đoạn văn có bao nhiêu câu?</a:t>
            </a:r>
          </a:p>
          <a:p>
            <a:r>
              <a:rPr lang="en-US" sz="3600" dirty="0" smtClean="0">
                <a:solidFill>
                  <a:srgbClr val="0000FF"/>
                </a:solidFill>
                <a:latin typeface="Times New Roman" panose="02020603050405020304" pitchFamily="18" charset="0"/>
                <a:cs typeface="Times New Roman" panose="02020603050405020304" pitchFamily="18" charset="0"/>
              </a:rPr>
              <a:t>	c + </a:t>
            </a:r>
            <a:r>
              <a:rPr lang="en-US" sz="3600" dirty="0">
                <a:solidFill>
                  <a:srgbClr val="0000FF"/>
                </a:solidFill>
                <a:latin typeface="Times New Roman" panose="02020603050405020304" pitchFamily="18" charset="0"/>
                <a:cs typeface="Times New Roman" panose="02020603050405020304" pitchFamily="18" charset="0"/>
              </a:rPr>
              <a:t>Điều gì đã là cho các </a:t>
            </a:r>
            <a:r>
              <a:rPr lang="en-US" sz="3600" dirty="0" smtClean="0">
                <a:solidFill>
                  <a:srgbClr val="0000FF"/>
                </a:solidFill>
                <a:latin typeface="Times New Roman" panose="02020603050405020304" pitchFamily="18" charset="0"/>
                <a:cs typeface="Times New Roman" panose="02020603050405020304" pitchFamily="18" charset="0"/>
              </a:rPr>
              <a:t>câu </a:t>
            </a:r>
            <a:r>
              <a:rPr lang="en-US" sz="3600" dirty="0">
                <a:solidFill>
                  <a:srgbClr val="0000FF"/>
                </a:solidFill>
                <a:latin typeface="Times New Roman" panose="02020603050405020304" pitchFamily="18" charset="0"/>
                <a:cs typeface="Times New Roman" panose="02020603050405020304" pitchFamily="18" charset="0"/>
              </a:rPr>
              <a:t>tạo thành một đoạn văn? </a:t>
            </a:r>
          </a:p>
          <a:p>
            <a:r>
              <a:rPr lang="en-US" sz="3600" dirty="0" smtClean="0">
                <a:solidFill>
                  <a:srgbClr val="0000FF"/>
                </a:solidFill>
                <a:latin typeface="Times New Roman" panose="02020603050405020304" pitchFamily="18" charset="0"/>
                <a:cs typeface="Times New Roman" panose="02020603050405020304" pitchFamily="18" charset="0"/>
              </a:rPr>
              <a:t>	d + </a:t>
            </a:r>
            <a:r>
              <a:rPr lang="en-US" sz="3600" dirty="0">
                <a:solidFill>
                  <a:srgbClr val="0000FF"/>
                </a:solidFill>
                <a:latin typeface="Times New Roman" panose="02020603050405020304" pitchFamily="18" charset="0"/>
                <a:cs typeface="Times New Roman" panose="02020603050405020304" pitchFamily="18" charset="0"/>
              </a:rPr>
              <a:t>Nếu đảo trật tự các câu thì có được không? Vì </a:t>
            </a:r>
            <a:r>
              <a:rPr lang="en-US" sz="3600" dirty="0" smtClean="0">
                <a:solidFill>
                  <a:srgbClr val="0000FF"/>
                </a:solidFill>
                <a:latin typeface="Times New Roman" panose="02020603050405020304" pitchFamily="18" charset="0"/>
                <a:cs typeface="Times New Roman" panose="02020603050405020304" pitchFamily="18" charset="0"/>
              </a:rPr>
              <a:t>sao</a:t>
            </a:r>
            <a:r>
              <a:rPr lang="en-US" sz="3600" dirty="0">
                <a:solidFill>
                  <a:srgbClr val="0000FF"/>
                </a:solidFill>
                <a:latin typeface="Times New Roman" panose="02020603050405020304" pitchFamily="18" charset="0"/>
                <a:cs typeface="Times New Roman" panose="02020603050405020304" pitchFamily="18" charset="0"/>
              </a:rPr>
              <a:t>?</a:t>
            </a: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11260392" y="-120013"/>
            <a:ext cx="926820" cy="2738524"/>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5548700"/>
            <a:ext cx="2012608" cy="14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79" y="180850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1959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3" end="3"/>
                                            </p:txEl>
                                          </p:spTgt>
                                        </p:tgtEl>
                                        <p:attrNameLst>
                                          <p:attrName>style.visibility</p:attrName>
                                        </p:attrNameLst>
                                      </p:cBhvr>
                                      <p:to>
                                        <p:strVal val="visible"/>
                                      </p:to>
                                    </p:set>
                                    <p:anim calcmode="lin" valueType="num">
                                      <p:cBhvr additive="base">
                                        <p:cTn id="7"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4" end="4"/>
                                            </p:txEl>
                                          </p:spTgt>
                                        </p:tgtEl>
                                        <p:attrNameLst>
                                          <p:attrName>style.visibility</p:attrName>
                                        </p:attrNameLst>
                                      </p:cBhvr>
                                      <p:to>
                                        <p:strVal val="visible"/>
                                      </p:to>
                                    </p:set>
                                    <p:anim calcmode="lin" valueType="num">
                                      <p:cBhvr additive="base">
                                        <p:cTn id="13" dur="500" fill="hold"/>
                                        <p:tgtEl>
                                          <p:spTgt spid="8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xEl>
                                              <p:pRg st="5" end="5"/>
                                            </p:txEl>
                                          </p:spTgt>
                                        </p:tgtEl>
                                        <p:attrNameLst>
                                          <p:attrName>style.visibility</p:attrName>
                                        </p:attrNameLst>
                                      </p:cBhvr>
                                      <p:to>
                                        <p:strVal val="visible"/>
                                      </p:to>
                                    </p:set>
                                    <p:anim calcmode="lin" valueType="num">
                                      <p:cBhvr additive="base">
                                        <p:cTn id="19" dur="500" fill="hold"/>
                                        <p:tgtEl>
                                          <p:spTgt spid="8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
                                            <p:txEl>
                                              <p:pRg st="6" end="6"/>
                                            </p:txEl>
                                          </p:spTgt>
                                        </p:tgtEl>
                                        <p:attrNameLst>
                                          <p:attrName>style.visibility</p:attrName>
                                        </p:attrNameLst>
                                      </p:cBhvr>
                                      <p:to>
                                        <p:strVal val="visible"/>
                                      </p:to>
                                    </p:set>
                                    <p:anim calcmode="lin" valueType="num">
                                      <p:cBhvr additive="base">
                                        <p:cTn id="25" dur="500" fill="hold"/>
                                        <p:tgtEl>
                                          <p:spTgt spid="8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090001" y="212532"/>
            <a:ext cx="11060434" cy="6124754"/>
          </a:xfrm>
          <a:prstGeom prst="rect">
            <a:avLst/>
          </a:prstGeom>
        </p:spPr>
        <p:txBody>
          <a:bodyPr wrap="square">
            <a:spAutoFit/>
          </a:bodyPr>
          <a:lstStyle/>
          <a:p>
            <a:pPr algn="ctr"/>
            <a:r>
              <a:rPr lang="en-US" sz="2800" b="1" u="sng" dirty="0" smtClean="0">
                <a:solidFill>
                  <a:srgbClr val="0000FF"/>
                </a:solidFill>
                <a:latin typeface="Times New Roman" panose="02020603050405020304" pitchFamily="18" charset="0"/>
                <a:cs typeface="Times New Roman" panose="02020603050405020304" pitchFamily="18" charset="0"/>
              </a:rPr>
              <a:t>GỢI Ý CÂU 2</a:t>
            </a:r>
            <a:r>
              <a:rPr lang="en-US" sz="2800" b="1"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a- N</a:t>
            </a:r>
            <a:r>
              <a:rPr lang="vi-VN" sz="2800" dirty="0" smtClean="0">
                <a:latin typeface="Times New Roman" panose="02020603050405020304" pitchFamily="18" charset="0"/>
                <a:cs typeface="Times New Roman" panose="02020603050405020304" pitchFamily="18" charset="0"/>
              </a:rPr>
              <a:t>ội </a:t>
            </a:r>
            <a:r>
              <a:rPr lang="vi-VN" sz="2800" dirty="0">
                <a:latin typeface="Times New Roman" panose="02020603050405020304" pitchFamily="18" charset="0"/>
                <a:cs typeface="Times New Roman" panose="02020603050405020304" pitchFamily="18" charset="0"/>
              </a:rPr>
              <a:t>dung chính c</a:t>
            </a:r>
            <a:r>
              <a:rPr lang="en-US" sz="2800" dirty="0">
                <a:latin typeface="Times New Roman" panose="02020603050405020304" pitchFamily="18" charset="0"/>
                <a:cs typeface="Times New Roman" panose="02020603050405020304" pitchFamily="18" charset="0"/>
              </a:rPr>
              <a:t>ủ</a:t>
            </a:r>
            <a:r>
              <a:rPr lang="vi-VN" sz="2800" dirty="0">
                <a:latin typeface="Times New Roman" panose="02020603050405020304" pitchFamily="18" charset="0"/>
                <a:cs typeface="Times New Roman" panose="02020603050405020304" pitchFamily="18" charset="0"/>
              </a:rPr>
              <a:t>a đoạn v</a:t>
            </a:r>
            <a:r>
              <a:rPr lang="en-US" sz="2800" dirty="0">
                <a:latin typeface="Times New Roman" panose="02020603050405020304" pitchFamily="18" charset="0"/>
                <a:cs typeface="Times New Roman" panose="02020603050405020304" pitchFamily="18" charset="0"/>
              </a:rPr>
              <a:t>ă</a:t>
            </a:r>
            <a:r>
              <a:rPr lang="vi-VN" sz="2800" dirty="0">
                <a:latin typeface="Times New Roman" panose="02020603050405020304" pitchFamily="18" charset="0"/>
                <a:cs typeface="Times New Roman" panose="02020603050405020304" pitchFamily="18" charset="0"/>
              </a:rPr>
              <a:t>n nói v</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 bức tranh của Ki</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u Phương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Đoạn văn có </a:t>
            </a:r>
            <a:r>
              <a:rPr lang="en-US" sz="2800" dirty="0" smtClean="0">
                <a:latin typeface="Times New Roman" panose="02020603050405020304" pitchFamily="18" charset="0"/>
                <a:cs typeface="Times New Roman" panose="02020603050405020304" pitchFamily="18" charset="0"/>
              </a:rPr>
              <a:t> 5 câu.</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Điều gì đã là cho các câu tạo thành một đoạn văn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cs typeface="Times New Roman" panose="02020603050405020304" pitchFamily="18" charset="0"/>
              </a:rPr>
              <a:t>Các </a:t>
            </a:r>
            <a:r>
              <a:rPr lang="vi-VN" sz="2800" dirty="0">
                <a:solidFill>
                  <a:srgbClr val="0000FF"/>
                </a:solidFill>
                <a:latin typeface="Times New Roman" panose="02020603050405020304" pitchFamily="18" charset="0"/>
                <a:cs typeface="Times New Roman" panose="02020603050405020304" pitchFamily="18" charset="0"/>
              </a:rPr>
              <a:t>câu được s</a:t>
            </a:r>
            <a:r>
              <a:rPr lang="en-US" sz="2800" dirty="0">
                <a:solidFill>
                  <a:srgbClr val="0000FF"/>
                </a:solidFill>
                <a:latin typeface="Times New Roman" panose="02020603050405020304" pitchFamily="18" charset="0"/>
                <a:cs typeface="Times New Roman" panose="02020603050405020304" pitchFamily="18" charset="0"/>
              </a:rPr>
              <a:t>ắ</a:t>
            </a:r>
            <a:r>
              <a:rPr lang="vi-VN" sz="2800" dirty="0">
                <a:solidFill>
                  <a:srgbClr val="0000FF"/>
                </a:solidFill>
                <a:latin typeface="Times New Roman" panose="02020603050405020304" pitchFamily="18" charset="0"/>
                <a:cs typeface="Times New Roman" panose="02020603050405020304" pitchFamily="18" charset="0"/>
              </a:rPr>
              <a:t>p x</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p theo một trình tự hợp l</a:t>
            </a:r>
            <a:r>
              <a:rPr lang="en-US" sz="2800" dirty="0">
                <a:solidFill>
                  <a:srgbClr val="0000FF"/>
                </a:solidFill>
                <a:latin typeface="Times New Roman" panose="02020603050405020304" pitchFamily="18" charset="0"/>
                <a:cs typeface="Times New Roman" panose="02020603050405020304" pitchFamily="18" charset="0"/>
              </a:rPr>
              <a:t>í</a:t>
            </a:r>
            <a:r>
              <a:rPr lang="vi-VN" sz="2800" dirty="0">
                <a:solidFill>
                  <a:srgbClr val="0000FF"/>
                </a:solidFill>
                <a:latin typeface="Times New Roman" panose="02020603050405020304" pitchFamily="18" charset="0"/>
                <a:cs typeface="Times New Roman" panose="02020603050405020304" pitchFamily="18" charset="0"/>
              </a:rPr>
              <a:t>: miêu tả sự vật dựa trên nguyên tắc t</a:t>
            </a:r>
            <a:r>
              <a:rPr lang="en-US" sz="2800" dirty="0">
                <a:solidFill>
                  <a:srgbClr val="0000FF"/>
                </a:solidFill>
                <a:latin typeface="Times New Roman" panose="02020603050405020304" pitchFamily="18" charset="0"/>
                <a:cs typeface="Times New Roman" panose="02020603050405020304" pitchFamily="18" charset="0"/>
              </a:rPr>
              <a:t>ừ</a:t>
            </a:r>
            <a:r>
              <a:rPr lang="vi-VN" sz="2800" dirty="0">
                <a:solidFill>
                  <a:srgbClr val="0000FF"/>
                </a:solidFill>
                <a:latin typeface="Times New Roman" panose="02020603050405020304" pitchFamily="18" charset="0"/>
                <a:cs typeface="Times New Roman" panose="02020603050405020304" pitchFamily="18" charset="0"/>
              </a:rPr>
              <a:t> xa (những bức tranh trong phòng triển lầm) đ</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n g</a:t>
            </a:r>
            <a:r>
              <a:rPr lang="en-US" sz="2800" dirty="0">
                <a:solidFill>
                  <a:srgbClr val="0000FF"/>
                </a:solidFill>
                <a:latin typeface="Times New Roman" panose="02020603050405020304" pitchFamily="18" charset="0"/>
                <a:cs typeface="Times New Roman" panose="02020603050405020304" pitchFamily="18" charset="0"/>
              </a:rPr>
              <a:t>ầ</a:t>
            </a:r>
            <a:r>
              <a:rPr lang="vi-VN" sz="2800" dirty="0">
                <a:solidFill>
                  <a:srgbClr val="0000FF"/>
                </a:solidFill>
                <a:latin typeface="Times New Roman" panose="02020603050405020304" pitchFamily="18" charset="0"/>
                <a:cs typeface="Times New Roman" panose="02020603050405020304" pitchFamily="18" charset="0"/>
              </a:rPr>
              <a:t>n (bức tranh c</a:t>
            </a:r>
            <a:r>
              <a:rPr lang="en-US" sz="2800" dirty="0">
                <a:solidFill>
                  <a:srgbClr val="0000FF"/>
                </a:solidFill>
                <a:latin typeface="Times New Roman" panose="02020603050405020304" pitchFamily="18" charset="0"/>
                <a:cs typeface="Times New Roman" panose="02020603050405020304" pitchFamily="18" charset="0"/>
              </a:rPr>
              <a:t>ủa</a:t>
            </a:r>
            <a:r>
              <a:rPr lang="vi-VN" sz="2800" dirty="0">
                <a:solidFill>
                  <a:srgbClr val="0000FF"/>
                </a:solidFill>
                <a:latin typeface="Times New Roman" panose="02020603050405020304" pitchFamily="18" charset="0"/>
                <a:cs typeface="Times New Roman" panose="02020603050405020304" pitchFamily="18" charset="0"/>
              </a:rPr>
              <a:t> Ki</a:t>
            </a:r>
            <a:r>
              <a:rPr lang="en-US" sz="2800" dirty="0">
                <a:solidFill>
                  <a:srgbClr val="0000FF"/>
                </a:solidFill>
                <a:latin typeface="Times New Roman" panose="02020603050405020304" pitchFamily="18" charset="0"/>
                <a:cs typeface="Times New Roman" panose="02020603050405020304" pitchFamily="18" charset="0"/>
              </a:rPr>
              <a:t>ề</a:t>
            </a:r>
            <a:r>
              <a:rPr lang="vi-VN" sz="2800" dirty="0">
                <a:solidFill>
                  <a:srgbClr val="0000FF"/>
                </a:solidFill>
                <a:latin typeface="Times New Roman" panose="02020603050405020304" pitchFamily="18" charset="0"/>
                <a:cs typeface="Times New Roman" panose="02020603050405020304" pitchFamily="18" charset="0"/>
              </a:rPr>
              <a:t>u Phương</a:t>
            </a:r>
            <a:r>
              <a:rPr lang="vi-VN" sz="28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a:t>
            </a:r>
          </a:p>
          <a:p>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Sự thống nh</a:t>
            </a:r>
            <a:r>
              <a:rPr lang="en-US" sz="2800" dirty="0">
                <a:solidFill>
                  <a:srgbClr val="0000FF"/>
                </a:solidFill>
                <a:latin typeface="Times New Roman" panose="02020603050405020304" pitchFamily="18" charset="0"/>
                <a:cs typeface="Times New Roman" panose="02020603050405020304" pitchFamily="18" charset="0"/>
              </a:rPr>
              <a:t>ấ</a:t>
            </a:r>
            <a:r>
              <a:rPr lang="vi-VN" sz="2800" dirty="0">
                <a:solidFill>
                  <a:srgbClr val="0000FF"/>
                </a:solidFill>
                <a:latin typeface="Times New Roman" panose="02020603050405020304" pitchFamily="18" charset="0"/>
                <a:cs typeface="Times New Roman" panose="02020603050405020304" pitchFamily="18" charset="0"/>
              </a:rPr>
              <a:t>t về đ</a:t>
            </a:r>
            <a:r>
              <a:rPr lang="en-US" sz="2800" dirty="0">
                <a:solidFill>
                  <a:srgbClr val="0000FF"/>
                </a:solidFill>
                <a:latin typeface="Times New Roman" panose="02020603050405020304" pitchFamily="18" charset="0"/>
                <a:cs typeface="Times New Roman" panose="02020603050405020304" pitchFamily="18" charset="0"/>
              </a:rPr>
              <a:t>ề</a:t>
            </a:r>
            <a:r>
              <a:rPr lang="vi-VN" sz="2800" dirty="0">
                <a:solidFill>
                  <a:srgbClr val="0000FF"/>
                </a:solidFill>
                <a:latin typeface="Times New Roman" panose="02020603050405020304" pitchFamily="18" charset="0"/>
                <a:cs typeface="Times New Roman" panose="02020603050405020304" pitchFamily="18" charset="0"/>
              </a:rPr>
              <a:t> tài được nói đ</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n (bức tranh) </a:t>
            </a:r>
            <a:endParaRPr lang="en-US" sz="2800" dirty="0" smtClean="0">
              <a:solidFill>
                <a:srgbClr val="0000FF"/>
              </a:solidFill>
              <a:latin typeface="Times New Roman" panose="02020603050405020304" pitchFamily="18" charset="0"/>
              <a:cs typeface="Times New Roman" panose="02020603050405020304" pitchFamily="18" charset="0"/>
            </a:endParaRPr>
          </a:p>
          <a:p>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Đoạn </a:t>
            </a:r>
            <a:r>
              <a:rPr lang="vi-VN" sz="2800" dirty="0" smtClean="0">
                <a:solidFill>
                  <a:srgbClr val="0000FF"/>
                </a:solidFill>
                <a:latin typeface="Times New Roman" panose="02020603050405020304" pitchFamily="18" charset="0"/>
                <a:cs typeface="Times New Roman" panose="02020603050405020304" pitchFamily="18" charset="0"/>
              </a:rPr>
              <a:t>v</a:t>
            </a:r>
            <a:r>
              <a:rPr lang="en-US" sz="2800" dirty="0">
                <a:solidFill>
                  <a:srgbClr val="0000FF"/>
                </a:solidFill>
                <a:latin typeface="Times New Roman" panose="02020603050405020304" pitchFamily="18" charset="0"/>
                <a:cs typeface="Times New Roman" panose="02020603050405020304" pitchFamily="18" charset="0"/>
              </a:rPr>
              <a:t>ă</a:t>
            </a:r>
            <a:r>
              <a:rPr lang="vi-VN" sz="2800" dirty="0" smtClean="0">
                <a:solidFill>
                  <a:srgbClr val="0000FF"/>
                </a:solidFill>
                <a:latin typeface="Times New Roman" panose="02020603050405020304" pitchFamily="18" charset="0"/>
                <a:cs typeface="Times New Roman" panose="02020603050405020304" pitchFamily="18" charset="0"/>
              </a:rPr>
              <a:t>n </a:t>
            </a:r>
            <a:r>
              <a:rPr lang="vi-VN" sz="2800" dirty="0">
                <a:solidFill>
                  <a:srgbClr val="0000FF"/>
                </a:solidFill>
                <a:latin typeface="Times New Roman" panose="02020603050405020304" pitchFamily="18" charset="0"/>
                <a:cs typeface="Times New Roman" panose="02020603050405020304" pitchFamily="18" charset="0"/>
              </a:rPr>
              <a:t>cũng bảo đảm t</a:t>
            </a:r>
            <a:r>
              <a:rPr lang="en-US" sz="2800" dirty="0">
                <a:solidFill>
                  <a:srgbClr val="0000FF"/>
                </a:solidFill>
                <a:latin typeface="Times New Roman" panose="02020603050405020304" pitchFamily="18" charset="0"/>
                <a:cs typeface="Times New Roman" panose="02020603050405020304" pitchFamily="18" charset="0"/>
              </a:rPr>
              <a:t>í</a:t>
            </a:r>
            <a:r>
              <a:rPr lang="vi-VN" sz="2800" dirty="0">
                <a:solidFill>
                  <a:srgbClr val="0000FF"/>
                </a:solidFill>
                <a:latin typeface="Times New Roman" panose="02020603050405020304" pitchFamily="18" charset="0"/>
                <a:cs typeface="Times New Roman" panose="02020603050405020304" pitchFamily="18" charset="0"/>
              </a:rPr>
              <a:t>nh li</a:t>
            </a:r>
            <a:r>
              <a:rPr lang="en-US" sz="2800" dirty="0">
                <a:solidFill>
                  <a:srgbClr val="0000FF"/>
                </a:solidFill>
                <a:latin typeface="Times New Roman" panose="02020603050405020304" pitchFamily="18" charset="0"/>
                <a:cs typeface="Times New Roman" panose="02020603050405020304" pitchFamily="18" charset="0"/>
              </a:rPr>
              <a:t>ê</a:t>
            </a:r>
            <a:r>
              <a:rPr lang="vi-VN" sz="2800" dirty="0">
                <a:solidFill>
                  <a:srgbClr val="0000FF"/>
                </a:solidFill>
                <a:latin typeface="Times New Roman" panose="02020603050405020304" pitchFamily="18" charset="0"/>
                <a:cs typeface="Times New Roman" panose="02020603050405020304" pitchFamily="18" charset="0"/>
              </a:rPr>
              <a:t>n k</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t v</a:t>
            </a:r>
            <a:r>
              <a:rPr lang="en-US" sz="2800" dirty="0">
                <a:solidFill>
                  <a:srgbClr val="0000FF"/>
                </a:solidFill>
                <a:latin typeface="Times New Roman" panose="02020603050405020304" pitchFamily="18" charset="0"/>
                <a:cs typeface="Times New Roman" panose="02020603050405020304" pitchFamily="18" charset="0"/>
              </a:rPr>
              <a:t>ề</a:t>
            </a:r>
            <a:r>
              <a:rPr lang="vi-VN" sz="2800" dirty="0">
                <a:solidFill>
                  <a:srgbClr val="0000FF"/>
                </a:solidFill>
                <a:latin typeface="Times New Roman" panose="02020603050405020304" pitchFamily="18" charset="0"/>
                <a:cs typeface="Times New Roman" panose="02020603050405020304" pitchFamily="18" charset="0"/>
              </a:rPr>
              <a:t> mặt </a:t>
            </a:r>
            <a:r>
              <a:rPr lang="en-US" sz="2800" dirty="0" smtClean="0">
                <a:solidFill>
                  <a:srgbClr val="0000FF"/>
                </a:solidFill>
                <a:latin typeface="Times New Roman" panose="02020603050405020304" pitchFamily="18" charset="0"/>
                <a:cs typeface="Times New Roman" panose="02020603050405020304" pitchFamily="18" charset="0"/>
              </a:rPr>
              <a:t>hình</a:t>
            </a:r>
            <a:r>
              <a:rPr lang="vi-VN" sz="2800" dirty="0" smtClean="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thức giữa các câu thể hiện qua việc dùng </a:t>
            </a:r>
            <a:r>
              <a:rPr lang="vi-VN" sz="2800" b="1" dirty="0">
                <a:solidFill>
                  <a:srgbClr val="0000FF"/>
                </a:solidFill>
                <a:latin typeface="Times New Roman" panose="02020603050405020304" pitchFamily="18" charset="0"/>
                <a:cs typeface="Times New Roman" panose="02020603050405020304" pitchFamily="18" charset="0"/>
              </a:rPr>
              <a:t>t</a:t>
            </a:r>
            <a:r>
              <a:rPr lang="en-US" sz="2800" b="1" dirty="0">
                <a:solidFill>
                  <a:srgbClr val="0000FF"/>
                </a:solidFill>
                <a:latin typeface="Times New Roman" panose="02020603050405020304" pitchFamily="18" charset="0"/>
                <a:cs typeface="Times New Roman" panose="02020603050405020304" pitchFamily="18" charset="0"/>
              </a:rPr>
              <a:t>ừ</a:t>
            </a:r>
            <a:r>
              <a:rPr lang="vi-VN" sz="2800" b="1" dirty="0">
                <a:solidFill>
                  <a:srgbClr val="0000FF"/>
                </a:solidFill>
                <a:latin typeface="Times New Roman" panose="02020603050405020304" pitchFamily="18" charset="0"/>
                <a:cs typeface="Times New Roman" panose="02020603050405020304" pitchFamily="18" charset="0"/>
              </a:rPr>
              <a:t> ngữ đ</a:t>
            </a:r>
            <a:r>
              <a:rPr lang="en-US" sz="2800" b="1" dirty="0">
                <a:solidFill>
                  <a:srgbClr val="0000FF"/>
                </a:solidFill>
                <a:latin typeface="Times New Roman" panose="02020603050405020304" pitchFamily="18" charset="0"/>
                <a:cs typeface="Times New Roman" panose="02020603050405020304" pitchFamily="18" charset="0"/>
              </a:rPr>
              <a:t>ồ</a:t>
            </a:r>
            <a:r>
              <a:rPr lang="vi-VN" sz="2800" b="1" dirty="0">
                <a:solidFill>
                  <a:srgbClr val="0000FF"/>
                </a:solidFill>
                <a:latin typeface="Times New Roman" panose="02020603050405020304" pitchFamily="18" charset="0"/>
                <a:cs typeface="Times New Roman" panose="02020603050405020304" pitchFamily="18" charset="0"/>
              </a:rPr>
              <a:t>ng nghĩa và t</a:t>
            </a:r>
            <a:r>
              <a:rPr lang="en-US" sz="2800" b="1" dirty="0">
                <a:solidFill>
                  <a:srgbClr val="0000FF"/>
                </a:solidFill>
                <a:latin typeface="Times New Roman" panose="02020603050405020304" pitchFamily="18" charset="0"/>
                <a:cs typeface="Times New Roman" panose="02020603050405020304" pitchFamily="18" charset="0"/>
              </a:rPr>
              <a:t>ừ</a:t>
            </a:r>
            <a:r>
              <a:rPr lang="vi-VN" sz="2800" b="1" dirty="0">
                <a:solidFill>
                  <a:srgbClr val="0000FF"/>
                </a:solidFill>
                <a:latin typeface="Times New Roman" panose="02020603050405020304" pitchFamily="18" charset="0"/>
                <a:cs typeface="Times New Roman" panose="02020603050405020304" pitchFamily="18" charset="0"/>
              </a:rPr>
              <a:t> ngữ lặp l</a:t>
            </a:r>
            <a:r>
              <a:rPr lang="en-US" sz="2800" b="1" dirty="0">
                <a:solidFill>
                  <a:srgbClr val="0000FF"/>
                </a:solidFill>
                <a:latin typeface="Times New Roman" panose="02020603050405020304" pitchFamily="18" charset="0"/>
                <a:cs typeface="Times New Roman" panose="02020603050405020304" pitchFamily="18" charset="0"/>
              </a:rPr>
              <a:t>ạ</a:t>
            </a:r>
            <a:r>
              <a:rPr lang="vi-VN" sz="2800" b="1" dirty="0">
                <a:solidFill>
                  <a:srgbClr val="0000FF"/>
                </a:solidFill>
                <a:latin typeface="Times New Roman" panose="02020603050405020304" pitchFamily="18" charset="0"/>
                <a:cs typeface="Times New Roman" panose="02020603050405020304" pitchFamily="18" charset="0"/>
              </a:rPr>
              <a:t>i</a:t>
            </a:r>
            <a:r>
              <a:rPr lang="vi-VN" sz="2800" dirty="0">
                <a:solidFill>
                  <a:srgbClr val="0000FF"/>
                </a:solidFill>
                <a:latin typeface="Times New Roman" panose="02020603050405020304" pitchFamily="18" charset="0"/>
                <a:cs typeface="Times New Roman" panose="02020603050405020304" pitchFamily="18" charset="0"/>
              </a:rPr>
              <a:t> </a:t>
            </a:r>
            <a:r>
              <a:rPr lang="vi-VN" sz="2800" i="1" dirty="0">
                <a:solidFill>
                  <a:srgbClr val="0000FF"/>
                </a:solidFill>
                <a:latin typeface="Times New Roman" panose="02020603050405020304" pitchFamily="18" charset="0"/>
                <a:cs typeface="Times New Roman" panose="02020603050405020304" pitchFamily="18" charset="0"/>
              </a:rPr>
              <a:t>(bức tranh</a:t>
            </a:r>
            <a:r>
              <a:rPr lang="vi-VN" sz="2800" i="1" dirty="0" smtClean="0">
                <a:solidFill>
                  <a:srgbClr val="0000FF"/>
                </a:solidFill>
                <a:latin typeface="Times New Roman" panose="02020603050405020304" pitchFamily="18" charset="0"/>
                <a:cs typeface="Times New Roman" panose="02020603050405020304" pitchFamily="18" charset="0"/>
              </a:rPr>
              <a:t>,</a:t>
            </a:r>
            <a:r>
              <a:rPr lang="vi-VN" sz="2800" i="1" dirty="0">
                <a:solidFill>
                  <a:srgbClr val="0000FF"/>
                </a:solidFill>
                <a:latin typeface="Times New Roman" panose="02020603050405020304" pitchFamily="18" charset="0"/>
                <a:cs typeface="Times New Roman" panose="02020603050405020304" pitchFamily="18" charset="0"/>
              </a:rPr>
              <a:t> bức </a:t>
            </a:r>
            <a:r>
              <a:rPr lang="vi-VN" sz="2800" i="1" dirty="0" smtClean="0">
                <a:solidFill>
                  <a:srgbClr val="0000FF"/>
                </a:solidFill>
                <a:latin typeface="Times New Roman" panose="02020603050405020304" pitchFamily="18" charset="0"/>
                <a:cs typeface="Times New Roman" panose="02020603050405020304" pitchFamily="18" charset="0"/>
              </a:rPr>
              <a:t>tranh</a:t>
            </a:r>
            <a:r>
              <a:rPr lang="en-US" sz="2800" i="1" dirty="0" smtClean="0">
                <a:solidFill>
                  <a:srgbClr val="0000FF"/>
                </a:solidFill>
                <a:latin typeface="Times New Roman" panose="02020603050405020304" pitchFamily="18" charset="0"/>
                <a:cs typeface="Times New Roman" panose="02020603050405020304" pitchFamily="18" charset="0"/>
              </a:rPr>
              <a:t>,</a:t>
            </a:r>
            <a:r>
              <a:rPr lang="vi-VN" sz="2800" i="1"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tranh</a:t>
            </a:r>
            <a:r>
              <a:rPr lang="vi-VN" sz="2800" i="1" dirty="0">
                <a:solidFill>
                  <a:srgbClr val="0000FF"/>
                </a:solidFill>
                <a:latin typeface="Times New Roman" panose="02020603050405020304" pitchFamily="18" charset="0"/>
                <a:cs typeface="Times New Roman" panose="02020603050405020304" pitchFamily="18" charset="0"/>
              </a:rPr>
              <a:t>, chú bé, ch</a:t>
            </a:r>
            <a:r>
              <a:rPr lang="en-US" sz="2800" i="1" dirty="0">
                <a:solidFill>
                  <a:srgbClr val="0000FF"/>
                </a:solidFill>
                <a:latin typeface="Times New Roman" panose="02020603050405020304" pitchFamily="18" charset="0"/>
                <a:cs typeface="Times New Roman" panose="02020603050405020304" pitchFamily="18" charset="0"/>
              </a:rPr>
              <a:t>ú</a:t>
            </a:r>
            <a:r>
              <a:rPr lang="vi-VN" sz="2800" i="1"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d-Nếu </a:t>
            </a:r>
            <a:r>
              <a:rPr lang="en-US" sz="2800" dirty="0">
                <a:latin typeface="Times New Roman" panose="02020603050405020304" pitchFamily="18" charset="0"/>
                <a:cs typeface="Times New Roman" panose="02020603050405020304" pitchFamily="18" charset="0"/>
              </a:rPr>
              <a:t>đảo trật tự các câu thì có được không? Vì sao</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Không được. Vì đảo thì đoạn văn thiếu mạch lạc, người đọc không hiểu được nội dung.</a:t>
            </a:r>
            <a:endParaRPr lang="en-US" sz="28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48" y="6012873"/>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1953" y="6054375"/>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1126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 calcmode="lin" valueType="num">
                                      <p:cBhvr additive="base">
                                        <p:cTn id="7"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2" end="2"/>
                                            </p:txEl>
                                          </p:spTgt>
                                        </p:tgtEl>
                                        <p:attrNameLst>
                                          <p:attrName>style.visibility</p:attrName>
                                        </p:attrNameLst>
                                      </p:cBhvr>
                                      <p:to>
                                        <p:strVal val="visible"/>
                                      </p:to>
                                    </p:set>
                                    <p:anim calcmode="lin" valueType="num">
                                      <p:cBhvr additive="base">
                                        <p:cTn id="13"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anim calcmode="lin" valueType="num">
                                      <p:cBhvr additive="base">
                                        <p:cTn id="19"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
                                            <p:txEl>
                                              <p:pRg st="4" end="4"/>
                                            </p:txEl>
                                          </p:spTgt>
                                        </p:tgtEl>
                                        <p:attrNameLst>
                                          <p:attrName>style.visibility</p:attrName>
                                        </p:attrNameLst>
                                      </p:cBhvr>
                                      <p:to>
                                        <p:strVal val="visible"/>
                                      </p:to>
                                    </p:set>
                                    <p:anim calcmode="lin" valueType="num">
                                      <p:cBhvr additive="base">
                                        <p:cTn id="25" dur="500" fill="hold"/>
                                        <p:tgtEl>
                                          <p:spTgt spid="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0">
                                            <p:txEl>
                                              <p:pRg st="5" end="5"/>
                                            </p:txEl>
                                          </p:spTgt>
                                        </p:tgtEl>
                                        <p:attrNameLst>
                                          <p:attrName>style.visibility</p:attrName>
                                        </p:attrNameLst>
                                      </p:cBhvr>
                                      <p:to>
                                        <p:strVal val="visible"/>
                                      </p:to>
                                    </p:set>
                                    <p:anim calcmode="lin" valueType="num">
                                      <p:cBhvr additive="base">
                                        <p:cTn id="31" dur="500" fill="hold"/>
                                        <p:tgtEl>
                                          <p:spTgt spid="8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
                                            <p:txEl>
                                              <p:pRg st="6" end="6"/>
                                            </p:txEl>
                                          </p:spTgt>
                                        </p:tgtEl>
                                        <p:attrNameLst>
                                          <p:attrName>style.visibility</p:attrName>
                                        </p:attrNameLst>
                                      </p:cBhvr>
                                      <p:to>
                                        <p:strVal val="visible"/>
                                      </p:to>
                                    </p:set>
                                    <p:anim calcmode="lin" valueType="num">
                                      <p:cBhvr additive="base">
                                        <p:cTn id="37" dur="500" fill="hold"/>
                                        <p:tgtEl>
                                          <p:spTgt spid="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
                                            <p:txEl>
                                              <p:pRg st="7" end="7"/>
                                            </p:txEl>
                                          </p:spTgt>
                                        </p:tgtEl>
                                        <p:attrNameLst>
                                          <p:attrName>style.visibility</p:attrName>
                                        </p:attrNameLst>
                                      </p:cBhvr>
                                      <p:to>
                                        <p:strVal val="visible"/>
                                      </p:to>
                                    </p:set>
                                    <p:anim calcmode="lin" valueType="num">
                                      <p:cBhvr additive="base">
                                        <p:cTn id="43" dur="500" fill="hold"/>
                                        <p:tgtEl>
                                          <p:spTgt spid="8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0">
                                            <p:txEl>
                                              <p:pRg st="8" end="8"/>
                                            </p:txEl>
                                          </p:spTgt>
                                        </p:tgtEl>
                                        <p:attrNameLst>
                                          <p:attrName>style.visibility</p:attrName>
                                        </p:attrNameLst>
                                      </p:cBhvr>
                                      <p:to>
                                        <p:strVal val="visible"/>
                                      </p:to>
                                    </p:set>
                                    <p:anim calcmode="lin" valueType="num">
                                      <p:cBhvr additive="base">
                                        <p:cTn id="49" dur="500" fill="hold"/>
                                        <p:tgtEl>
                                          <p:spTgt spid="8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loud 76"/>
          <p:cNvSpPr/>
          <p:nvPr/>
        </p:nvSpPr>
        <p:spPr>
          <a:xfrm>
            <a:off x="313432" y="122302"/>
            <a:ext cx="10506968" cy="5794654"/>
          </a:xfrm>
          <a:prstGeom prst="cloud">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80" name="Rectangle 79"/>
          <p:cNvSpPr/>
          <p:nvPr/>
        </p:nvSpPr>
        <p:spPr>
          <a:xfrm>
            <a:off x="1069640" y="1833424"/>
            <a:ext cx="9391041" cy="2123658"/>
          </a:xfrm>
          <a:prstGeom prst="rect">
            <a:avLst/>
          </a:prstGeom>
        </p:spPr>
        <p:txBody>
          <a:bodyPr wrap="square">
            <a:spAutoFit/>
          </a:bodyPr>
          <a:lstStyle/>
          <a:p>
            <a:pPr algn="ctr"/>
            <a:r>
              <a:rPr lang="en-US" altLang="zh-CN" sz="4400" i="1" dirty="0" smtClean="0">
                <a:solidFill>
                  <a:prstClr val="black">
                    <a:lumMod val="85000"/>
                    <a:lumOff val="15000"/>
                  </a:prstClr>
                </a:solidFill>
                <a:effectLst>
                  <a:glow rad="63500">
                    <a:srgbClr val="5B9BD5">
                      <a:satMod val="175000"/>
                      <a:alpha val="40000"/>
                    </a:srgbClr>
                  </a:glow>
                </a:effectLst>
                <a:latin typeface="Times New Roman" pitchFamily="18" charset="0"/>
                <a:ea typeface="微软雅黑" panose="020B0503020204020204" pitchFamily="34" charset="-122"/>
                <a:cs typeface="Times New Roman" pitchFamily="18" charset="0"/>
                <a:sym typeface="+mn-lt"/>
              </a:rPr>
              <a:t>Từ việc tìm hiểu trên,  em hãy trình bày cách hiểu của em về Mạch lạc và liên kết.</a:t>
            </a:r>
          </a:p>
          <a:p>
            <a:pPr algn="ctr"/>
            <a:r>
              <a:rPr lang="en-US" altLang="zh-CN" sz="4400" i="1" dirty="0" smtClean="0">
                <a:solidFill>
                  <a:prstClr val="black">
                    <a:lumMod val="85000"/>
                    <a:lumOff val="15000"/>
                  </a:prstClr>
                </a:solidFill>
                <a:effectLst>
                  <a:glow rad="63500">
                    <a:srgbClr val="5B9BD5">
                      <a:satMod val="175000"/>
                      <a:alpha val="40000"/>
                    </a:srgbClr>
                  </a:glow>
                </a:effectLst>
                <a:latin typeface="Times New Roman" pitchFamily="18" charset="0"/>
                <a:ea typeface="微软雅黑" panose="020B0503020204020204" pitchFamily="34" charset="-122"/>
                <a:cs typeface="Times New Roman" pitchFamily="18" charset="0"/>
                <a:sym typeface="+mn-lt"/>
              </a:rPr>
              <a:t>( Gợi ý: Mạch lạc là gì? Liên kết là gì?</a:t>
            </a:r>
            <a:endParaRPr lang="zh-CN" altLang="en-US" sz="4400" i="1" dirty="0">
              <a:solidFill>
                <a:prstClr val="black">
                  <a:lumMod val="85000"/>
                  <a:lumOff val="15000"/>
                </a:prstClr>
              </a:solidFill>
              <a:effectLst>
                <a:glow rad="63500">
                  <a:srgbClr val="5B9BD5">
                    <a:satMod val="175000"/>
                    <a:alpha val="40000"/>
                  </a:srgbClr>
                </a:glow>
              </a:effectLst>
              <a:latin typeface="Times New Roman" pitchFamily="18" charset="0"/>
              <a:ea typeface="微软雅黑" panose="020B0503020204020204" pitchFamily="34" charset="-122"/>
              <a:cs typeface="Times New Roman" pitchFamily="18" charset="0"/>
              <a:sym typeface="+mn-lt"/>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9734838" y="534158"/>
            <a:ext cx="3267824" cy="6323842"/>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8167" y="5329332"/>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0267" y="5571502"/>
            <a:ext cx="1847979"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824" y="4004809"/>
            <a:ext cx="1577391"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42388" y="5822502"/>
            <a:ext cx="1045546" cy="10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8167" y="288414"/>
            <a:ext cx="1076130" cy="10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7554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789710" y="351082"/>
            <a:ext cx="11277600" cy="618630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1. </a:t>
            </a:r>
            <a:r>
              <a:rPr lang="en-US" sz="3600" b="1" u="sng" dirty="0">
                <a:latin typeface="Times New Roman" panose="02020603050405020304" pitchFamily="18" charset="0"/>
                <a:cs typeface="Times New Roman" panose="02020603050405020304" pitchFamily="18" charset="0"/>
              </a:rPr>
              <a:t>Lý thuyết</a:t>
            </a:r>
            <a:r>
              <a:rPr lang="en-US" sz="3600" b="1" dirty="0">
                <a:latin typeface="Times New Roman" panose="02020603050405020304" pitchFamily="18" charset="0"/>
                <a:cs typeface="Times New Roman" panose="02020603050405020304" pitchFamily="18" charset="0"/>
              </a:rPr>
              <a:t> (Tri thức tiếng Việt)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Mạch lạc</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là</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tính hợp lý, thống nhất giữa các câu trong đoạn văn và các đoạn trong văn bản. Các câu trong đoạn, các đoạn trong văn bản phải hướng về một chủ đề chung và được sắp xếp theo một trình tự hợp lý thể hiện chủ đề của văn bản.</a:t>
            </a: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Liên kết là </a:t>
            </a:r>
            <a:r>
              <a:rPr lang="en-US" sz="3600" dirty="0">
                <a:latin typeface="Times New Roman" panose="02020603050405020304" pitchFamily="18" charset="0"/>
                <a:cs typeface="Times New Roman" panose="02020603050405020304" pitchFamily="18" charset="0"/>
              </a:rPr>
              <a:t>làm cho các bộ phận trong văn bản (câu, đoạn) được gắn kết chặt chẽ </a:t>
            </a:r>
            <a:r>
              <a:rPr lang="en-US" sz="3600" dirty="0" smtClean="0">
                <a:latin typeface="Times New Roman" panose="02020603050405020304" pitchFamily="18" charset="0"/>
                <a:cs typeface="Times New Roman" panose="02020603050405020304" pitchFamily="18" charset="0"/>
              </a:rPr>
              <a:t>với nhau </a:t>
            </a:r>
            <a:r>
              <a:rPr lang="en-US" sz="3600" dirty="0">
                <a:latin typeface="Times New Roman" panose="02020603050405020304" pitchFamily="18" charset="0"/>
                <a:cs typeface="Times New Roman" panose="02020603050405020304" pitchFamily="18" charset="0"/>
              </a:rPr>
              <a:t>bằng các từ ngữ thích hợp được gọi là “phương tiện liên kết”. Các phương tiện liên kết được sử dụng là: </a:t>
            </a:r>
            <a:r>
              <a:rPr lang="en-US" sz="3600" b="1" i="1" dirty="0">
                <a:latin typeface="Times New Roman" panose="02020603050405020304" pitchFamily="18" charset="0"/>
                <a:cs typeface="Times New Roman" panose="02020603050405020304" pitchFamily="18" charset="0"/>
              </a:rPr>
              <a:t>nối, thay thế </a:t>
            </a:r>
            <a:r>
              <a:rPr lang="en-US" sz="3600" dirty="0">
                <a:latin typeface="Times New Roman" panose="02020603050405020304" pitchFamily="18" charset="0"/>
                <a:cs typeface="Times New Roman" panose="02020603050405020304" pitchFamily="18" charset="0"/>
              </a:rPr>
              <a:t>hoặc </a:t>
            </a:r>
            <a:r>
              <a:rPr lang="en-US" sz="3600" b="1" i="1" dirty="0">
                <a:latin typeface="Times New Roman" panose="02020603050405020304" pitchFamily="18" charset="0"/>
                <a:cs typeface="Times New Roman" panose="02020603050405020304" pitchFamily="18" charset="0"/>
              </a:rPr>
              <a:t>từ ngữ được lặp </a:t>
            </a:r>
            <a:r>
              <a:rPr lang="en-US" sz="3600" b="1" i="1" dirty="0"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05435" y="0"/>
            <a:ext cx="1066911" cy="87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113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 calcmode="lin" valueType="num">
                                      <p:cBhvr additive="base">
                                        <p:cTn id="7"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2" end="2"/>
                                            </p:txEl>
                                          </p:spTgt>
                                        </p:tgtEl>
                                        <p:attrNameLst>
                                          <p:attrName>style.visibility</p:attrName>
                                        </p:attrNameLst>
                                      </p:cBhvr>
                                      <p:to>
                                        <p:strVal val="visible"/>
                                      </p:to>
                                    </p:set>
                                    <p:anim calcmode="lin" valueType="num">
                                      <p:cBhvr additive="base">
                                        <p:cTn id="13"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Text Box 9">
            <a:extLst>
              <a:ext uri="{FF2B5EF4-FFF2-40B4-BE49-F238E27FC236}">
                <a16:creationId xmlns:a16="http://schemas.microsoft.com/office/drawing/2014/main" id="{6F5DA09B-571A-4AF3-8D05-B521CE3B50D6}"/>
              </a:ext>
            </a:extLst>
          </p:cNvPr>
          <p:cNvSpPr txBox="1">
            <a:spLocks noChangeArrowheads="1"/>
          </p:cNvSpPr>
          <p:nvPr/>
        </p:nvSpPr>
        <p:spPr bwMode="auto">
          <a:xfrm>
            <a:off x="1224402" y="201797"/>
            <a:ext cx="9919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r>
              <a:rPr lang="en-US" sz="3200" b="1" dirty="0"/>
              <a:t>2. Thực hành tiếng Việt mạch lạc và liên kết</a:t>
            </a:r>
            <a:endParaRPr lang="en-US" sz="3200" dirty="0"/>
          </a:p>
        </p:txBody>
      </p:sp>
      <p:pic>
        <p:nvPicPr>
          <p:cNvPr id="15" name="Picture 14" descr="14a758cf1f38f8e3df590ca9d581b86f.png"/>
          <p:cNvPicPr>
            <a:picLocks noChangeAspect="1"/>
          </p:cNvPicPr>
          <p:nvPr/>
        </p:nvPicPr>
        <p:blipFill>
          <a:blip r:embed="rId2"/>
          <a:stretch>
            <a:fillRect/>
          </a:stretch>
        </p:blipFill>
        <p:spPr>
          <a:xfrm>
            <a:off x="116037" y="-89909"/>
            <a:ext cx="1108365" cy="2055024"/>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6050" y="832476"/>
            <a:ext cx="10921150" cy="1077218"/>
          </a:xfrm>
          <a:prstGeom prst="rect">
            <a:avLst/>
          </a:prstGeom>
        </p:spPr>
        <p:txBody>
          <a:bodyPr wrap="square">
            <a:spAutoFit/>
          </a:bodyPr>
          <a:lstStyle/>
          <a:p>
            <a:pPr algn="just">
              <a:spcAft>
                <a:spcPts val="0"/>
              </a:spcAft>
            </a:pPr>
            <a:r>
              <a:rPr lang="vi-VN" sz="3200" b="1" dirty="0">
                <a:latin typeface="Times New Roman" panose="02020603050405020304" pitchFamily="18" charset="0"/>
                <a:ea typeface="Times New Roman" panose="02020603050405020304" pitchFamily="18" charset="0"/>
              </a:rPr>
              <a:t>Bài tập 1</a:t>
            </a:r>
            <a:r>
              <a:rPr lang="vi-VN" sz="3200" dirty="0">
                <a:latin typeface="Times New Roman" panose="02020603050405020304" pitchFamily="18" charset="0"/>
                <a:ea typeface="Times New Roman" panose="02020603050405020304" pitchFamily="18" charset="0"/>
              </a:rPr>
              <a:t>:</a:t>
            </a:r>
            <a:r>
              <a:rPr lang="vi-VN" sz="3200" i="1" dirty="0">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Phân tích tính </a:t>
            </a:r>
            <a:r>
              <a:rPr lang="en-US" sz="3200" b="1" i="1" dirty="0">
                <a:latin typeface="Times New Roman" panose="02020603050405020304" pitchFamily="18" charset="0"/>
                <a:ea typeface="Times New Roman" panose="02020603050405020304" pitchFamily="18" charset="0"/>
              </a:rPr>
              <a:t>mạch lạc</a:t>
            </a:r>
            <a:r>
              <a:rPr lang="en-US" sz="3200" i="1" dirty="0">
                <a:latin typeface="Times New Roman" panose="02020603050405020304" pitchFamily="18" charset="0"/>
                <a:ea typeface="Times New Roman" panose="02020603050405020304" pitchFamily="18" charset="0"/>
              </a:rPr>
              <a:t> của đoạn văn </a:t>
            </a:r>
            <a:r>
              <a:rPr lang="en-US" sz="3200" i="1" dirty="0" smtClean="0">
                <a:latin typeface="Times New Roman" panose="02020603050405020304" pitchFamily="18" charset="0"/>
                <a:ea typeface="Times New Roman" panose="02020603050405020304" pitchFamily="18" charset="0"/>
              </a:rPr>
              <a:t>(</a:t>
            </a:r>
            <a:r>
              <a:rPr lang="en-US" sz="3200" i="1" dirty="0" err="1">
                <a:latin typeface="Times New Roman" panose="02020603050405020304" pitchFamily="18" charset="0"/>
                <a:ea typeface="Times New Roman" panose="02020603050405020304" pitchFamily="18" charset="0"/>
              </a:rPr>
              <a:t>sgk</a:t>
            </a:r>
            <a:r>
              <a:rPr lang="en-US" sz="3200" i="1" dirty="0">
                <a:latin typeface="Times New Roman" panose="02020603050405020304" pitchFamily="18" charset="0"/>
                <a:ea typeface="Times New Roman" panose="02020603050405020304" pitchFamily="18" charset="0"/>
              </a:rPr>
              <a:t>/34</a:t>
            </a:r>
            <a:r>
              <a:rPr lang="en-US" sz="3200" i="1" dirty="0" smtClean="0">
                <a:latin typeface="Times New Roman" panose="02020603050405020304" pitchFamily="18" charset="0"/>
                <a:ea typeface="Times New Roman" panose="02020603050405020304" pitchFamily="18" charset="0"/>
              </a:rPr>
              <a:t>) bằng việc đọc đoạn văn và  hoàn thành </a:t>
            </a:r>
            <a:r>
              <a:rPr lang="en-US" sz="3200" b="1" i="1" dirty="0" smtClean="0">
                <a:latin typeface="Times New Roman" panose="02020603050405020304" pitchFamily="18" charset="0"/>
                <a:ea typeface="Times New Roman" panose="02020603050405020304" pitchFamily="18" charset="0"/>
              </a:rPr>
              <a:t>phiếu học tập số 1.</a:t>
            </a:r>
            <a:endParaRPr lang="en-US" sz="32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13022" y="1859315"/>
            <a:ext cx="11438653" cy="4524315"/>
          </a:xfrm>
          <a:prstGeom prst="rect">
            <a:avLst/>
          </a:prstGeom>
        </p:spPr>
        <p:txBody>
          <a:bodyPr wrap="square">
            <a:spAutoFit/>
          </a:bodyPr>
          <a:lstStyle/>
          <a:p>
            <a:pPr indent="457200" algn="ctr">
              <a:lnSpc>
                <a:spcPct val="150000"/>
              </a:lnSpc>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Đoạn văn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Sáu giờ, trời hửng sáng. Cùng với những tia sáng đầu tiên của bình minh, ánh điện của con cá thiết kình cũng phụt tắt. Tới bảy giờ, trời gần sáng rõ. Nhưng sương mù dày đặc đang trải ra ở chân trời, và dùng ống nhòm loại tốt nhất cũng chẳng thấy rõ vật gì. Có thể hình dung được chúng tôi thất vọng và giận dữ đến mức nào!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9904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100513462"/>
              </p:ext>
            </p:extLst>
          </p:nvPr>
        </p:nvGraphicFramePr>
        <p:xfrm>
          <a:off x="116037" y="1204667"/>
          <a:ext cx="11991352" cy="4876800"/>
        </p:xfrm>
        <a:graphic>
          <a:graphicData uri="http://schemas.openxmlformats.org/drawingml/2006/table">
            <a:tbl>
              <a:tblPr firstRow="1" firstCol="1" bandRow="1">
                <a:tableStyleId>{5C22544A-7EE6-4342-B048-85BDC9FD1C3A}</a:tableStyleId>
              </a:tblPr>
              <a:tblGrid>
                <a:gridCol w="1447786">
                  <a:extLst>
                    <a:ext uri="{9D8B030D-6E8A-4147-A177-3AD203B41FA5}">
                      <a16:colId xmlns:a16="http://schemas.microsoft.com/office/drawing/2014/main" val="2917526505"/>
                    </a:ext>
                  </a:extLst>
                </a:gridCol>
                <a:gridCol w="10543566">
                  <a:extLst>
                    <a:ext uri="{9D8B030D-6E8A-4147-A177-3AD203B41FA5}">
                      <a16:colId xmlns:a16="http://schemas.microsoft.com/office/drawing/2014/main" val="568775114"/>
                    </a:ext>
                  </a:extLst>
                </a:gridCol>
              </a:tblGrid>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Nội dung 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9217396"/>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Đoạn văn kể về sự việc gì?</a:t>
                      </a:r>
                    </a:p>
                    <a:p>
                      <a:pPr algn="ctr">
                        <a:spcAft>
                          <a:spcPts val="0"/>
                        </a:spcAft>
                      </a:pPr>
                      <a:r>
                        <a:rPr lang="en-US" sz="3200" dirty="0" smtClean="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1672952"/>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2</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Sự việc đó diễn ra trong thời gian bao lâu? </a:t>
                      </a:r>
                    </a:p>
                    <a:p>
                      <a:pPr algn="ctr">
                        <a:spcAft>
                          <a:spcPts val="0"/>
                        </a:spcAft>
                      </a:pPr>
                      <a:r>
                        <a:rPr lang="en-US" sz="3200" dirty="0" smtClean="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7542761"/>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3</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Sự việc được sắp xếp theo trật tự như thế nào?</a:t>
                      </a:r>
                    </a:p>
                    <a:p>
                      <a:pPr>
                        <a:spcAft>
                          <a:spcPts val="0"/>
                        </a:spcAft>
                      </a:pPr>
                      <a:r>
                        <a:rPr lang="en-US" sz="3200" dirty="0" smtClean="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2112720"/>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4</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Em thử đảo vị trí của các câu và nêu ý kiến nhận xét của mình.</a:t>
                      </a:r>
                    </a:p>
                    <a:p>
                      <a:pPr>
                        <a:spcAft>
                          <a:spcPts val="0"/>
                        </a:spcAft>
                      </a:pPr>
                      <a:r>
                        <a:rPr lang="en-US" sz="3200" dirty="0" smtClean="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1981195"/>
                  </a:ext>
                </a:extLst>
              </a:tr>
            </a:tbl>
          </a:graphicData>
        </a:graphic>
      </p:graphicFrame>
      <p:sp>
        <p:nvSpPr>
          <p:cNvPr id="4" name="Rectangle 3"/>
          <p:cNvSpPr/>
          <p:nvPr/>
        </p:nvSpPr>
        <p:spPr>
          <a:xfrm>
            <a:off x="3874370" y="371068"/>
            <a:ext cx="4474686" cy="584775"/>
          </a:xfrm>
          <a:prstGeom prst="rect">
            <a:avLst/>
          </a:prstGeom>
        </p:spPr>
        <p:txBody>
          <a:bodyPr wrap="non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rPr>
              <a:t>PHIẾU HỌC TẬP SỐ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38690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9904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195210589"/>
              </p:ext>
            </p:extLst>
          </p:nvPr>
        </p:nvGraphicFramePr>
        <p:xfrm>
          <a:off x="116037" y="953398"/>
          <a:ext cx="11991352" cy="5669280"/>
        </p:xfrm>
        <a:graphic>
          <a:graphicData uri="http://schemas.openxmlformats.org/drawingml/2006/table">
            <a:tbl>
              <a:tblPr firstRow="1" firstCol="1" bandRow="1">
                <a:tableStyleId>{5C22544A-7EE6-4342-B048-85BDC9FD1C3A}</a:tableStyleId>
              </a:tblPr>
              <a:tblGrid>
                <a:gridCol w="1447786">
                  <a:extLst>
                    <a:ext uri="{9D8B030D-6E8A-4147-A177-3AD203B41FA5}">
                      <a16:colId xmlns:a16="http://schemas.microsoft.com/office/drawing/2014/main" val="2917526505"/>
                    </a:ext>
                  </a:extLst>
                </a:gridCol>
                <a:gridCol w="10543566">
                  <a:extLst>
                    <a:ext uri="{9D8B030D-6E8A-4147-A177-3AD203B41FA5}">
                      <a16:colId xmlns:a16="http://schemas.microsoft.com/office/drawing/2014/main" val="568775114"/>
                    </a:ext>
                  </a:extLst>
                </a:gridCol>
              </a:tblGrid>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Nội dung 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9217396"/>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Đoạn văn kể về sự việc gì</a:t>
                      </a:r>
                      <a:r>
                        <a:rPr lang="en-US" sz="2800" dirty="0" smtClean="0">
                          <a:solidFill>
                            <a:srgbClr val="000000"/>
                          </a:solidFill>
                          <a:effectLst/>
                          <a:latin typeface="Times New Roman" panose="02020603050405020304" pitchFamily="18" charset="0"/>
                          <a:ea typeface="Times New Roman" panose="02020603050405020304" pitchFamily="18" charset="0"/>
                        </a:rPr>
                        <a:t>?</a:t>
                      </a:r>
                    </a:p>
                    <a:p>
                      <a:pPr algn="ctr">
                        <a:spcAft>
                          <a:spcPts val="0"/>
                        </a:spcAft>
                      </a:pPr>
                      <a:r>
                        <a:rPr lang="en-US" sz="2800" dirty="0" smtClean="0">
                          <a:solidFill>
                            <a:srgbClr val="FF0000"/>
                          </a:solidFill>
                          <a:effectLst/>
                          <a:latin typeface="Times New Roman" panose="02020603050405020304" pitchFamily="18" charset="0"/>
                          <a:ea typeface="Times New Roman" panose="02020603050405020304" pitchFamily="18" charset="0"/>
                        </a:rPr>
                        <a:t>(</a:t>
                      </a:r>
                      <a:r>
                        <a:rPr lang="en-US" sz="2800" dirty="0">
                          <a:solidFill>
                            <a:srgbClr val="FF0000"/>
                          </a:solidFill>
                          <a:effectLst/>
                          <a:latin typeface="Times New Roman" panose="02020603050405020304" pitchFamily="18" charset="0"/>
                          <a:ea typeface="Times New Roman" panose="02020603050405020304" pitchFamily="18" charset="0"/>
                        </a:rPr>
                        <a:t>Gợi ý: Kể về sự việc những người trên tàu chiến quan sát để tiếp cận </a:t>
                      </a:r>
                      <a:r>
                        <a:rPr lang="en-US" sz="2800" b="1" dirty="0">
                          <a:solidFill>
                            <a:srgbClr val="FF0000"/>
                          </a:solidFill>
                          <a:effectLst/>
                          <a:latin typeface="Times New Roman" panose="02020603050405020304" pitchFamily="18" charset="0"/>
                          <a:ea typeface="Times New Roman" panose="02020603050405020304" pitchFamily="18" charset="0"/>
                        </a:rPr>
                        <a:t>“con cá thiết kình”</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1672952"/>
                  </a:ext>
                </a:extLst>
              </a:tr>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2</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Sự việc đó diễn ra trong thời gian bao lâu? </a:t>
                      </a:r>
                    </a:p>
                    <a:p>
                      <a:pPr algn="ctr">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(Gợi ý : Sự việc đó diễn ra trong thời gian: 1 tiếng đồng hồ)</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7542761"/>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3</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Sự việc được sắp xếp theo trật tự như thế nào?</a:t>
                      </a:r>
                    </a:p>
                    <a:p>
                      <a:pPr algn="ctr">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(Gợi ý : Sự việc sắp xếp theo trật tự tuyến tính: </a:t>
                      </a:r>
                      <a:r>
                        <a:rPr lang="en-US" sz="2800" b="1" dirty="0">
                          <a:solidFill>
                            <a:srgbClr val="FF0000"/>
                          </a:solidFill>
                          <a:effectLst/>
                          <a:latin typeface="Times New Roman" panose="02020603050405020304" pitchFamily="18" charset="0"/>
                          <a:ea typeface="Times New Roman" panose="02020603050405020304" pitchFamily="18" charset="0"/>
                        </a:rPr>
                        <a:t>sáu giờ  </a:t>
                      </a:r>
                      <a:r>
                        <a:rPr lang="en-US" sz="2800" dirty="0">
                          <a:solidFill>
                            <a:srgbClr val="FF0000"/>
                          </a:solidFill>
                          <a:effectLst/>
                          <a:latin typeface="Times New Roman" panose="02020603050405020304" pitchFamily="18" charset="0"/>
                          <a:ea typeface="Times New Roman" panose="02020603050405020304" pitchFamily="18" charset="0"/>
                        </a:rPr>
                        <a:t>đến </a:t>
                      </a:r>
                      <a:r>
                        <a:rPr lang="en-US" sz="2800" b="1" dirty="0">
                          <a:solidFill>
                            <a:srgbClr val="FF0000"/>
                          </a:solidFill>
                          <a:effectLst/>
                          <a:latin typeface="Times New Roman" panose="02020603050405020304" pitchFamily="18" charset="0"/>
                          <a:ea typeface="Times New Roman" panose="02020603050405020304" pitchFamily="18" charset="0"/>
                        </a:rPr>
                        <a:t>bảy giờ sáng</a:t>
                      </a:r>
                      <a:r>
                        <a:rPr lang="en-US" sz="2800"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42112720"/>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4</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Em thử đảo vị trí của các câu và nêu ý kiến nhận xét của mình.</a:t>
                      </a:r>
                    </a:p>
                    <a:p>
                      <a:pPr algn="ctr">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(Gợi ý : Nếu đảo vị trí giữa các câu thì đoạn văn </a:t>
                      </a:r>
                      <a:r>
                        <a:rPr lang="en-US" sz="2800" b="1" dirty="0">
                          <a:solidFill>
                            <a:srgbClr val="FF0000"/>
                          </a:solidFill>
                          <a:effectLst/>
                          <a:latin typeface="Times New Roman" panose="02020603050405020304" pitchFamily="18" charset="0"/>
                          <a:ea typeface="Times New Roman" panose="02020603050405020304" pitchFamily="18" charset="0"/>
                        </a:rPr>
                        <a:t>thiếu mạch lạc và khó hiểu)</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51981195"/>
                  </a:ext>
                </a:extLst>
              </a:tr>
            </a:tbl>
          </a:graphicData>
        </a:graphic>
      </p:graphicFrame>
      <p:sp>
        <p:nvSpPr>
          <p:cNvPr id="4" name="Rectangle 3"/>
          <p:cNvSpPr/>
          <p:nvPr/>
        </p:nvSpPr>
        <p:spPr>
          <a:xfrm>
            <a:off x="3998951" y="108762"/>
            <a:ext cx="4474686" cy="584775"/>
          </a:xfrm>
          <a:prstGeom prst="rect">
            <a:avLst/>
          </a:prstGeom>
        </p:spPr>
        <p:txBody>
          <a:bodyPr wrap="non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rPr>
              <a:t>PHIẾU HỌC TẬP SỐ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286390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2953</TotalTime>
  <Words>1991</Words>
  <Application>Microsoft Office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微软雅黑</vt:lpstr>
      <vt:lpstr>宋体</vt: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483</cp:revision>
  <dcterms:created xsi:type="dcterms:W3CDTF">2017-02-11T02:36:57Z</dcterms:created>
  <dcterms:modified xsi:type="dcterms:W3CDTF">2022-06-26T11:13:37Z</dcterms:modified>
</cp:coreProperties>
</file>