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58" r:id="rId4"/>
  </p:sldIdLst>
  <p:sldSz cx="12192000" cy="6858000"/>
  <p:notesSz cx="6858000" cy="9144000"/>
  <p:embeddedFontLst>
    <p:embeddedFont>
      <p:font typeface="Tahoma" pitchFamily="34" charset="0"/>
      <p:regular r:id="rId5"/>
      <p:bold r:id="rId6"/>
    </p:embeddedFont>
    <p:embeddedFont>
      <p:font typeface="Calibri Light" charset="0"/>
      <p:regular r:id="rId7"/>
      <p:italic r:id="rId8"/>
    </p:embeddedFont>
    <p:embeddedFont>
      <p:font typeface="Calibri"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7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6/10/2022</a:t>
            </a:fld>
            <a:endParaRPr lang="en-US"/>
          </a:p>
        </p:txBody>
      </p:sp>
      <p:sp>
        <p:nvSpPr>
          <p:cNvPr id="5" name="Footer Placeholder 4">
            <a:extLst>
              <a:ext uri="{FF2B5EF4-FFF2-40B4-BE49-F238E27FC236}">
                <a16:creationId xmlns=""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497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6/10/2022</a:t>
            </a:fld>
            <a:endParaRPr lang="en-US"/>
          </a:p>
        </p:txBody>
      </p:sp>
      <p:sp>
        <p:nvSpPr>
          <p:cNvPr id="5" name="Footer Placeholder 4">
            <a:extLst>
              <a:ext uri="{FF2B5EF4-FFF2-40B4-BE49-F238E27FC236}">
                <a16:creationId xmlns=""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05821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6/10/2022</a:t>
            </a:fld>
            <a:endParaRPr lang="en-US"/>
          </a:p>
        </p:txBody>
      </p:sp>
      <p:sp>
        <p:nvSpPr>
          <p:cNvPr id="5" name="Footer Placeholder 4">
            <a:extLst>
              <a:ext uri="{FF2B5EF4-FFF2-40B4-BE49-F238E27FC236}">
                <a16:creationId xmlns=""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5196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6/10/2022</a:t>
            </a:fld>
            <a:endParaRPr lang="en-US"/>
          </a:p>
        </p:txBody>
      </p:sp>
      <p:sp>
        <p:nvSpPr>
          <p:cNvPr id="5" name="Footer Placeholder 4">
            <a:extLst>
              <a:ext uri="{FF2B5EF4-FFF2-40B4-BE49-F238E27FC236}">
                <a16:creationId xmlns=""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197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6/10/2022</a:t>
            </a:fld>
            <a:endParaRPr lang="en-US"/>
          </a:p>
        </p:txBody>
      </p:sp>
      <p:sp>
        <p:nvSpPr>
          <p:cNvPr id="5" name="Footer Placeholder 4">
            <a:extLst>
              <a:ext uri="{FF2B5EF4-FFF2-40B4-BE49-F238E27FC236}">
                <a16:creationId xmlns=""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693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6/10/2022</a:t>
            </a:fld>
            <a:endParaRPr lang="en-US"/>
          </a:p>
        </p:txBody>
      </p:sp>
      <p:sp>
        <p:nvSpPr>
          <p:cNvPr id="6" name="Footer Placeholder 5">
            <a:extLst>
              <a:ext uri="{FF2B5EF4-FFF2-40B4-BE49-F238E27FC236}">
                <a16:creationId xmlns=""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931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6/10/2022</a:t>
            </a:fld>
            <a:endParaRPr lang="en-US"/>
          </a:p>
        </p:txBody>
      </p:sp>
      <p:sp>
        <p:nvSpPr>
          <p:cNvPr id="8" name="Footer Placeholder 7">
            <a:extLst>
              <a:ext uri="{FF2B5EF4-FFF2-40B4-BE49-F238E27FC236}">
                <a16:creationId xmlns=""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1838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6/10/2022</a:t>
            </a:fld>
            <a:endParaRPr lang="en-US"/>
          </a:p>
        </p:txBody>
      </p:sp>
      <p:sp>
        <p:nvSpPr>
          <p:cNvPr id="4" name="Footer Placeholder 3">
            <a:extLst>
              <a:ext uri="{FF2B5EF4-FFF2-40B4-BE49-F238E27FC236}">
                <a16:creationId xmlns=""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3190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6/10/2022</a:t>
            </a:fld>
            <a:endParaRPr lang="en-US"/>
          </a:p>
        </p:txBody>
      </p:sp>
      <p:sp>
        <p:nvSpPr>
          <p:cNvPr id="3" name="Footer Placeholder 2">
            <a:extLst>
              <a:ext uri="{FF2B5EF4-FFF2-40B4-BE49-F238E27FC236}">
                <a16:creationId xmlns=""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7224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6/10/2022</a:t>
            </a:fld>
            <a:endParaRPr lang="en-US"/>
          </a:p>
        </p:txBody>
      </p:sp>
      <p:sp>
        <p:nvSpPr>
          <p:cNvPr id="6" name="Footer Placeholder 5">
            <a:extLst>
              <a:ext uri="{FF2B5EF4-FFF2-40B4-BE49-F238E27FC236}">
                <a16:creationId xmlns=""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8350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6/10/2022</a:t>
            </a:fld>
            <a:endParaRPr lang="en-US"/>
          </a:p>
        </p:txBody>
      </p:sp>
      <p:sp>
        <p:nvSpPr>
          <p:cNvPr id="6" name="Footer Placeholder 5">
            <a:extLst>
              <a:ext uri="{FF2B5EF4-FFF2-40B4-BE49-F238E27FC236}">
                <a16:creationId xmlns=""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0999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6/10/2022</a:t>
            </a:fld>
            <a:endParaRPr lang="en-US"/>
          </a:p>
        </p:txBody>
      </p:sp>
      <p:sp>
        <p:nvSpPr>
          <p:cNvPr id="5" name="Footer Placeholder 4">
            <a:extLst>
              <a:ext uri="{FF2B5EF4-FFF2-40B4-BE49-F238E27FC236}">
                <a16:creationId xmlns=""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83567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slide" Target="slide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gif"/><Relationship Id="rId4" Type="http://schemas.openxmlformats.org/officeDocument/2006/relationships/slide" Target="slide2.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gif"/><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13.gif"/><Relationship Id="rId2" Type="http://schemas.openxmlformats.org/officeDocument/2006/relationships/audio" Target="../media/audio1.wav"/><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gif"/><Relationship Id="rId5" Type="http://schemas.openxmlformats.org/officeDocument/2006/relationships/image" Target="../media/image9.gif"/><Relationship Id="rId15" Type="http://schemas.openxmlformats.org/officeDocument/2006/relationships/image" Target="../media/image16.gif"/><Relationship Id="rId10" Type="http://schemas.openxmlformats.org/officeDocument/2006/relationships/image" Target="../media/image11.gif"/><Relationship Id="rId4" Type="http://schemas.openxmlformats.org/officeDocument/2006/relationships/image" Target="../media/image8.PNG"/><Relationship Id="rId9" Type="http://schemas.openxmlformats.org/officeDocument/2006/relationships/slide" Target="slide1.xml"/><Relationship Id="rId14" Type="http://schemas.openxmlformats.org/officeDocument/2006/relationships/image" Target="../media/image15.gif"/></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4.gif"/><Relationship Id="rId3" Type="http://schemas.openxmlformats.org/officeDocument/2006/relationships/audio" Target="../media/audio2.wav"/><Relationship Id="rId7" Type="http://schemas.openxmlformats.org/officeDocument/2006/relationships/image" Target="../media/image6.png"/><Relationship Id="rId12" Type="http://schemas.openxmlformats.org/officeDocument/2006/relationships/image" Target="../media/image13.gif"/><Relationship Id="rId2" Type="http://schemas.openxmlformats.org/officeDocument/2006/relationships/audio" Target="../media/audio1.wav"/><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gif"/><Relationship Id="rId5" Type="http://schemas.openxmlformats.org/officeDocument/2006/relationships/image" Target="../media/image9.gif"/><Relationship Id="rId15" Type="http://schemas.openxmlformats.org/officeDocument/2006/relationships/image" Target="../media/image16.gif"/><Relationship Id="rId10" Type="http://schemas.openxmlformats.org/officeDocument/2006/relationships/image" Target="../media/image11.gif"/><Relationship Id="rId4" Type="http://schemas.openxmlformats.org/officeDocument/2006/relationships/image" Target="../media/image8.PNG"/><Relationship Id="rId9" Type="http://schemas.openxmlformats.org/officeDocument/2006/relationships/hyperlink" Target="M&#194;Y%20V&#192;%20S&#211;NG.ppt#9. PowerPoint Presentation" TargetMode="External"/><Relationship Id="rId1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6335562D-47C3-42BC-BC7D-7AF52EE5A71A}"/>
              </a:ext>
            </a:extLst>
          </p:cNvPr>
          <p:cNvSpPr/>
          <p:nvPr/>
        </p:nvSpPr>
        <p:spPr>
          <a:xfrm>
            <a:off x="0" y="1839350"/>
            <a:ext cx="12192000" cy="114174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4" action="ppaction://hlinksldjump"/>
            <a:extLst>
              <a:ext uri="{FF2B5EF4-FFF2-40B4-BE49-F238E27FC236}">
                <a16:creationId xmlns="" xmlns:a16="http://schemas.microsoft.com/office/drawing/2014/main" id="{165D02D2-111C-48DA-B806-17EDA77B2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57" y="930650"/>
            <a:ext cx="3434763" cy="1743607"/>
          </a:xfrm>
          <a:prstGeom prst="rect">
            <a:avLst/>
          </a:prstGeom>
        </p:spPr>
      </p:pic>
      <p:pic>
        <p:nvPicPr>
          <p:cNvPr id="9" name="Picture 8">
            <a:extLst>
              <a:ext uri="{FF2B5EF4-FFF2-40B4-BE49-F238E27FC236}">
                <a16:creationId xmlns="" xmlns:a16="http://schemas.microsoft.com/office/drawing/2014/main" id="{DE93B167-9DF8-4F7B-A15E-DCA0F1988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932" y="418541"/>
            <a:ext cx="3480488" cy="1383912"/>
          </a:xfrm>
          <a:prstGeom prst="rect">
            <a:avLst/>
          </a:prstGeom>
        </p:spPr>
      </p:pic>
      <p:pic>
        <p:nvPicPr>
          <p:cNvPr id="10" name="Picture 9">
            <a:hlinkClick r:id="rId7" action="ppaction://hlinksldjump"/>
            <a:extLst>
              <a:ext uri="{FF2B5EF4-FFF2-40B4-BE49-F238E27FC236}">
                <a16:creationId xmlns="" xmlns:a16="http://schemas.microsoft.com/office/drawing/2014/main" id="{99F79902-D845-4948-9A8D-BC737DA839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11411" y="1217554"/>
            <a:ext cx="3246978" cy="1743607"/>
          </a:xfrm>
          <a:prstGeom prst="rect">
            <a:avLst/>
          </a:prstGeom>
        </p:spPr>
      </p:pic>
      <p:pic>
        <p:nvPicPr>
          <p:cNvPr id="11" name="Picture 10">
            <a:extLst>
              <a:ext uri="{FF2B5EF4-FFF2-40B4-BE49-F238E27FC236}">
                <a16:creationId xmlns="" xmlns:a16="http://schemas.microsoft.com/office/drawing/2014/main" id="{F5A3D29D-2006-4BE0-AEF2-ABC918DCEA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36347" y="418541"/>
            <a:ext cx="3312193" cy="1670816"/>
          </a:xfrm>
          <a:prstGeom prst="rect">
            <a:avLst/>
          </a:prstGeom>
        </p:spPr>
      </p:pic>
      <p:pic>
        <p:nvPicPr>
          <p:cNvPr id="37" name="Picture 36">
            <a:extLst>
              <a:ext uri="{FF2B5EF4-FFF2-40B4-BE49-F238E27FC236}">
                <a16:creationId xmlns="" xmlns:a16="http://schemas.microsoft.com/office/drawing/2014/main" id="{16677DD5-4B38-44EE-AE03-4CE69860F1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6308765"/>
            <a:ext cx="6095999" cy="334819"/>
          </a:xfrm>
          <a:prstGeom prst="rect">
            <a:avLst/>
          </a:prstGeom>
        </p:spPr>
      </p:pic>
      <p:pic>
        <p:nvPicPr>
          <p:cNvPr id="38" name="Picture 37">
            <a:extLst>
              <a:ext uri="{FF2B5EF4-FFF2-40B4-BE49-F238E27FC236}">
                <a16:creationId xmlns="" xmlns:a16="http://schemas.microsoft.com/office/drawing/2014/main" id="{8E58EB64-C11F-4AA8-BD51-6B7EDB3365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1" y="6308765"/>
            <a:ext cx="6095999" cy="334819"/>
          </a:xfrm>
          <a:prstGeom prst="rect">
            <a:avLst/>
          </a:prstGeom>
        </p:spPr>
      </p:pic>
      <p:pic>
        <p:nvPicPr>
          <p:cNvPr id="39" name="Picture 38">
            <a:extLst>
              <a:ext uri="{FF2B5EF4-FFF2-40B4-BE49-F238E27FC236}">
                <a16:creationId xmlns="" xmlns:a16="http://schemas.microsoft.com/office/drawing/2014/main" id="{468116E2-9E2A-444E-92F8-B1A7CB1476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974629"/>
            <a:ext cx="6095999" cy="334819"/>
          </a:xfrm>
          <a:prstGeom prst="rect">
            <a:avLst/>
          </a:prstGeom>
        </p:spPr>
      </p:pic>
      <p:pic>
        <p:nvPicPr>
          <p:cNvPr id="40" name="Picture 39">
            <a:extLst>
              <a:ext uri="{FF2B5EF4-FFF2-40B4-BE49-F238E27FC236}">
                <a16:creationId xmlns="" xmlns:a16="http://schemas.microsoft.com/office/drawing/2014/main" id="{4AF2A1C0-A62D-4A01-AB2A-74ABC46C1A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0" y="2974629"/>
            <a:ext cx="6095999" cy="334819"/>
          </a:xfrm>
          <a:prstGeom prst="rect">
            <a:avLst/>
          </a:prstGeom>
        </p:spPr>
      </p:pic>
      <p:sp>
        <p:nvSpPr>
          <p:cNvPr id="42" name="Flowchart: Summing Junction 41">
            <a:hlinkClick r:id="" action="ppaction://noaction"/>
            <a:extLst>
              <a:ext uri="{FF2B5EF4-FFF2-40B4-BE49-F238E27FC236}">
                <a16:creationId xmlns="" xmlns:a16="http://schemas.microsoft.com/office/drawing/2014/main" id="{E51D645D-F5EB-48AD-9720-05E0BE57DF46}"/>
              </a:ext>
            </a:extLst>
          </p:cNvPr>
          <p:cNvSpPr/>
          <p:nvPr/>
        </p:nvSpPr>
        <p:spPr>
          <a:xfrm>
            <a:off x="11398689" y="6114928"/>
            <a:ext cx="649068"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838682" y="2246983"/>
            <a:ext cx="716586" cy="71417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6" name="Rectangle 45"/>
          <p:cNvSpPr/>
          <p:nvPr/>
        </p:nvSpPr>
        <p:spPr>
          <a:xfrm>
            <a:off x="2172038" y="2053133"/>
            <a:ext cx="777224" cy="62112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731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1</a:t>
            </a:r>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Điểm</a:t>
            </a:r>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cộng</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 xmlns:a16="http://schemas.microsoft.com/office/drawing/2014/main" id="{A468FF43-48BE-45C8-AE0E-72371E21D00D}"/>
              </a:ext>
            </a:extLst>
          </p:cNvPr>
          <p:cNvSpPr/>
          <p:nvPr/>
        </p:nvSpPr>
        <p:spPr>
          <a:xfrm>
            <a:off x="508000" y="275771"/>
            <a:ext cx="10249416" cy="230000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dirty="0" smtClean="0">
              <a:solidFill>
                <a:srgbClr val="FF0000"/>
              </a:solidFill>
            </a:endParaRPr>
          </a:p>
          <a:p>
            <a:pPr algn="ctr"/>
            <a:r>
              <a:rPr lang="en-US" sz="3200" b="1" i="1" dirty="0" err="1" smtClean="0">
                <a:solidFill>
                  <a:srgbClr val="FF0000"/>
                </a:solidFill>
              </a:rPr>
              <a:t>Bạn</a:t>
            </a:r>
            <a:r>
              <a:rPr lang="en-US" sz="3200" b="1" i="1" dirty="0" smtClean="0">
                <a:solidFill>
                  <a:srgbClr val="FF0000"/>
                </a:solidFill>
              </a:rPr>
              <a:t> </a:t>
            </a:r>
            <a:r>
              <a:rPr lang="en-US" sz="3200" b="1" i="1" dirty="0" err="1" smtClean="0">
                <a:solidFill>
                  <a:srgbClr val="FF0000"/>
                </a:solidFill>
              </a:rPr>
              <a:t>nhận</a:t>
            </a:r>
            <a:r>
              <a:rPr lang="en-US" sz="3200" b="1" i="1" dirty="0" smtClean="0">
                <a:solidFill>
                  <a:srgbClr val="FF0000"/>
                </a:solidFill>
              </a:rPr>
              <a:t> </a:t>
            </a:r>
            <a:r>
              <a:rPr lang="en-US" sz="3200" b="1" i="1" dirty="0" err="1" smtClean="0">
                <a:solidFill>
                  <a:srgbClr val="FF0000"/>
                </a:solidFill>
              </a:rPr>
              <a:t>được</a:t>
            </a:r>
            <a:r>
              <a:rPr lang="en-US" sz="3200" b="1" i="1" dirty="0" smtClean="0">
                <a:solidFill>
                  <a:srgbClr val="FF0000"/>
                </a:solidFill>
              </a:rPr>
              <a:t> </a:t>
            </a:r>
            <a:r>
              <a:rPr lang="en-US" sz="3200" b="1" i="1" dirty="0" err="1" smtClean="0">
                <a:solidFill>
                  <a:srgbClr val="FF0000"/>
                </a:solidFill>
              </a:rPr>
              <a:t>một</a:t>
            </a:r>
            <a:r>
              <a:rPr lang="en-US" sz="3200" b="1" i="1" dirty="0" smtClean="0">
                <a:solidFill>
                  <a:srgbClr val="FF0000"/>
                </a:solidFill>
              </a:rPr>
              <a:t> </a:t>
            </a:r>
            <a:r>
              <a:rPr lang="en-US" sz="3200" b="1" i="1" dirty="0" err="1" smtClean="0">
                <a:solidFill>
                  <a:srgbClr val="FF0000"/>
                </a:solidFill>
              </a:rPr>
              <a:t>tràng</a:t>
            </a:r>
            <a:r>
              <a:rPr lang="en-US" sz="3200" b="1" i="1" dirty="0" smtClean="0">
                <a:solidFill>
                  <a:srgbClr val="FF0000"/>
                </a:solidFill>
              </a:rPr>
              <a:t> </a:t>
            </a:r>
            <a:r>
              <a:rPr lang="en-US" sz="3200" b="1" i="1" dirty="0" err="1" smtClean="0">
                <a:solidFill>
                  <a:srgbClr val="FF0000"/>
                </a:solidFill>
              </a:rPr>
              <a:t>pháo</a:t>
            </a:r>
            <a:r>
              <a:rPr lang="en-US" sz="3200" b="1" i="1" dirty="0" smtClean="0">
                <a:solidFill>
                  <a:srgbClr val="FF0000"/>
                </a:solidFill>
              </a:rPr>
              <a:t> </a:t>
            </a:r>
            <a:r>
              <a:rPr lang="en-US" sz="3200" b="1" i="1" dirty="0" err="1" smtClean="0">
                <a:solidFill>
                  <a:srgbClr val="FF0000"/>
                </a:solidFill>
              </a:rPr>
              <a:t>tay</a:t>
            </a:r>
            <a:r>
              <a:rPr lang="en-US" sz="3200" b="1" i="1" dirty="0" smtClean="0">
                <a:solidFill>
                  <a:srgbClr val="FF0000"/>
                </a:solidFill>
              </a:rPr>
              <a:t> </a:t>
            </a:r>
            <a:r>
              <a:rPr lang="en-US" sz="3200" b="1" i="1" dirty="0" err="1" smtClean="0">
                <a:solidFill>
                  <a:srgbClr val="FF0000"/>
                </a:solidFill>
              </a:rPr>
              <a:t>của</a:t>
            </a:r>
            <a:r>
              <a:rPr lang="en-US" sz="3200" b="1" i="1" dirty="0" smtClean="0">
                <a:solidFill>
                  <a:srgbClr val="FF0000"/>
                </a:solidFill>
              </a:rPr>
              <a:t> </a:t>
            </a:r>
            <a:r>
              <a:rPr lang="en-US" sz="3200" b="1" i="1" dirty="0" err="1" smtClean="0">
                <a:solidFill>
                  <a:srgbClr val="FF0000"/>
                </a:solidFill>
              </a:rPr>
              <a:t>cả</a:t>
            </a:r>
            <a:r>
              <a:rPr lang="en-US" sz="3200" b="1" i="1" dirty="0" smtClean="0">
                <a:solidFill>
                  <a:srgbClr val="FF0000"/>
                </a:solidFill>
              </a:rPr>
              <a:t> </a:t>
            </a:r>
            <a:r>
              <a:rPr lang="en-US" sz="3200" b="1" i="1" dirty="0" err="1" smtClean="0">
                <a:solidFill>
                  <a:srgbClr val="FF0000"/>
                </a:solidFill>
              </a:rPr>
              <a:t>lớp</a:t>
            </a:r>
            <a:endParaRPr lang="en-US" sz="3200" b="1" i="1" dirty="0">
              <a:solidFill>
                <a:srgbClr val="0000FF"/>
              </a:solidFill>
            </a:endParaRP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2831325" y="4994112"/>
            <a:ext cx="2438330" cy="250979"/>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a:hlinkClick r:id="rId9" action="ppaction://hlinksldjump"/>
            <a:extLst>
              <a:ext uri="{FF2B5EF4-FFF2-40B4-BE49-F238E27FC236}">
                <a16:creationId xmlns="" xmlns:a16="http://schemas.microsoft.com/office/drawing/2014/main" id="{AA693000-41B6-4481-BACC-F3E8F4F6DBBA}"/>
              </a:ext>
            </a:extLst>
          </p:cNvPr>
          <p:cNvSpPr/>
          <p:nvPr/>
        </p:nvSpPr>
        <p:spPr>
          <a:xfrm rot="586976" flipH="1">
            <a:off x="2801407" y="4069021"/>
            <a:ext cx="2310938" cy="899514"/>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Sile</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chính</a:t>
            </a:r>
            <a:endPar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9346" y="3437713"/>
            <a:ext cx="777978"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4557894" y="3664879"/>
            <a:ext cx="88016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50492" y="3822034"/>
            <a:ext cx="714375" cy="1190625"/>
          </a:xfrm>
          <a:prstGeom prst="rect">
            <a:avLst/>
          </a:prstGeom>
        </p:spPr>
      </p:pic>
      <p:sp>
        <p:nvSpPr>
          <p:cNvPr id="18" name="Rectangle 17"/>
          <p:cNvSpPr/>
          <p:nvPr/>
        </p:nvSpPr>
        <p:spPr>
          <a:xfrm>
            <a:off x="10729821" y="5886604"/>
            <a:ext cx="560256" cy="71417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5-Point Star 2"/>
          <p:cNvSpPr/>
          <p:nvPr/>
        </p:nvSpPr>
        <p:spPr>
          <a:xfrm>
            <a:off x="10712213" y="-471212"/>
            <a:ext cx="1836369" cy="183636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83629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mph" presetSubtype="0" fill="hold" grpId="0" nodeType="afterEffect">
                                  <p:stCondLst>
                                    <p:cond delay="0"/>
                                  </p:stCondLst>
                                  <p:childTnLst>
                                    <p:animRot by="21600000">
                                      <p:cBhvr>
                                        <p:cTn id="12"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3082" y="-50426"/>
            <a:ext cx="1941429"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9156" y="5248247"/>
            <a:ext cx="1491242" cy="1320418"/>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7550" y="4520343"/>
            <a:ext cx="1715102" cy="1151858"/>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10130971" y="4744207"/>
            <a:ext cx="988395" cy="409915"/>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1</a:t>
            </a:r>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điểm</a:t>
            </a:r>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cộng</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 xmlns:a16="http://schemas.microsoft.com/office/drawing/2014/main" id="{A468FF43-48BE-45C8-AE0E-72371E21D00D}"/>
              </a:ext>
            </a:extLst>
          </p:cNvPr>
          <p:cNvSpPr/>
          <p:nvPr/>
        </p:nvSpPr>
        <p:spPr>
          <a:xfrm>
            <a:off x="508000" y="275770"/>
            <a:ext cx="10889200" cy="117954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FF0000"/>
                </a:solidFill>
              </a:rPr>
              <a:t>Cho </a:t>
            </a:r>
            <a:r>
              <a:rPr lang="en-US" sz="3200" b="1" i="1" dirty="0" err="1" smtClean="0">
                <a:solidFill>
                  <a:srgbClr val="FF0000"/>
                </a:solidFill>
              </a:rPr>
              <a:t>biết</a:t>
            </a:r>
            <a:r>
              <a:rPr lang="en-US" sz="3200" b="1" i="1" dirty="0" smtClean="0">
                <a:solidFill>
                  <a:srgbClr val="FF0000"/>
                </a:solidFill>
              </a:rPr>
              <a:t> </a:t>
            </a:r>
            <a:r>
              <a:rPr lang="en-US" sz="3200" b="1" i="1" dirty="0" err="1" smtClean="0">
                <a:solidFill>
                  <a:srgbClr val="FF0000"/>
                </a:solidFill>
              </a:rPr>
              <a:t>tác</a:t>
            </a:r>
            <a:r>
              <a:rPr lang="en-US" sz="3200" b="1" i="1" dirty="0" smtClean="0">
                <a:solidFill>
                  <a:srgbClr val="FF0000"/>
                </a:solidFill>
              </a:rPr>
              <a:t> </a:t>
            </a:r>
            <a:r>
              <a:rPr lang="en-US" sz="3200" b="1" i="1" dirty="0" err="1" smtClean="0">
                <a:solidFill>
                  <a:srgbClr val="FF0000"/>
                </a:solidFill>
              </a:rPr>
              <a:t>dụng</a:t>
            </a:r>
            <a:r>
              <a:rPr lang="en-US" sz="3200" b="1" i="1" dirty="0" smtClean="0">
                <a:solidFill>
                  <a:srgbClr val="FF0000"/>
                </a:solidFill>
              </a:rPr>
              <a:t> </a:t>
            </a:r>
            <a:r>
              <a:rPr lang="en-US" sz="3200" b="1" i="1" dirty="0" err="1" smtClean="0">
                <a:solidFill>
                  <a:srgbClr val="FF0000"/>
                </a:solidFill>
              </a:rPr>
              <a:t>của</a:t>
            </a:r>
            <a:r>
              <a:rPr lang="en-US" sz="3200" b="1" i="1" dirty="0" smtClean="0">
                <a:solidFill>
                  <a:srgbClr val="FF0000"/>
                </a:solidFill>
              </a:rPr>
              <a:t> </a:t>
            </a:r>
            <a:r>
              <a:rPr lang="en-US" sz="3200" b="1" i="1" dirty="0" err="1" smtClean="0">
                <a:solidFill>
                  <a:srgbClr val="FF0000"/>
                </a:solidFill>
              </a:rPr>
              <a:t>việc</a:t>
            </a:r>
            <a:r>
              <a:rPr lang="en-US" sz="3200" b="1" i="1" dirty="0" smtClean="0">
                <a:solidFill>
                  <a:srgbClr val="FF0000"/>
                </a:solidFill>
              </a:rPr>
              <a:t> </a:t>
            </a:r>
            <a:r>
              <a:rPr lang="en-US" sz="3200" b="1" i="1" dirty="0" err="1" smtClean="0">
                <a:solidFill>
                  <a:srgbClr val="FF0000"/>
                </a:solidFill>
              </a:rPr>
              <a:t>dùng</a:t>
            </a:r>
            <a:r>
              <a:rPr lang="en-US" sz="3200" b="1" i="1" dirty="0" smtClean="0">
                <a:solidFill>
                  <a:srgbClr val="FF0000"/>
                </a:solidFill>
              </a:rPr>
              <a:t> </a:t>
            </a:r>
            <a:r>
              <a:rPr lang="en-US" sz="3200" b="1" i="1" dirty="0" err="1" smtClean="0">
                <a:solidFill>
                  <a:srgbClr val="FF0000"/>
                </a:solidFill>
              </a:rPr>
              <a:t>từ</a:t>
            </a:r>
            <a:r>
              <a:rPr lang="en-US" sz="3200" b="1" i="1" dirty="0" smtClean="0">
                <a:solidFill>
                  <a:srgbClr val="FF0000"/>
                </a:solidFill>
              </a:rPr>
              <a:t> </a:t>
            </a:r>
            <a:r>
              <a:rPr lang="en-US" sz="3200" b="1" i="1" dirty="0" err="1" smtClean="0">
                <a:solidFill>
                  <a:srgbClr val="FF0000"/>
                </a:solidFill>
              </a:rPr>
              <a:t>ngữ</a:t>
            </a:r>
            <a:r>
              <a:rPr lang="en-US" sz="3200" b="1" i="1" dirty="0" smtClean="0">
                <a:solidFill>
                  <a:srgbClr val="FF0000"/>
                </a:solidFill>
              </a:rPr>
              <a:t>  </a:t>
            </a:r>
            <a:r>
              <a:rPr lang="en-US" sz="3200" b="1" i="1" dirty="0" err="1" smtClean="0">
                <a:solidFill>
                  <a:srgbClr val="FF0000"/>
                </a:solidFill>
              </a:rPr>
              <a:t>địa</a:t>
            </a:r>
            <a:r>
              <a:rPr lang="en-US" sz="3200" b="1" i="1" dirty="0" smtClean="0">
                <a:solidFill>
                  <a:srgbClr val="FF0000"/>
                </a:solidFill>
              </a:rPr>
              <a:t> </a:t>
            </a:r>
            <a:r>
              <a:rPr lang="en-US" sz="3200" b="1" i="1" dirty="0" err="1" smtClean="0">
                <a:solidFill>
                  <a:srgbClr val="FF0000"/>
                </a:solidFill>
              </a:rPr>
              <a:t>phương</a:t>
            </a:r>
            <a:r>
              <a:rPr lang="en-US" sz="3200" b="1" i="1" dirty="0" smtClean="0">
                <a:solidFill>
                  <a:srgbClr val="FF0000"/>
                </a:solidFill>
              </a:rPr>
              <a:t> </a:t>
            </a:r>
            <a:r>
              <a:rPr lang="en-US" sz="3200" b="1" i="1" dirty="0" err="1" smtClean="0">
                <a:solidFill>
                  <a:srgbClr val="FF0000"/>
                </a:solidFill>
              </a:rPr>
              <a:t>của</a:t>
            </a:r>
            <a:r>
              <a:rPr lang="en-US" sz="3200" b="1" i="1" dirty="0" smtClean="0">
                <a:solidFill>
                  <a:srgbClr val="FF0000"/>
                </a:solidFill>
              </a:rPr>
              <a:t> </a:t>
            </a:r>
            <a:r>
              <a:rPr lang="en-US" sz="3200" b="1" i="1" dirty="0" err="1" smtClean="0">
                <a:solidFill>
                  <a:srgbClr val="FF0000"/>
                </a:solidFill>
              </a:rPr>
              <a:t>Huế</a:t>
            </a:r>
            <a:r>
              <a:rPr lang="en-US" sz="3200" b="1" i="1" dirty="0" smtClean="0">
                <a:solidFill>
                  <a:srgbClr val="FF0000"/>
                </a:solidFill>
              </a:rPr>
              <a:t> </a:t>
            </a:r>
            <a:r>
              <a:rPr lang="en-US" sz="3200" b="1" i="1" dirty="0" err="1" smtClean="0">
                <a:solidFill>
                  <a:srgbClr val="FF0000"/>
                </a:solidFill>
              </a:rPr>
              <a:t>trong</a:t>
            </a:r>
            <a:r>
              <a:rPr lang="en-US" sz="3200" b="1" i="1" dirty="0" smtClean="0">
                <a:solidFill>
                  <a:srgbClr val="FF0000"/>
                </a:solidFill>
              </a:rPr>
              <a:t> </a:t>
            </a:r>
            <a:r>
              <a:rPr lang="en-US" sz="3200" b="1" i="1" dirty="0" err="1" smtClean="0">
                <a:solidFill>
                  <a:srgbClr val="FF0000"/>
                </a:solidFill>
              </a:rPr>
              <a:t>Chuyện</a:t>
            </a:r>
            <a:r>
              <a:rPr lang="en-US" sz="3200" b="1" i="1" dirty="0" smtClean="0">
                <a:solidFill>
                  <a:srgbClr val="FF0000"/>
                </a:solidFill>
              </a:rPr>
              <a:t> </a:t>
            </a:r>
            <a:r>
              <a:rPr lang="en-US" sz="3200" b="1" i="1" dirty="0" err="1" smtClean="0">
                <a:solidFill>
                  <a:srgbClr val="FF0000"/>
                </a:solidFill>
              </a:rPr>
              <a:t>cơm</a:t>
            </a:r>
            <a:r>
              <a:rPr lang="en-US" sz="3200" b="1" i="1" dirty="0" smtClean="0">
                <a:solidFill>
                  <a:srgbClr val="FF0000"/>
                </a:solidFill>
              </a:rPr>
              <a:t> </a:t>
            </a:r>
            <a:r>
              <a:rPr lang="en-US" sz="3200" b="1" i="1" dirty="0" err="1" smtClean="0">
                <a:solidFill>
                  <a:srgbClr val="FF0000"/>
                </a:solidFill>
              </a:rPr>
              <a:t>hến</a:t>
            </a:r>
            <a:r>
              <a:rPr lang="en-US" sz="3200" b="1" i="1" dirty="0" smtClean="0">
                <a:solidFill>
                  <a:srgbClr val="FF0000"/>
                </a:solidFill>
              </a:rPr>
              <a:t>.</a:t>
            </a:r>
            <a:endParaRPr lang="en-US" sz="3200" b="1" i="1" dirty="0">
              <a:solidFill>
                <a:srgbClr val="FF0000"/>
              </a:solidFill>
            </a:endParaRPr>
          </a:p>
          <a:p>
            <a:pPr algn="ctr"/>
            <a:endParaRPr lang="en-US" sz="3200" b="1" dirty="0">
              <a:solidFill>
                <a:srgbClr val="0000FF"/>
              </a:solidFill>
            </a:endParaRPr>
          </a:p>
        </p:txBody>
      </p:sp>
      <p:sp>
        <p:nvSpPr>
          <p:cNvPr id="28" name="Rectangle: Folded Corner 27">
            <a:extLst>
              <a:ext uri="{FF2B5EF4-FFF2-40B4-BE49-F238E27FC236}">
                <a16:creationId xmlns="" xmlns:a16="http://schemas.microsoft.com/office/drawing/2014/main" id="{02105D08-1F14-416F-86C2-51DFEA1D8826}"/>
              </a:ext>
            </a:extLst>
          </p:cNvPr>
          <p:cNvSpPr/>
          <p:nvPr/>
        </p:nvSpPr>
        <p:spPr>
          <a:xfrm>
            <a:off x="508000" y="1365157"/>
            <a:ext cx="10501949" cy="324509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002060"/>
                </a:solidFill>
                <a:latin typeface="+mj-lt"/>
              </a:rPr>
              <a:t>Trong </a:t>
            </a:r>
            <a:r>
              <a:rPr lang="vi-VN" sz="3200" i="1" dirty="0">
                <a:solidFill>
                  <a:srgbClr val="002060"/>
                </a:solidFill>
                <a:latin typeface="+mj-lt"/>
              </a:rPr>
              <a:t>Chuyện cơm hến,</a:t>
            </a:r>
            <a:r>
              <a:rPr lang="vi-VN" sz="3200" dirty="0">
                <a:solidFill>
                  <a:srgbClr val="002060"/>
                </a:solidFill>
                <a:latin typeface="+mj-lt"/>
              </a:rPr>
              <a:t> nhà văn Hoàng Phủ Ngọc Tường sử dụng từ ngữ địa phương nhằm khắc hoạ không khí, sắc thái riêng của Huế, miêu tả lối nói riêng của người Huế. Tính chất địa phương của bài tản văn góp phần tạo ấn tượng sầu đậm về Huế và văn hoá Huế. Nói về không gian văn hoá Huế bằng một số từ ngữ Huế thì sẽ nêu bật được sắc màu của Huế.</a:t>
            </a:r>
            <a:endParaRPr lang="en-US" sz="3200" dirty="0">
              <a:solidFill>
                <a:srgbClr val="002060"/>
              </a:solidFill>
              <a:latin typeface="+mj-lt"/>
            </a:endParaRP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1951665" y="5562260"/>
            <a:ext cx="2438330" cy="250979"/>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9" action="ppaction://hlinkpres?slideindex=9&amp;slidetitle=PowerPoint Presentation"/>
            <a:extLst>
              <a:ext uri="{FF2B5EF4-FFF2-40B4-BE49-F238E27FC236}">
                <a16:creationId xmlns="" xmlns:a16="http://schemas.microsoft.com/office/drawing/2014/main" id="{AA693000-41B6-4481-BACC-F3E8F4F6DBBA}"/>
              </a:ext>
            </a:extLst>
          </p:cNvPr>
          <p:cNvSpPr/>
          <p:nvPr/>
        </p:nvSpPr>
        <p:spPr>
          <a:xfrm rot="586976" flipH="1">
            <a:off x="2015361" y="4622335"/>
            <a:ext cx="2310938" cy="899514"/>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Sile</a:t>
            </a:r>
            <a:r>
              <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prstClr val="white"/>
                </a:solidFill>
                <a:latin typeface="Tahoma" panose="020B0604030504040204" pitchFamily="34" charset="0"/>
                <a:ea typeface="Tahoma" panose="020B0604030504040204" pitchFamily="34" charset="0"/>
                <a:cs typeface="Tahoma" panose="020B0604030504040204" pitchFamily="34" charset="0"/>
              </a:rPr>
              <a:t>chính</a:t>
            </a:r>
            <a:endPar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4025900" y="4194326"/>
            <a:ext cx="154406"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303450"/>
            <a:ext cx="777978"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144615" y="5096272"/>
            <a:ext cx="88016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3321" y="3919037"/>
            <a:ext cx="495300"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18145" y="4348732"/>
            <a:ext cx="612253" cy="1020422"/>
          </a:xfrm>
          <a:prstGeom prst="rect">
            <a:avLst/>
          </a:prstGeom>
        </p:spPr>
      </p:pic>
      <p:sp>
        <p:nvSpPr>
          <p:cNvPr id="18" name="Rectangle 17"/>
          <p:cNvSpPr/>
          <p:nvPr/>
        </p:nvSpPr>
        <p:spPr>
          <a:xfrm>
            <a:off x="10847423" y="5792115"/>
            <a:ext cx="560256" cy="71417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5-Point Star 18"/>
          <p:cNvSpPr/>
          <p:nvPr/>
        </p:nvSpPr>
        <p:spPr>
          <a:xfrm>
            <a:off x="10712213" y="-471212"/>
            <a:ext cx="1836369" cy="183636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p:cNvSpPr/>
          <p:nvPr/>
        </p:nvSpPr>
        <p:spPr>
          <a:xfrm>
            <a:off x="582028" y="9706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559649"/>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121</Words>
  <Application>Microsoft Office PowerPoint</Application>
  <PresentationFormat>Custom</PresentationFormat>
  <Paragraphs>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Times New Roman</vt:lpstr>
      <vt:lpstr>Tahoma</vt:lpstr>
      <vt:lpstr>Calibri Light</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vietquang</cp:lastModifiedBy>
  <cp:revision>122</cp:revision>
  <dcterms:created xsi:type="dcterms:W3CDTF">2018-05-24T12:43:45Z</dcterms:created>
  <dcterms:modified xsi:type="dcterms:W3CDTF">2022-06-10T12:49:09Z</dcterms:modified>
</cp:coreProperties>
</file>