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60" r:id="rId2"/>
    <p:sldId id="308" r:id="rId3"/>
    <p:sldId id="261" r:id="rId4"/>
    <p:sldId id="310" r:id="rId5"/>
    <p:sldId id="324" r:id="rId6"/>
    <p:sldId id="351" r:id="rId7"/>
    <p:sldId id="269" r:id="rId8"/>
    <p:sldId id="353" r:id="rId9"/>
    <p:sldId id="352" r:id="rId10"/>
    <p:sldId id="354" r:id="rId11"/>
    <p:sldId id="355" r:id="rId12"/>
    <p:sldId id="356" r:id="rId13"/>
    <p:sldId id="357" r:id="rId14"/>
    <p:sldId id="34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ss Thu" initials="M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FF"/>
    <a:srgbClr val="E80818"/>
    <a:srgbClr val="FF66CC"/>
    <a:srgbClr val="422A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73424-3BAA-4BD1-9455-780B7434312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A61F8-A382-41D2-B1BD-6B571B3B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4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A61F8-A382-41D2-B1BD-6B571B3B37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0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A61F8-A382-41D2-B1BD-6B571B3B37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44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A61F8-A382-41D2-B1BD-6B571B3B37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3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9C3-4520-4D41-BC99-68699A0464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38C7-3568-43C7-BD92-B782B1364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9C3-4520-4D41-BC99-68699A0464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38C7-3568-43C7-BD92-B782B1364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9C3-4520-4D41-BC99-68699A0464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38C7-3568-43C7-BD92-B782B1364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9C3-4520-4D41-BC99-68699A0464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38C7-3568-43C7-BD92-B782B1364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9C3-4520-4D41-BC99-68699A0464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38C7-3568-43C7-BD92-B782B1364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9C3-4520-4D41-BC99-68699A0464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38C7-3568-43C7-BD92-B782B1364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9C3-4520-4D41-BC99-68699A0464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38C7-3568-43C7-BD92-B782B1364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9C3-4520-4D41-BC99-68699A0464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38C7-3568-43C7-BD92-B782B1364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9C3-4520-4D41-BC99-68699A0464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38C7-3568-43C7-BD92-B782B1364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9C3-4520-4D41-BC99-68699A0464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38C7-3568-43C7-BD92-B782B1364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9C3-4520-4D41-BC99-68699A0464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38C7-3568-43C7-BD92-B782B1364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3AB199C3-4520-4D41-BC99-68699A0464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F4DA38C7-3568-43C7-BD92-B782B136458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6710" y="228600"/>
            <a:ext cx="4901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35: THỰC HÀNH QUAN SÁT VÀ PHÂN BIỆT MỘT SỐ NHÓM THỰC VẬT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9"/>
            <a:ext cx="3886200" cy="346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95"/>
            <a:ext cx="3886200" cy="33881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436" y="4648200"/>
            <a:ext cx="480060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10" y="2781062"/>
            <a:ext cx="4800600" cy="186713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781800" cy="533400"/>
          </a:xfrm>
        </p:spPr>
        <p:txBody>
          <a:bodyPr/>
          <a:lstStyle/>
          <a:p>
            <a:r>
              <a:rPr lang="vi-VN" dirty="0" smtClean="0">
                <a:solidFill>
                  <a:srgbClr val="0070C0"/>
                </a:solidFill>
              </a:rPr>
              <a:t>Đáp án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981338"/>
              </p:ext>
            </p:extLst>
          </p:nvPr>
        </p:nvGraphicFramePr>
        <p:xfrm>
          <a:off x="164910" y="859537"/>
          <a:ext cx="8991600" cy="4931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0942"/>
                <a:gridCol w="2591436"/>
                <a:gridCol w="3949222"/>
              </a:tblGrid>
              <a:tr h="4483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ngành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 do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66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 không phân nhánh, rễ giả, chưa có mạch dẫn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66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dương xỉ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 dưong xỉ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 có rễ, thân lá thật, có mạch dẫn, lá non cuộn lại ở đầu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449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thông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 hạt trần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rễ, thân, lá. Thân phân nhánh, lá kim, hạt nằm lộ phía bên ngoài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449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đao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57912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trao đổi phiếu học tập để chấm chéo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9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Hướng dẫn học sinh viết thu hoạch</a:t>
            </a:r>
            <a:b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sau nộp)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1- Chuẩn bị</a:t>
            </a:r>
            <a:endParaRPr lang="en-US" dirty="0"/>
          </a:p>
          <a:p>
            <a:r>
              <a:rPr lang="vi-VN" dirty="0"/>
              <a:t>2- Tiến hành</a:t>
            </a:r>
            <a:endParaRPr lang="en-US" dirty="0"/>
          </a:p>
          <a:p>
            <a:r>
              <a:rPr lang="vi-VN" dirty="0"/>
              <a:t>3- Thu hoạch</a:t>
            </a:r>
            <a:endParaRPr lang="en-US" dirty="0"/>
          </a:p>
          <a:p>
            <a:r>
              <a:rPr lang="vi-VN" dirty="0"/>
              <a:t>+ Mỗi HS hoàn thành phiếu học tập vào giấy của cá nhân</a:t>
            </a:r>
            <a:endParaRPr lang="en-US" dirty="0"/>
          </a:p>
          <a:p>
            <a:r>
              <a:rPr lang="vi-VN" dirty="0"/>
              <a:t>+ B</a:t>
            </a:r>
            <a:r>
              <a:rPr lang="nl-NL" dirty="0"/>
              <a:t>ảng quan sát 2-4 cây</a:t>
            </a:r>
            <a:r>
              <a:rPr lang="vi-VN" dirty="0"/>
              <a:t> tự nhiên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43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685800"/>
            <a:ext cx="4648200" cy="99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115187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6858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0070C0"/>
                </a:solidFill>
              </a:rPr>
              <a:t>Hãy sắp xếp các cây sau vào nhóm thực vật đã học ?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707" y="1346788"/>
            <a:ext cx="4465093" cy="5486884"/>
            <a:chOff x="30707" y="1332131"/>
            <a:chExt cx="4617493" cy="54868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7" y="1332131"/>
              <a:ext cx="4617493" cy="49924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4000" y="6357350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thông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90138" y="1385888"/>
            <a:ext cx="4042155" cy="5400378"/>
            <a:chOff x="4690138" y="1385888"/>
            <a:chExt cx="4042155" cy="54003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138" y="1385888"/>
              <a:ext cx="4042155" cy="493871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19800" y="6324601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rêu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4194" y="1394562"/>
            <a:ext cx="4495800" cy="5486884"/>
            <a:chOff x="0" y="1299381"/>
            <a:chExt cx="4495800" cy="54868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99381"/>
              <a:ext cx="4495800" cy="50252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090095" y="632460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Rau bợ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70289" y="1464002"/>
            <a:ext cx="4042155" cy="5369670"/>
            <a:chOff x="4690138" y="1416594"/>
            <a:chExt cx="4042155" cy="536967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138" y="1416594"/>
              <a:ext cx="4042155" cy="490800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060743" y="6324599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cam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11100" y="1342099"/>
            <a:ext cx="4042155" cy="5477802"/>
            <a:chOff x="4690138" y="1385885"/>
            <a:chExt cx="4042155" cy="547780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138" y="1385885"/>
              <a:ext cx="4042155" cy="493871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989093" y="6402022"/>
              <a:ext cx="1717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đu đủ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3440" y="1262353"/>
            <a:ext cx="4596409" cy="5442667"/>
            <a:chOff x="-3440" y="1262353"/>
            <a:chExt cx="4596409" cy="544266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40" y="1262353"/>
              <a:ext cx="4596409" cy="52046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78807" y="6243355"/>
              <a:ext cx="2357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Trắc bách diệp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349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703658"/>
              </p:ext>
            </p:extLst>
          </p:nvPr>
        </p:nvGraphicFramePr>
        <p:xfrm>
          <a:off x="0" y="228603"/>
          <a:ext cx="8686800" cy="6553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3636"/>
                <a:gridCol w="3908958"/>
                <a:gridCol w="3184206"/>
              </a:tblGrid>
              <a:tr h="7619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44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rêu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67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Thông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cam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12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 rau bợ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12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 Trắc bách diệp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12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đu đủ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43600" y="1094096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 rêu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3100" y="211138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  hạt trần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9051" y="2846696"/>
            <a:ext cx="217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 hạt kín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1339" y="3762359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 dương xỉ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7539" y="480319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 hạt trần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4488" y="5879278"/>
            <a:ext cx="228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 hạt kín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36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910" y="-635"/>
            <a:ext cx="9152255" cy="686371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2"/>
          <p:cNvSpPr txBox="1"/>
          <p:nvPr/>
        </p:nvSpPr>
        <p:spPr>
          <a:xfrm>
            <a:off x="1072515" y="518795"/>
            <a:ext cx="6699885" cy="47705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  <a:p>
            <a:endParaRPr lang="vi-VN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hận biết được các cơ quan sinh dưỡng và cơ quan sinh sản của các mẫu vật.</a:t>
            </a:r>
          </a:p>
          <a:p>
            <a:pPr marL="342900" lvl="0" indent="-342900">
              <a:buFontTx/>
              <a:buChar char="-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 chia được các nhóm thực vật theo các tiêu chí đã phân loại đã học.</a:t>
            </a:r>
          </a:p>
          <a:p>
            <a:pPr lvl="0"/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Phân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biệt đưa ra dấu hiệu nhận biết về các nhóm thực 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1630816"/>
            <a:ext cx="6705600" cy="4312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450215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mỗi nhóm chuẩn bị mẫu vật: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45" algn="just">
              <a:lnSpc>
                <a:spcPct val="115000"/>
              </a:lnSpc>
              <a:tabLst>
                <a:tab pos="450215" algn="l"/>
              </a:tabLs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Rêu tường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45" algn="just">
              <a:lnSpc>
                <a:spcPct val="115000"/>
              </a:lnSpc>
              <a:tabLst>
                <a:tab pos="450215" algn="l"/>
              </a:tabLs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Dương xỉ (mẫu vật hoặc tranh ảnh)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45" algn="just">
              <a:lnSpc>
                <a:spcPct val="115000"/>
              </a:lnSpc>
              <a:tabLst>
                <a:tab pos="450215" algn="l"/>
              </a:tabLs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Hình ảnh cây thông có đủ nón đực và cái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45" algn="just">
              <a:lnSpc>
                <a:spcPct val="115000"/>
              </a:lnSpc>
              <a:tabLst>
                <a:tab pos="450215" algn="l"/>
              </a:tabLs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Quả bí ngô cắt dọc, hình ảnh cây bí ngô có hoa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45" algn="just">
              <a:lnSpc>
                <a:spcPct val="115000"/>
              </a:lnSpc>
              <a:tabLst>
                <a:tab pos="450215" algn="l"/>
              </a:tabLs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(Hoặc 1 loại quả khác thuộc ngành hạt kín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cam, bưởi,…)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450215" algn="l"/>
              </a:tabLs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-Các dụng cụ thí nghiệm: Kính hiển vi, kính lúp, dao lam, nước cất, kim mũi mác, ống nhỏ giọt, lam kính, lamen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6858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SỰ CHUẨN BỊ 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NHÓM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a dạng thực vậ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274638"/>
            <a:ext cx="8763000" cy="585152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6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001000" cy="2362200"/>
          </a:xfrm>
        </p:spPr>
        <p:txBody>
          <a:bodyPr/>
          <a:lstStyle/>
          <a:p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lớp thành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nhóm. Các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tự bầu nhóm trưởng và thư kí.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28800"/>
            <a:ext cx="7772400" cy="452596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 rot="21250921" flipH="1">
            <a:off x="3026184" y="4882576"/>
            <a:ext cx="4283529" cy="2309583"/>
          </a:xfrm>
          <a:custGeom>
            <a:avLst/>
            <a:gdLst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092037 w 2410691"/>
              <a:gd name="connsiteY2" fmla="*/ 6793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691" h="1649124">
                <a:moveTo>
                  <a:pt x="0" y="873270"/>
                </a:moveTo>
                <a:cubicBezTo>
                  <a:pt x="910244" y="895668"/>
                  <a:pt x="1812867" y="1238106"/>
                  <a:pt x="2410691" y="1649124"/>
                </a:cubicBezTo>
                <a:lnTo>
                  <a:pt x="2192050" y="641206"/>
                </a:lnTo>
                <a:cubicBezTo>
                  <a:pt x="2107623" y="436996"/>
                  <a:pt x="1951647" y="226118"/>
                  <a:pt x="1548133" y="0"/>
                </a:cubicBezTo>
                <a:cubicBezTo>
                  <a:pt x="1073296" y="254397"/>
                  <a:pt x="838819" y="413663"/>
                  <a:pt x="0" y="87327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7000"/>
                </a:schemeClr>
              </a:gs>
              <a:gs pos="66000">
                <a:schemeClr val="bg1">
                  <a:shade val="67500"/>
                  <a:satMod val="115000"/>
                  <a:alpha val="10000"/>
                  <a:lumMod val="56000"/>
                  <a:lumOff val="44000"/>
                </a:schemeClr>
              </a:gs>
              <a:gs pos="100000">
                <a:schemeClr val="bg1">
                  <a:shade val="100000"/>
                  <a:satMod val="115000"/>
                  <a:alpha val="0"/>
                  <a:lumMod val="0"/>
                  <a:lumOff val="100000"/>
                </a:schemeClr>
              </a:gs>
            </a:gsLst>
            <a:lin ang="600000" scaled="0"/>
            <a:tileRect/>
          </a:gradFill>
          <a:ln w="3175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 rot="21250921" flipH="1">
            <a:off x="3026184" y="2783816"/>
            <a:ext cx="4283529" cy="2309583"/>
          </a:xfrm>
          <a:custGeom>
            <a:avLst/>
            <a:gdLst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092037 w 2410691"/>
              <a:gd name="connsiteY2" fmla="*/ 6793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691" h="1649124">
                <a:moveTo>
                  <a:pt x="0" y="873270"/>
                </a:moveTo>
                <a:cubicBezTo>
                  <a:pt x="910244" y="895668"/>
                  <a:pt x="1812867" y="1238106"/>
                  <a:pt x="2410691" y="1649124"/>
                </a:cubicBezTo>
                <a:lnTo>
                  <a:pt x="2192050" y="641206"/>
                </a:lnTo>
                <a:cubicBezTo>
                  <a:pt x="2107623" y="436996"/>
                  <a:pt x="1951647" y="226118"/>
                  <a:pt x="1548133" y="0"/>
                </a:cubicBezTo>
                <a:cubicBezTo>
                  <a:pt x="1073296" y="254397"/>
                  <a:pt x="838819" y="413663"/>
                  <a:pt x="0" y="87327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7000"/>
                </a:schemeClr>
              </a:gs>
              <a:gs pos="66000">
                <a:schemeClr val="bg1">
                  <a:shade val="67500"/>
                  <a:satMod val="115000"/>
                  <a:alpha val="10000"/>
                  <a:lumMod val="56000"/>
                  <a:lumOff val="44000"/>
                </a:schemeClr>
              </a:gs>
              <a:gs pos="100000">
                <a:schemeClr val="bg1">
                  <a:shade val="100000"/>
                  <a:satMod val="115000"/>
                  <a:alpha val="0"/>
                  <a:lumMod val="0"/>
                  <a:lumOff val="100000"/>
                </a:schemeClr>
              </a:gs>
            </a:gsLst>
            <a:lin ang="600000" scaled="0"/>
            <a:tileRect/>
          </a:gradFill>
          <a:ln w="3175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 rot="349079">
            <a:off x="1828801" y="3796185"/>
            <a:ext cx="4283529" cy="2309583"/>
          </a:xfrm>
          <a:custGeom>
            <a:avLst/>
            <a:gdLst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092037 w 2410691"/>
              <a:gd name="connsiteY2" fmla="*/ 6793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691" h="1649124">
                <a:moveTo>
                  <a:pt x="0" y="873270"/>
                </a:moveTo>
                <a:cubicBezTo>
                  <a:pt x="910244" y="895668"/>
                  <a:pt x="1812867" y="1238106"/>
                  <a:pt x="2410691" y="1649124"/>
                </a:cubicBezTo>
                <a:lnTo>
                  <a:pt x="2192050" y="641206"/>
                </a:lnTo>
                <a:cubicBezTo>
                  <a:pt x="2107623" y="436996"/>
                  <a:pt x="1951647" y="226118"/>
                  <a:pt x="1548133" y="0"/>
                </a:cubicBezTo>
                <a:cubicBezTo>
                  <a:pt x="1073296" y="254397"/>
                  <a:pt x="838819" y="413663"/>
                  <a:pt x="0" y="87327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7000"/>
                </a:schemeClr>
              </a:gs>
              <a:gs pos="66000">
                <a:schemeClr val="bg1">
                  <a:shade val="67500"/>
                  <a:satMod val="115000"/>
                  <a:alpha val="10000"/>
                  <a:lumMod val="56000"/>
                  <a:lumOff val="44000"/>
                </a:schemeClr>
              </a:gs>
              <a:gs pos="100000">
                <a:schemeClr val="bg1">
                  <a:shade val="100000"/>
                  <a:satMod val="115000"/>
                  <a:alpha val="0"/>
                  <a:lumMod val="0"/>
                  <a:lumOff val="100000"/>
                </a:schemeClr>
              </a:gs>
            </a:gsLst>
            <a:lin ang="600000" scaled="0"/>
            <a:tileRect/>
          </a:gradFill>
          <a:ln w="3175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rot="349079">
            <a:off x="1828800" y="1661886"/>
            <a:ext cx="4283529" cy="2309583"/>
          </a:xfrm>
          <a:custGeom>
            <a:avLst/>
            <a:gdLst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092037 w 2410691"/>
              <a:gd name="connsiteY2" fmla="*/ 6793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691" h="1649124">
                <a:moveTo>
                  <a:pt x="0" y="873270"/>
                </a:moveTo>
                <a:cubicBezTo>
                  <a:pt x="910244" y="895668"/>
                  <a:pt x="1812867" y="1238106"/>
                  <a:pt x="2410691" y="1649124"/>
                </a:cubicBezTo>
                <a:lnTo>
                  <a:pt x="2192050" y="641206"/>
                </a:lnTo>
                <a:cubicBezTo>
                  <a:pt x="2107623" y="436996"/>
                  <a:pt x="1951647" y="226118"/>
                  <a:pt x="1548133" y="0"/>
                </a:cubicBezTo>
                <a:cubicBezTo>
                  <a:pt x="1073296" y="254397"/>
                  <a:pt x="838819" y="413663"/>
                  <a:pt x="0" y="87327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7000"/>
                </a:schemeClr>
              </a:gs>
              <a:gs pos="66000">
                <a:schemeClr val="bg1">
                  <a:shade val="67500"/>
                  <a:satMod val="115000"/>
                  <a:alpha val="10000"/>
                  <a:lumMod val="56000"/>
                  <a:lumOff val="44000"/>
                </a:schemeClr>
              </a:gs>
              <a:gs pos="100000">
                <a:schemeClr val="bg1">
                  <a:shade val="100000"/>
                  <a:satMod val="115000"/>
                  <a:alpha val="0"/>
                  <a:lumMod val="0"/>
                  <a:lumOff val="100000"/>
                </a:schemeClr>
              </a:gs>
            </a:gsLst>
            <a:lin ang="600000" scaled="0"/>
            <a:tileRect/>
          </a:gradFill>
          <a:ln w="3175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8206" name="TextBox 3"/>
          <p:cNvSpPr txBox="1">
            <a:spLocks noChangeArrowheads="1"/>
          </p:cNvSpPr>
          <p:nvPr/>
        </p:nvSpPr>
        <p:spPr bwMode="auto">
          <a:xfrm>
            <a:off x="2150507" y="44624"/>
            <a:ext cx="55178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404040"/>
                </a:solidFill>
                <a:latin typeface="Arial" charset="0"/>
              </a:rPr>
              <a:t>THỰC HÀNH</a:t>
            </a:r>
          </a:p>
        </p:txBody>
      </p:sp>
      <p:sp>
        <p:nvSpPr>
          <p:cNvPr id="6" name="Freeform 5"/>
          <p:cNvSpPr/>
          <p:nvPr/>
        </p:nvSpPr>
        <p:spPr>
          <a:xfrm>
            <a:off x="3603625" y="1268760"/>
            <a:ext cx="517525" cy="1639540"/>
          </a:xfrm>
          <a:custGeom>
            <a:avLst/>
            <a:gdLst>
              <a:gd name="connsiteX0" fmla="*/ 508000 w 514350"/>
              <a:gd name="connsiteY0" fmla="*/ 0 h 1606550"/>
              <a:gd name="connsiteX1" fmla="*/ 0 w 514350"/>
              <a:gd name="connsiteY1" fmla="*/ 539750 h 1606550"/>
              <a:gd name="connsiteX2" fmla="*/ 0 w 514350"/>
              <a:gd name="connsiteY2" fmla="*/ 1606550 h 1606550"/>
              <a:gd name="connsiteX3" fmla="*/ 514350 w 514350"/>
              <a:gd name="connsiteY3" fmla="*/ 1085850 h 1606550"/>
              <a:gd name="connsiteX4" fmla="*/ 508000 w 514350"/>
              <a:gd name="connsiteY4" fmla="*/ 0 h 1606550"/>
              <a:gd name="connsiteX0" fmla="*/ 515144 w 515676"/>
              <a:gd name="connsiteY0" fmla="*/ 0 h 1606550"/>
              <a:gd name="connsiteX1" fmla="*/ 0 w 515676"/>
              <a:gd name="connsiteY1" fmla="*/ 539750 h 1606550"/>
              <a:gd name="connsiteX2" fmla="*/ 0 w 515676"/>
              <a:gd name="connsiteY2" fmla="*/ 1606550 h 1606550"/>
              <a:gd name="connsiteX3" fmla="*/ 514350 w 515676"/>
              <a:gd name="connsiteY3" fmla="*/ 1085850 h 1606550"/>
              <a:gd name="connsiteX4" fmla="*/ 515144 w 515676"/>
              <a:gd name="connsiteY4" fmla="*/ 0 h 1606550"/>
              <a:gd name="connsiteX0" fmla="*/ 515144 w 516731"/>
              <a:gd name="connsiteY0" fmla="*/ 0 h 1606550"/>
              <a:gd name="connsiteX1" fmla="*/ 0 w 516731"/>
              <a:gd name="connsiteY1" fmla="*/ 539750 h 1606550"/>
              <a:gd name="connsiteX2" fmla="*/ 0 w 516731"/>
              <a:gd name="connsiteY2" fmla="*/ 1606550 h 1606550"/>
              <a:gd name="connsiteX3" fmla="*/ 516731 w 516731"/>
              <a:gd name="connsiteY3" fmla="*/ 1078706 h 1606550"/>
              <a:gd name="connsiteX4" fmla="*/ 515144 w 516731"/>
              <a:gd name="connsiteY4" fmla="*/ 0 h 1606550"/>
              <a:gd name="connsiteX0" fmla="*/ 517525 w 518057"/>
              <a:gd name="connsiteY0" fmla="*/ 0 h 1608931"/>
              <a:gd name="connsiteX1" fmla="*/ 0 w 518057"/>
              <a:gd name="connsiteY1" fmla="*/ 542131 h 1608931"/>
              <a:gd name="connsiteX2" fmla="*/ 0 w 518057"/>
              <a:gd name="connsiteY2" fmla="*/ 1608931 h 1608931"/>
              <a:gd name="connsiteX3" fmla="*/ 516731 w 518057"/>
              <a:gd name="connsiteY3" fmla="*/ 1081087 h 1608931"/>
              <a:gd name="connsiteX4" fmla="*/ 517525 w 518057"/>
              <a:gd name="connsiteY4" fmla="*/ 0 h 1608931"/>
              <a:gd name="connsiteX0" fmla="*/ 517525 w 518057"/>
              <a:gd name="connsiteY0" fmla="*/ 0 h 1608931"/>
              <a:gd name="connsiteX1" fmla="*/ 0 w 518057"/>
              <a:gd name="connsiteY1" fmla="*/ 542131 h 1608931"/>
              <a:gd name="connsiteX2" fmla="*/ 0 w 518057"/>
              <a:gd name="connsiteY2" fmla="*/ 1608931 h 1608931"/>
              <a:gd name="connsiteX3" fmla="*/ 516731 w 518057"/>
              <a:gd name="connsiteY3" fmla="*/ 1081087 h 1608931"/>
              <a:gd name="connsiteX4" fmla="*/ 517525 w 518057"/>
              <a:gd name="connsiteY4" fmla="*/ 0 h 1608931"/>
              <a:gd name="connsiteX0" fmla="*/ 515144 w 516731"/>
              <a:gd name="connsiteY0" fmla="*/ 0 h 1611312"/>
              <a:gd name="connsiteX1" fmla="*/ 0 w 516731"/>
              <a:gd name="connsiteY1" fmla="*/ 544512 h 1611312"/>
              <a:gd name="connsiteX2" fmla="*/ 0 w 516731"/>
              <a:gd name="connsiteY2" fmla="*/ 1611312 h 1611312"/>
              <a:gd name="connsiteX3" fmla="*/ 516731 w 516731"/>
              <a:gd name="connsiteY3" fmla="*/ 1083468 h 1611312"/>
              <a:gd name="connsiteX4" fmla="*/ 515144 w 516731"/>
              <a:gd name="connsiteY4" fmla="*/ 0 h 1611312"/>
              <a:gd name="connsiteX0" fmla="*/ 512763 w 516731"/>
              <a:gd name="connsiteY0" fmla="*/ 0 h 1604168"/>
              <a:gd name="connsiteX1" fmla="*/ 0 w 516731"/>
              <a:gd name="connsiteY1" fmla="*/ 537368 h 1604168"/>
              <a:gd name="connsiteX2" fmla="*/ 0 w 516731"/>
              <a:gd name="connsiteY2" fmla="*/ 1604168 h 1604168"/>
              <a:gd name="connsiteX3" fmla="*/ 516731 w 516731"/>
              <a:gd name="connsiteY3" fmla="*/ 1076324 h 1604168"/>
              <a:gd name="connsiteX4" fmla="*/ 512763 w 516731"/>
              <a:gd name="connsiteY4" fmla="*/ 0 h 160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731" h="1604168">
                <a:moveTo>
                  <a:pt x="512763" y="0"/>
                </a:moveTo>
                <a:lnTo>
                  <a:pt x="0" y="537368"/>
                </a:lnTo>
                <a:lnTo>
                  <a:pt x="0" y="1604168"/>
                </a:lnTo>
                <a:lnTo>
                  <a:pt x="516731" y="1076324"/>
                </a:lnTo>
                <a:cubicBezTo>
                  <a:pt x="514614" y="714374"/>
                  <a:pt x="514880" y="361950"/>
                  <a:pt x="512763" y="0"/>
                </a:cubicBezTo>
                <a:close/>
              </a:path>
            </a:pathLst>
          </a:custGeom>
          <a:solidFill>
            <a:srgbClr val="FF658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6200000">
            <a:off x="1313125" y="617798"/>
            <a:ext cx="1084882" cy="34961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2E5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>
              <a:solidFill>
                <a:prstClr val="white"/>
              </a:solidFill>
            </a:endParaRPr>
          </a:p>
        </p:txBody>
      </p:sp>
      <p:grpSp>
        <p:nvGrpSpPr>
          <p:cNvPr id="8209" name="Group 7"/>
          <p:cNvGrpSpPr>
            <a:grpSpLocks/>
          </p:cNvGrpSpPr>
          <p:nvPr/>
        </p:nvGrpSpPr>
        <p:grpSpPr bwMode="auto">
          <a:xfrm flipH="1">
            <a:off x="5167312" y="2376487"/>
            <a:ext cx="3869183" cy="1743075"/>
            <a:chOff x="5187953" y="1304132"/>
            <a:chExt cx="3278978" cy="1604168"/>
          </a:xfrm>
        </p:grpSpPr>
        <p:sp>
          <p:nvSpPr>
            <p:cNvPr id="9" name="Freeform 8"/>
            <p:cNvSpPr/>
            <p:nvPr/>
          </p:nvSpPr>
          <p:spPr>
            <a:xfrm>
              <a:off x="7949531" y="1304132"/>
              <a:ext cx="517400" cy="1604168"/>
            </a:xfrm>
            <a:custGeom>
              <a:avLst/>
              <a:gdLst>
                <a:gd name="connsiteX0" fmla="*/ 508000 w 514350"/>
                <a:gd name="connsiteY0" fmla="*/ 0 h 1606550"/>
                <a:gd name="connsiteX1" fmla="*/ 0 w 514350"/>
                <a:gd name="connsiteY1" fmla="*/ 539750 h 1606550"/>
                <a:gd name="connsiteX2" fmla="*/ 0 w 514350"/>
                <a:gd name="connsiteY2" fmla="*/ 1606550 h 1606550"/>
                <a:gd name="connsiteX3" fmla="*/ 514350 w 514350"/>
                <a:gd name="connsiteY3" fmla="*/ 1085850 h 1606550"/>
                <a:gd name="connsiteX4" fmla="*/ 508000 w 514350"/>
                <a:gd name="connsiteY4" fmla="*/ 0 h 1606550"/>
                <a:gd name="connsiteX0" fmla="*/ 515144 w 515676"/>
                <a:gd name="connsiteY0" fmla="*/ 0 h 1606550"/>
                <a:gd name="connsiteX1" fmla="*/ 0 w 515676"/>
                <a:gd name="connsiteY1" fmla="*/ 539750 h 1606550"/>
                <a:gd name="connsiteX2" fmla="*/ 0 w 515676"/>
                <a:gd name="connsiteY2" fmla="*/ 1606550 h 1606550"/>
                <a:gd name="connsiteX3" fmla="*/ 514350 w 515676"/>
                <a:gd name="connsiteY3" fmla="*/ 1085850 h 1606550"/>
                <a:gd name="connsiteX4" fmla="*/ 515144 w 515676"/>
                <a:gd name="connsiteY4" fmla="*/ 0 h 1606550"/>
                <a:gd name="connsiteX0" fmla="*/ 515144 w 516731"/>
                <a:gd name="connsiteY0" fmla="*/ 0 h 1606550"/>
                <a:gd name="connsiteX1" fmla="*/ 0 w 516731"/>
                <a:gd name="connsiteY1" fmla="*/ 539750 h 1606550"/>
                <a:gd name="connsiteX2" fmla="*/ 0 w 516731"/>
                <a:gd name="connsiteY2" fmla="*/ 1606550 h 1606550"/>
                <a:gd name="connsiteX3" fmla="*/ 516731 w 516731"/>
                <a:gd name="connsiteY3" fmla="*/ 1078706 h 1606550"/>
                <a:gd name="connsiteX4" fmla="*/ 515144 w 516731"/>
                <a:gd name="connsiteY4" fmla="*/ 0 h 1606550"/>
                <a:gd name="connsiteX0" fmla="*/ 517525 w 518057"/>
                <a:gd name="connsiteY0" fmla="*/ 0 h 1608931"/>
                <a:gd name="connsiteX1" fmla="*/ 0 w 518057"/>
                <a:gd name="connsiteY1" fmla="*/ 542131 h 1608931"/>
                <a:gd name="connsiteX2" fmla="*/ 0 w 518057"/>
                <a:gd name="connsiteY2" fmla="*/ 1608931 h 1608931"/>
                <a:gd name="connsiteX3" fmla="*/ 516731 w 518057"/>
                <a:gd name="connsiteY3" fmla="*/ 1081087 h 1608931"/>
                <a:gd name="connsiteX4" fmla="*/ 517525 w 518057"/>
                <a:gd name="connsiteY4" fmla="*/ 0 h 1608931"/>
                <a:gd name="connsiteX0" fmla="*/ 517525 w 518057"/>
                <a:gd name="connsiteY0" fmla="*/ 0 h 1608931"/>
                <a:gd name="connsiteX1" fmla="*/ 0 w 518057"/>
                <a:gd name="connsiteY1" fmla="*/ 542131 h 1608931"/>
                <a:gd name="connsiteX2" fmla="*/ 0 w 518057"/>
                <a:gd name="connsiteY2" fmla="*/ 1608931 h 1608931"/>
                <a:gd name="connsiteX3" fmla="*/ 516731 w 518057"/>
                <a:gd name="connsiteY3" fmla="*/ 1081087 h 1608931"/>
                <a:gd name="connsiteX4" fmla="*/ 517525 w 518057"/>
                <a:gd name="connsiteY4" fmla="*/ 0 h 1608931"/>
                <a:gd name="connsiteX0" fmla="*/ 515144 w 516731"/>
                <a:gd name="connsiteY0" fmla="*/ 0 h 1611312"/>
                <a:gd name="connsiteX1" fmla="*/ 0 w 516731"/>
                <a:gd name="connsiteY1" fmla="*/ 544512 h 1611312"/>
                <a:gd name="connsiteX2" fmla="*/ 0 w 516731"/>
                <a:gd name="connsiteY2" fmla="*/ 1611312 h 1611312"/>
                <a:gd name="connsiteX3" fmla="*/ 516731 w 516731"/>
                <a:gd name="connsiteY3" fmla="*/ 1083468 h 1611312"/>
                <a:gd name="connsiteX4" fmla="*/ 515144 w 516731"/>
                <a:gd name="connsiteY4" fmla="*/ 0 h 1611312"/>
                <a:gd name="connsiteX0" fmla="*/ 512763 w 516731"/>
                <a:gd name="connsiteY0" fmla="*/ 0 h 1604168"/>
                <a:gd name="connsiteX1" fmla="*/ 0 w 516731"/>
                <a:gd name="connsiteY1" fmla="*/ 537368 h 1604168"/>
                <a:gd name="connsiteX2" fmla="*/ 0 w 516731"/>
                <a:gd name="connsiteY2" fmla="*/ 1604168 h 1604168"/>
                <a:gd name="connsiteX3" fmla="*/ 516731 w 516731"/>
                <a:gd name="connsiteY3" fmla="*/ 1076324 h 1604168"/>
                <a:gd name="connsiteX4" fmla="*/ 512763 w 516731"/>
                <a:gd name="connsiteY4" fmla="*/ 0 h 160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731" h="1604168">
                  <a:moveTo>
                    <a:pt x="512763" y="0"/>
                  </a:moveTo>
                  <a:lnTo>
                    <a:pt x="0" y="537368"/>
                  </a:lnTo>
                  <a:lnTo>
                    <a:pt x="0" y="1604168"/>
                  </a:lnTo>
                  <a:lnTo>
                    <a:pt x="516731" y="1076324"/>
                  </a:lnTo>
                  <a:cubicBezTo>
                    <a:pt x="514614" y="714374"/>
                    <a:pt x="514880" y="361950"/>
                    <a:pt x="512763" y="0"/>
                  </a:cubicBezTo>
                  <a:close/>
                </a:path>
              </a:pathLst>
            </a:custGeom>
            <a:solidFill>
              <a:srgbClr val="3D3D3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800">
                <a:solidFill>
                  <a:prstClr val="white"/>
                </a:solidFill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16200000">
              <a:off x="6037193" y="994375"/>
              <a:ext cx="1063099" cy="27615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05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80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flipH="1">
            <a:off x="5167949" y="4504146"/>
            <a:ext cx="3278980" cy="1604168"/>
            <a:chOff x="5187951" y="1304132"/>
            <a:chExt cx="3278980" cy="1604168"/>
          </a:xfrm>
          <a:solidFill>
            <a:srgbClr val="FFB236"/>
          </a:solidFill>
        </p:grpSpPr>
        <p:sp>
          <p:nvSpPr>
            <p:cNvPr id="14" name="Freeform 13"/>
            <p:cNvSpPr/>
            <p:nvPr/>
          </p:nvSpPr>
          <p:spPr>
            <a:xfrm>
              <a:off x="7950200" y="1304132"/>
              <a:ext cx="516731" cy="1604168"/>
            </a:xfrm>
            <a:custGeom>
              <a:avLst/>
              <a:gdLst>
                <a:gd name="connsiteX0" fmla="*/ 508000 w 514350"/>
                <a:gd name="connsiteY0" fmla="*/ 0 h 1606550"/>
                <a:gd name="connsiteX1" fmla="*/ 0 w 514350"/>
                <a:gd name="connsiteY1" fmla="*/ 539750 h 1606550"/>
                <a:gd name="connsiteX2" fmla="*/ 0 w 514350"/>
                <a:gd name="connsiteY2" fmla="*/ 1606550 h 1606550"/>
                <a:gd name="connsiteX3" fmla="*/ 514350 w 514350"/>
                <a:gd name="connsiteY3" fmla="*/ 1085850 h 1606550"/>
                <a:gd name="connsiteX4" fmla="*/ 508000 w 514350"/>
                <a:gd name="connsiteY4" fmla="*/ 0 h 1606550"/>
                <a:gd name="connsiteX0" fmla="*/ 515144 w 515676"/>
                <a:gd name="connsiteY0" fmla="*/ 0 h 1606550"/>
                <a:gd name="connsiteX1" fmla="*/ 0 w 515676"/>
                <a:gd name="connsiteY1" fmla="*/ 539750 h 1606550"/>
                <a:gd name="connsiteX2" fmla="*/ 0 w 515676"/>
                <a:gd name="connsiteY2" fmla="*/ 1606550 h 1606550"/>
                <a:gd name="connsiteX3" fmla="*/ 514350 w 515676"/>
                <a:gd name="connsiteY3" fmla="*/ 1085850 h 1606550"/>
                <a:gd name="connsiteX4" fmla="*/ 515144 w 515676"/>
                <a:gd name="connsiteY4" fmla="*/ 0 h 1606550"/>
                <a:gd name="connsiteX0" fmla="*/ 515144 w 516731"/>
                <a:gd name="connsiteY0" fmla="*/ 0 h 1606550"/>
                <a:gd name="connsiteX1" fmla="*/ 0 w 516731"/>
                <a:gd name="connsiteY1" fmla="*/ 539750 h 1606550"/>
                <a:gd name="connsiteX2" fmla="*/ 0 w 516731"/>
                <a:gd name="connsiteY2" fmla="*/ 1606550 h 1606550"/>
                <a:gd name="connsiteX3" fmla="*/ 516731 w 516731"/>
                <a:gd name="connsiteY3" fmla="*/ 1078706 h 1606550"/>
                <a:gd name="connsiteX4" fmla="*/ 515144 w 516731"/>
                <a:gd name="connsiteY4" fmla="*/ 0 h 1606550"/>
                <a:gd name="connsiteX0" fmla="*/ 517525 w 518057"/>
                <a:gd name="connsiteY0" fmla="*/ 0 h 1608931"/>
                <a:gd name="connsiteX1" fmla="*/ 0 w 518057"/>
                <a:gd name="connsiteY1" fmla="*/ 542131 h 1608931"/>
                <a:gd name="connsiteX2" fmla="*/ 0 w 518057"/>
                <a:gd name="connsiteY2" fmla="*/ 1608931 h 1608931"/>
                <a:gd name="connsiteX3" fmla="*/ 516731 w 518057"/>
                <a:gd name="connsiteY3" fmla="*/ 1081087 h 1608931"/>
                <a:gd name="connsiteX4" fmla="*/ 517525 w 518057"/>
                <a:gd name="connsiteY4" fmla="*/ 0 h 1608931"/>
                <a:gd name="connsiteX0" fmla="*/ 517525 w 518057"/>
                <a:gd name="connsiteY0" fmla="*/ 0 h 1608931"/>
                <a:gd name="connsiteX1" fmla="*/ 0 w 518057"/>
                <a:gd name="connsiteY1" fmla="*/ 542131 h 1608931"/>
                <a:gd name="connsiteX2" fmla="*/ 0 w 518057"/>
                <a:gd name="connsiteY2" fmla="*/ 1608931 h 1608931"/>
                <a:gd name="connsiteX3" fmla="*/ 516731 w 518057"/>
                <a:gd name="connsiteY3" fmla="*/ 1081087 h 1608931"/>
                <a:gd name="connsiteX4" fmla="*/ 517525 w 518057"/>
                <a:gd name="connsiteY4" fmla="*/ 0 h 1608931"/>
                <a:gd name="connsiteX0" fmla="*/ 515144 w 516731"/>
                <a:gd name="connsiteY0" fmla="*/ 0 h 1611312"/>
                <a:gd name="connsiteX1" fmla="*/ 0 w 516731"/>
                <a:gd name="connsiteY1" fmla="*/ 544512 h 1611312"/>
                <a:gd name="connsiteX2" fmla="*/ 0 w 516731"/>
                <a:gd name="connsiteY2" fmla="*/ 1611312 h 1611312"/>
                <a:gd name="connsiteX3" fmla="*/ 516731 w 516731"/>
                <a:gd name="connsiteY3" fmla="*/ 1083468 h 1611312"/>
                <a:gd name="connsiteX4" fmla="*/ 515144 w 516731"/>
                <a:gd name="connsiteY4" fmla="*/ 0 h 1611312"/>
                <a:gd name="connsiteX0" fmla="*/ 512763 w 516731"/>
                <a:gd name="connsiteY0" fmla="*/ 0 h 1604168"/>
                <a:gd name="connsiteX1" fmla="*/ 0 w 516731"/>
                <a:gd name="connsiteY1" fmla="*/ 537368 h 1604168"/>
                <a:gd name="connsiteX2" fmla="*/ 0 w 516731"/>
                <a:gd name="connsiteY2" fmla="*/ 1604168 h 1604168"/>
                <a:gd name="connsiteX3" fmla="*/ 516731 w 516731"/>
                <a:gd name="connsiteY3" fmla="*/ 1076324 h 1604168"/>
                <a:gd name="connsiteX4" fmla="*/ 512763 w 516731"/>
                <a:gd name="connsiteY4" fmla="*/ 0 h 160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731" h="1604168">
                  <a:moveTo>
                    <a:pt x="512763" y="0"/>
                  </a:moveTo>
                  <a:lnTo>
                    <a:pt x="0" y="537368"/>
                  </a:lnTo>
                  <a:lnTo>
                    <a:pt x="0" y="1604168"/>
                  </a:lnTo>
                  <a:lnTo>
                    <a:pt x="516731" y="1076324"/>
                  </a:lnTo>
                  <a:cubicBezTo>
                    <a:pt x="514614" y="714374"/>
                    <a:pt x="514880" y="361950"/>
                    <a:pt x="512763" y="0"/>
                  </a:cubicBezTo>
                  <a:close/>
                </a:path>
              </a:pathLst>
            </a:custGeom>
            <a:solidFill>
              <a:srgbClr val="EE93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800">
                <a:solidFill>
                  <a:prstClr val="white"/>
                </a:solidFill>
              </a:endParaRPr>
            </a:p>
          </p:txBody>
        </p:sp>
        <p:sp>
          <p:nvSpPr>
            <p:cNvPr id="15" name="Round Same Side Corner Rectangle 14"/>
            <p:cNvSpPr/>
            <p:nvPr/>
          </p:nvSpPr>
          <p:spPr>
            <a:xfrm rot="16200000">
              <a:off x="6037285" y="994589"/>
              <a:ext cx="1063581" cy="276225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800">
                <a:solidFill>
                  <a:prstClr val="white"/>
                </a:solidFill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>
            <a:off x="3603625" y="3446463"/>
            <a:ext cx="517525" cy="1603375"/>
          </a:xfrm>
          <a:custGeom>
            <a:avLst/>
            <a:gdLst>
              <a:gd name="connsiteX0" fmla="*/ 508000 w 514350"/>
              <a:gd name="connsiteY0" fmla="*/ 0 h 1606550"/>
              <a:gd name="connsiteX1" fmla="*/ 0 w 514350"/>
              <a:gd name="connsiteY1" fmla="*/ 539750 h 1606550"/>
              <a:gd name="connsiteX2" fmla="*/ 0 w 514350"/>
              <a:gd name="connsiteY2" fmla="*/ 1606550 h 1606550"/>
              <a:gd name="connsiteX3" fmla="*/ 514350 w 514350"/>
              <a:gd name="connsiteY3" fmla="*/ 1085850 h 1606550"/>
              <a:gd name="connsiteX4" fmla="*/ 508000 w 514350"/>
              <a:gd name="connsiteY4" fmla="*/ 0 h 1606550"/>
              <a:gd name="connsiteX0" fmla="*/ 515144 w 515676"/>
              <a:gd name="connsiteY0" fmla="*/ 0 h 1606550"/>
              <a:gd name="connsiteX1" fmla="*/ 0 w 515676"/>
              <a:gd name="connsiteY1" fmla="*/ 539750 h 1606550"/>
              <a:gd name="connsiteX2" fmla="*/ 0 w 515676"/>
              <a:gd name="connsiteY2" fmla="*/ 1606550 h 1606550"/>
              <a:gd name="connsiteX3" fmla="*/ 514350 w 515676"/>
              <a:gd name="connsiteY3" fmla="*/ 1085850 h 1606550"/>
              <a:gd name="connsiteX4" fmla="*/ 515144 w 515676"/>
              <a:gd name="connsiteY4" fmla="*/ 0 h 1606550"/>
              <a:gd name="connsiteX0" fmla="*/ 515144 w 516731"/>
              <a:gd name="connsiteY0" fmla="*/ 0 h 1606550"/>
              <a:gd name="connsiteX1" fmla="*/ 0 w 516731"/>
              <a:gd name="connsiteY1" fmla="*/ 539750 h 1606550"/>
              <a:gd name="connsiteX2" fmla="*/ 0 w 516731"/>
              <a:gd name="connsiteY2" fmla="*/ 1606550 h 1606550"/>
              <a:gd name="connsiteX3" fmla="*/ 516731 w 516731"/>
              <a:gd name="connsiteY3" fmla="*/ 1078706 h 1606550"/>
              <a:gd name="connsiteX4" fmla="*/ 515144 w 516731"/>
              <a:gd name="connsiteY4" fmla="*/ 0 h 1606550"/>
              <a:gd name="connsiteX0" fmla="*/ 517525 w 518057"/>
              <a:gd name="connsiteY0" fmla="*/ 0 h 1608931"/>
              <a:gd name="connsiteX1" fmla="*/ 0 w 518057"/>
              <a:gd name="connsiteY1" fmla="*/ 542131 h 1608931"/>
              <a:gd name="connsiteX2" fmla="*/ 0 w 518057"/>
              <a:gd name="connsiteY2" fmla="*/ 1608931 h 1608931"/>
              <a:gd name="connsiteX3" fmla="*/ 516731 w 518057"/>
              <a:gd name="connsiteY3" fmla="*/ 1081087 h 1608931"/>
              <a:gd name="connsiteX4" fmla="*/ 517525 w 518057"/>
              <a:gd name="connsiteY4" fmla="*/ 0 h 1608931"/>
              <a:gd name="connsiteX0" fmla="*/ 517525 w 518057"/>
              <a:gd name="connsiteY0" fmla="*/ 0 h 1608931"/>
              <a:gd name="connsiteX1" fmla="*/ 0 w 518057"/>
              <a:gd name="connsiteY1" fmla="*/ 542131 h 1608931"/>
              <a:gd name="connsiteX2" fmla="*/ 0 w 518057"/>
              <a:gd name="connsiteY2" fmla="*/ 1608931 h 1608931"/>
              <a:gd name="connsiteX3" fmla="*/ 516731 w 518057"/>
              <a:gd name="connsiteY3" fmla="*/ 1081087 h 1608931"/>
              <a:gd name="connsiteX4" fmla="*/ 517525 w 518057"/>
              <a:gd name="connsiteY4" fmla="*/ 0 h 1608931"/>
              <a:gd name="connsiteX0" fmla="*/ 515144 w 516731"/>
              <a:gd name="connsiteY0" fmla="*/ 0 h 1611312"/>
              <a:gd name="connsiteX1" fmla="*/ 0 w 516731"/>
              <a:gd name="connsiteY1" fmla="*/ 544512 h 1611312"/>
              <a:gd name="connsiteX2" fmla="*/ 0 w 516731"/>
              <a:gd name="connsiteY2" fmla="*/ 1611312 h 1611312"/>
              <a:gd name="connsiteX3" fmla="*/ 516731 w 516731"/>
              <a:gd name="connsiteY3" fmla="*/ 1083468 h 1611312"/>
              <a:gd name="connsiteX4" fmla="*/ 515144 w 516731"/>
              <a:gd name="connsiteY4" fmla="*/ 0 h 1611312"/>
              <a:gd name="connsiteX0" fmla="*/ 512763 w 516731"/>
              <a:gd name="connsiteY0" fmla="*/ 0 h 1604168"/>
              <a:gd name="connsiteX1" fmla="*/ 0 w 516731"/>
              <a:gd name="connsiteY1" fmla="*/ 537368 h 1604168"/>
              <a:gd name="connsiteX2" fmla="*/ 0 w 516731"/>
              <a:gd name="connsiteY2" fmla="*/ 1604168 h 1604168"/>
              <a:gd name="connsiteX3" fmla="*/ 516731 w 516731"/>
              <a:gd name="connsiteY3" fmla="*/ 1076324 h 1604168"/>
              <a:gd name="connsiteX4" fmla="*/ 512763 w 516731"/>
              <a:gd name="connsiteY4" fmla="*/ 0 h 160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731" h="1604168">
                <a:moveTo>
                  <a:pt x="512763" y="0"/>
                </a:moveTo>
                <a:lnTo>
                  <a:pt x="0" y="537368"/>
                </a:lnTo>
                <a:lnTo>
                  <a:pt x="0" y="1604168"/>
                </a:lnTo>
                <a:lnTo>
                  <a:pt x="516731" y="1076324"/>
                </a:lnTo>
                <a:cubicBezTo>
                  <a:pt x="514614" y="714374"/>
                  <a:pt x="514880" y="361950"/>
                  <a:pt x="512763" y="0"/>
                </a:cubicBezTo>
                <a:close/>
              </a:path>
            </a:pathLst>
          </a:custGeom>
          <a:solidFill>
            <a:srgbClr val="53C5F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 rot="16200000">
            <a:off x="1373185" y="2720535"/>
            <a:ext cx="964762" cy="34961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1AF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5" name="Round Single Corner Rectangle 4"/>
          <p:cNvSpPr/>
          <p:nvPr/>
        </p:nvSpPr>
        <p:spPr>
          <a:xfrm>
            <a:off x="4114800" y="1268760"/>
            <a:ext cx="1073150" cy="1109315"/>
          </a:xfrm>
          <a:prstGeom prst="round1Rect">
            <a:avLst>
              <a:gd name="adj" fmla="val 50000"/>
            </a:avLst>
          </a:prstGeom>
          <a:solidFill>
            <a:srgbClr val="FF2E5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2378075"/>
            <a:ext cx="1073150" cy="1076325"/>
          </a:xfrm>
          <a:prstGeom prst="rect">
            <a:avLst/>
          </a:prstGeom>
          <a:solidFill>
            <a:srgbClr val="505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6" name="Round Single Corner Rectangle 15"/>
          <p:cNvSpPr/>
          <p:nvPr/>
        </p:nvSpPr>
        <p:spPr>
          <a:xfrm flipH="1" flipV="1">
            <a:off x="4111625" y="4506913"/>
            <a:ext cx="1074738" cy="1073150"/>
          </a:xfrm>
          <a:prstGeom prst="round1Rect">
            <a:avLst>
              <a:gd name="adj" fmla="val 50000"/>
            </a:avLst>
          </a:prstGeom>
          <a:solidFill>
            <a:srgbClr val="FFB23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14800" y="3449638"/>
            <a:ext cx="1073150" cy="1076325"/>
          </a:xfrm>
          <a:prstGeom prst="rect">
            <a:avLst/>
          </a:prstGeom>
          <a:solidFill>
            <a:srgbClr val="11AF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2113692"/>
            <a:ext cx="339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 sát cây rêu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39952" y="1497558"/>
            <a:ext cx="955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vi-VN" sz="5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7842" y="3050957"/>
            <a:ext cx="3042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</a:rPr>
              <a:t>Quan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sát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cây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dương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xỉ</a:t>
            </a:r>
            <a:endParaRPr lang="en-US" sz="2800" b="1" dirty="0">
              <a:solidFill>
                <a:schemeClr val="accent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39952" y="2361654"/>
            <a:ext cx="955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vi-VN" sz="5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39952" y="3441774"/>
            <a:ext cx="955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03</a:t>
            </a:r>
            <a:endParaRPr lang="vi-VN" sz="5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39952" y="4449886"/>
            <a:ext cx="955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04</a:t>
            </a:r>
            <a:endParaRPr lang="vi-VN" sz="5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045" y="4119563"/>
            <a:ext cx="35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Quan sát cây thông</a:t>
            </a:r>
            <a:endParaRPr lang="vi-VN" sz="2800" b="1" dirty="0" smtClean="0">
              <a:solidFill>
                <a:schemeClr val="tx2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7842" y="5194998"/>
            <a:ext cx="2669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Quan sát </a:t>
            </a:r>
            <a:r>
              <a:rPr lang="vi-VN" sz="2800" b="1" dirty="0" smtClean="0"/>
              <a:t>quả bí </a:t>
            </a:r>
            <a:r>
              <a:rPr lang="vi-VN" sz="2800" b="1" dirty="0"/>
              <a:t>đỏ</a:t>
            </a:r>
            <a:endParaRPr lang="vi-VN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23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28600"/>
            <a:ext cx="8991600" cy="614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algn="just">
              <a:lnSpc>
                <a:spcPct val="115000"/>
              </a:lnSpc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 sát cây rêu</a:t>
            </a:r>
            <a:endParaRPr lang="en-US" sz="11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rêu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rêu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nhánh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dao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lắt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mảng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rêu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vi ở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10x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40x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xỉ</a:t>
            </a:r>
            <a:endParaRPr lang="en-US" sz="11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tìm rễ, thân, lá, xác định vị trí bào tử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non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 sát cây thông</a:t>
            </a:r>
            <a:endParaRPr lang="en-US" sz="11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 sát rễ, thân, lá (dạng thân, dạng lá, kích thước)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Xác định cấu tạo và vị trí nón đực, nón cái, quan sát vị trí của hạt thông.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Quan sát cây bí đỏ</a:t>
            </a:r>
            <a:endParaRPr lang="en-US" sz="11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 sát dạng thân, rễ, lá của cây bí đỏ qua tranh hình.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vị trí của hạt bên trong hay bên ngoài quả.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nl-NL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Thực hiện nhiệm vụ học tập</a:t>
            </a:r>
            <a:endParaRPr lang="en-US" sz="11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Các nhóm thảo luận thực hiện nhiệm vụ của nhóm mình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Nhóm trưởng tổng hợp, thư kí ghi lại sản phẩm của nhóm mình vào bảng phụ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45" algn="just">
              <a:lnSpc>
                <a:spcPct val="115000"/>
              </a:lnSpc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Trong bảng phụ đảm bảo các nội dung: hình ảnh cây có chú thích cơ quan sinh dưỡng, cơ quan sinh sản, cụ thể: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3657599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3810000" cy="345261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257800" y="457200"/>
            <a:ext cx="3429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báo cáo kết quả, sau đó nhận xét chéo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4"/>
          <p:cNvSpPr>
            <a:spLocks noEditPoints="1"/>
          </p:cNvSpPr>
          <p:nvPr/>
        </p:nvSpPr>
        <p:spPr bwMode="gray">
          <a:xfrm rot="20241944">
            <a:off x="4381991" y="2727170"/>
            <a:ext cx="4493058" cy="3079752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30196"/>
                  <a:invGamma/>
                  <a:alpha val="36000"/>
                </a:schemeClr>
              </a:gs>
              <a:gs pos="100000">
                <a:schemeClr val="bg2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3333"/>
              </a:solidFill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471873" y="2331884"/>
            <a:ext cx="1500427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Nhóm 1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620001" y="3296754"/>
            <a:ext cx="15240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Nhóm 2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463892" y="5086066"/>
            <a:ext cx="152488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Nhóm 3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14799" y="4206923"/>
            <a:ext cx="150336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Nhóm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6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5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827" y="457200"/>
            <a:ext cx="8088573" cy="1600200"/>
          </a:xfrm>
        </p:spPr>
        <p:txBody>
          <a:bodyPr/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mẫu vật đã quan sát vào vị trí phân loại thực vật cho phù hợp và gi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vì sao?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(Theo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401184"/>
              </p:ext>
            </p:extLst>
          </p:nvPr>
        </p:nvGraphicFramePr>
        <p:xfrm>
          <a:off x="445827" y="2057402"/>
          <a:ext cx="7555173" cy="4038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9400"/>
                <a:gridCol w="2177448"/>
                <a:gridCol w="3318325"/>
              </a:tblGrid>
              <a:tr h="807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Tên cây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Tên ngành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Lí do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807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807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807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807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9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770</Words>
  <Application>Microsoft Office PowerPoint</Application>
  <PresentationFormat>On-screen Show (4:3)</PresentationFormat>
  <Paragraphs>119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Chia lớp thành 4 nhóm. Các nhóm tự bầu nhóm trưởng và thư kí. </vt:lpstr>
      <vt:lpstr>PowerPoint Presentation</vt:lpstr>
      <vt:lpstr>PowerPoint Presentation</vt:lpstr>
      <vt:lpstr>PowerPoint Presentation</vt:lpstr>
      <vt:lpstr>Hãy sắp xếp các mẫu vật đã quan sát vào vị trí phân loại thực vật cho phù hợp và giải thích vì sao? (Theo bảng sau) </vt:lpstr>
      <vt:lpstr>Đáp án</vt:lpstr>
      <vt:lpstr>Gv Hướng dẫn học sinh viết thu hoạch ( tiết sau nộp)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Miss Thu</dc:creator>
  <cp:lastModifiedBy>Khangdinh</cp:lastModifiedBy>
  <cp:revision>77</cp:revision>
  <dcterms:created xsi:type="dcterms:W3CDTF">2011-10-12T08:05:00Z</dcterms:created>
  <dcterms:modified xsi:type="dcterms:W3CDTF">2021-08-15T09:03:28Z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1033-10.2.0.7635</vt:lpwstr>
  </property>
</Properties>
</file>