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59" r:id="rId4"/>
    <p:sldId id="260" r:id="rId5"/>
    <p:sldId id="261" r:id="rId6"/>
    <p:sldId id="269" r:id="rId7"/>
    <p:sldId id="273" r:id="rId8"/>
    <p:sldId id="263" r:id="rId9"/>
    <p:sldId id="271" r:id="rId10"/>
    <p:sldId id="272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4" autoAdjust="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A130F-1FD0-4BD1-91E3-A4D23F6F126D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4E1BF-990C-4B90-A486-9FFA5CCC00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4E1BF-990C-4B90-A486-9FFA5CCC006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09157-4B2C-456F-9FDA-FD573F72CD41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85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09157-4B2C-456F-9FDA-FD573F72CD41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85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3FDB-28F4-4AD5-B873-F5E34D87112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1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0"/>
            <a:ext cx="9144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6200" y="31750"/>
            <a:ext cx="9067800" cy="6794500"/>
          </a:xfrm>
          <a:prstGeom prst="roundRect">
            <a:avLst/>
          </a:prstGeom>
          <a:solidFill>
            <a:srgbClr val="00B0F0">
              <a:alpha val="5592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 l="6453" t="2155" r="6544" b="13266"/>
          <a:stretch>
            <a:fillRect/>
          </a:stretch>
        </p:blipFill>
        <p:spPr bwMode="auto">
          <a:xfrm>
            <a:off x="166688" y="3810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387600"/>
            <a:ext cx="61341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 noChangeArrowheads="1"/>
          </p:cNvSpPr>
          <p:nvPr/>
        </p:nvSpPr>
        <p:spPr bwMode="auto">
          <a:xfrm>
            <a:off x="1072018" y="1114813"/>
            <a:ext cx="7614782" cy="4147384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/>
          <a:lstStyle/>
          <a:p>
            <a:pPr defTabSz="1218072"/>
            <a:endParaRPr lang="zh-CN" altLang="en-US" sz="2398">
              <a:solidFill>
                <a:srgbClr val="5F5F5F"/>
              </a:solidFill>
            </a:endParaRPr>
          </a:p>
        </p:txBody>
      </p:sp>
      <p:sp>
        <p:nvSpPr>
          <p:cNvPr id="13" name="五角星 7"/>
          <p:cNvSpPr/>
          <p:nvPr/>
        </p:nvSpPr>
        <p:spPr>
          <a:xfrm rot="19938392">
            <a:off x="7743324" y="5347255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8"/>
          <p:cNvSpPr/>
          <p:nvPr/>
        </p:nvSpPr>
        <p:spPr>
          <a:xfrm rot="19967404">
            <a:off x="8076637" y="1113008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6" name="五角星 9"/>
          <p:cNvSpPr/>
          <p:nvPr/>
        </p:nvSpPr>
        <p:spPr>
          <a:xfrm>
            <a:off x="6341611" y="4647392"/>
            <a:ext cx="253202" cy="3379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7" name="五角星 10"/>
          <p:cNvSpPr/>
          <p:nvPr/>
        </p:nvSpPr>
        <p:spPr>
          <a:xfrm>
            <a:off x="8119448" y="4643499"/>
            <a:ext cx="186173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8" name="五角星 11"/>
          <p:cNvSpPr/>
          <p:nvPr/>
        </p:nvSpPr>
        <p:spPr>
          <a:xfrm>
            <a:off x="8632414" y="4967956"/>
            <a:ext cx="93086" cy="12422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9" name="五角星 12"/>
          <p:cNvSpPr/>
          <p:nvPr/>
        </p:nvSpPr>
        <p:spPr>
          <a:xfrm rot="19922997">
            <a:off x="8313492" y="4134023"/>
            <a:ext cx="143666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0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68" y="2243172"/>
            <a:ext cx="834105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5" y="4672866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48917" y="-59138"/>
            <a:ext cx="2015470" cy="1970456"/>
          </a:xfrm>
          <a:prstGeom prst="rect">
            <a:avLst/>
          </a:prstGeom>
        </p:spPr>
      </p:pic>
      <p:pic>
        <p:nvPicPr>
          <p:cNvPr id="25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2" y="4695475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55915" y="-36529"/>
            <a:ext cx="2015470" cy="1970456"/>
          </a:xfrm>
          <a:prstGeom prst="rect">
            <a:avLst/>
          </a:prstGeom>
        </p:spPr>
      </p:pic>
      <p:sp>
        <p:nvSpPr>
          <p:cNvPr id="27" name="五角星 8"/>
          <p:cNvSpPr/>
          <p:nvPr/>
        </p:nvSpPr>
        <p:spPr>
          <a:xfrm rot="19967404">
            <a:off x="8069640" y="1189834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8" name="五角星 12"/>
          <p:cNvSpPr/>
          <p:nvPr/>
        </p:nvSpPr>
        <p:spPr>
          <a:xfrm rot="19922997">
            <a:off x="8306495" y="4210849"/>
            <a:ext cx="143666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24" y="1368278"/>
            <a:ext cx="834105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6" y="4772301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48918" y="40297"/>
            <a:ext cx="2015470" cy="1970456"/>
          </a:xfrm>
          <a:prstGeom prst="rect">
            <a:avLst/>
          </a:prstGeom>
        </p:spPr>
      </p:pic>
      <p:sp>
        <p:nvSpPr>
          <p:cNvPr id="35" name="五角星 7"/>
          <p:cNvSpPr/>
          <p:nvPr/>
        </p:nvSpPr>
        <p:spPr>
          <a:xfrm rot="19938392">
            <a:off x="7689209" y="5342234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6" name="五角星 10"/>
          <p:cNvSpPr/>
          <p:nvPr/>
        </p:nvSpPr>
        <p:spPr>
          <a:xfrm>
            <a:off x="8065333" y="4638478"/>
            <a:ext cx="186173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7" name="五角星 8"/>
          <p:cNvSpPr/>
          <p:nvPr/>
        </p:nvSpPr>
        <p:spPr>
          <a:xfrm rot="19967404">
            <a:off x="8015526" y="1184813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8" name="五角星 12"/>
          <p:cNvSpPr/>
          <p:nvPr/>
        </p:nvSpPr>
        <p:spPr>
          <a:xfrm rot="19922997">
            <a:off x="8252380" y="4205828"/>
            <a:ext cx="143666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3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50" y="3349183"/>
            <a:ext cx="834105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41" y="4767280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94803" y="35276"/>
            <a:ext cx="2015470" cy="1970456"/>
          </a:xfrm>
          <a:prstGeom prst="rect">
            <a:avLst/>
          </a:prstGeom>
        </p:spPr>
      </p:pic>
      <p:pic>
        <p:nvPicPr>
          <p:cNvPr id="46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" y="2054158"/>
            <a:ext cx="1098759" cy="1771045"/>
          </a:xfrm>
          <a:prstGeom prst="rect">
            <a:avLst/>
          </a:prstGeom>
        </p:spPr>
      </p:pic>
      <p:pic>
        <p:nvPicPr>
          <p:cNvPr id="47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8" y="4985308"/>
            <a:ext cx="1666884" cy="1967878"/>
          </a:xfrm>
          <a:prstGeom prst="rect">
            <a:avLst/>
          </a:prstGeom>
        </p:spPr>
      </p:pic>
      <p:pic>
        <p:nvPicPr>
          <p:cNvPr id="48" name="图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" y="3878769"/>
            <a:ext cx="1224530" cy="1633412"/>
          </a:xfrm>
          <a:prstGeom prst="rect">
            <a:avLst/>
          </a:prstGeom>
        </p:spPr>
      </p:pic>
      <p:sp>
        <p:nvSpPr>
          <p:cNvPr id="40" name="矩形 17"/>
          <p:cNvSpPr/>
          <p:nvPr/>
        </p:nvSpPr>
        <p:spPr bwMode="auto">
          <a:xfrm>
            <a:off x="2362200" y="609600"/>
            <a:ext cx="4800599" cy="55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zh-C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Bước 3: CHỈNH SỬA BÀI VIẾT</a:t>
            </a:r>
            <a:endParaRPr lang="zh-CN" alt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838200" y="2133600"/>
            <a:ext cx="884713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sz="2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- Đọc lại bài.</a:t>
            </a:r>
            <a:endParaRPr lang="en-US" sz="28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09600" y="2667000"/>
            <a:ext cx="75184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sz="2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- Sửa lại bài viết (nếu cần). Dựa vào yêu cầu của bài và dựa vào phiếu tìm ý để sửa.</a:t>
            </a:r>
            <a:endParaRPr lang="en-US" sz="28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3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0.01204 C -0.01007 0.01328 -0.01875 0.01667 -0.02865 0.01791 C -0.03871 0.02192 -0.04809 0.02254 -0.05868 0.02378 C -0.15174 0.02192 -0.15347 0.03273 -0.20625 0.01451 C -0.2118 0.00957 -0.21302 0.00556 -0.21805 -0.00155 C -0.22604 -0.01236 -0.23455 -0.02378 -0.24566 -0.0278 C -0.27448 -0.05374 -0.34062 -0.04324 -0.36146 -0.04386 C -0.36996 -0.04664 -0.37865 -0.04787 -0.38733 -0.05065 C -0.39288 -0.0525 -0.39774 -0.05528 -0.4033 -0.05652 C -0.41094 -0.06053 -0.41944 -0.06486 -0.4276 -0.06671 C -0.44028 -0.07536 -0.4533 -0.08215 -0.46701 -0.0874 C -0.47187 -0.08926 -0.47587 -0.09265 -0.48038 -0.09543 C -0.49097 -0.10099 -0.50347 -0.10562 -0.51476 -0.10809 C -0.5408 -0.10686 -0.56597 -0.10562 -0.59184 -0.10655 C -0.60347 -0.11211 -0.61528 -0.11643 -0.62621 -0.12415 C -0.63108 -0.12755 -0.63611 -0.13095 -0.64149 -0.13311 C -0.65191 -0.14145 -0.63958 -0.13249 -0.64983 -0.13743 C -0.65434 -0.14021 -0.65868 -0.14392 -0.66337 -0.1467 C -0.66805 -0.14948 -0.66493 -0.14639 -0.6691 -0.14917 C -0.67691 -0.15411 -0.6849 -0.15936 -0.6934 -0.16276 C -0.70087 -0.16955 -0.7092 -0.17635 -0.71771 -0.18098 C -0.72413 -0.18994 -0.7342 -0.19426 -0.73941 -0.20507 C -0.74062 -0.20754 -0.74201 -0.20939 -0.74271 -0.21186 C -0.7434 -0.21372 -0.74358 -0.21588 -0.74444 -0.21773 C -0.74653 -0.22236 -0.74983 -0.22576 -0.75208 -0.23039 C -0.75694 -0.23997 -0.76094 -0.24583 -0.76701 -0.25417 " pathEditMode="relative" rAng="0" ptsTypes="AAAAAAAAAAAAAAAAAAAAAAAAAA">
                                      <p:cBhvr>
                                        <p:cTn id="35" dur="6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0.01204 C -0.01003 0.01319 -0.01875 0.01666 -0.02865 0.01782 C -0.03867 0.02199 -0.04805 0.02245 -0.05872 0.02384 C -0.15169 0.02199 -0.15352 0.03264 -0.20625 0.01458 C -0.21185 0.00949 -0.21302 0.00555 -0.2181 -0.00162 C -0.22604 -0.0125 -0.2345 -0.02384 -0.2457 -0.02778 C -0.27448 -0.05394 -0.34062 -0.04329 -0.36146 -0.04375 C -0.36992 -0.04653 -0.37865 -0.04792 -0.38737 -0.05093 C -0.39284 -0.05255 -0.39779 -0.05533 -0.40325 -0.05671 C -0.41094 -0.06065 -0.4194 -0.06482 -0.4276 -0.0669 C -0.44023 -0.07546 -0.45325 -0.08218 -0.46706 -0.08773 C -0.47187 -0.08935 -0.47591 -0.09259 -0.48034 -0.09537 C -0.49102 -0.10116 -0.50352 -0.10556 -0.51471 -0.1081 C -0.54075 -0.10718 -0.56602 -0.10556 -0.5918 -0.10648 C -0.60352 -0.11204 -0.61523 -0.11644 -0.62617 -0.12408 C -0.63112 -0.12755 -0.63607 -0.13102 -0.64154 -0.1331 C -0.65195 -0.14144 -0.63958 -0.13241 -0.64987 -0.1375 C -0.6543 -0.14028 -0.65872 -0.14398 -0.66341 -0.14676 C -0.6681 -0.14954 -0.66497 -0.1463 -0.66914 -0.14908 C -0.67695 -0.15417 -0.6849 -0.15926 -0.69336 -0.16273 C -0.70091 -0.16945 -0.70924 -0.17639 -0.71771 -0.18125 C -0.72409 -0.19005 -0.73424 -0.19421 -0.73945 -0.20509 C -0.74062 -0.20764 -0.74206 -0.20949 -0.74271 -0.21181 C -0.74336 -0.21366 -0.74362 -0.21597 -0.7444 -0.21783 C -0.74648 -0.22246 -0.74987 -0.2257 -0.75208 -0.23033 C -0.7569 -0.24005 -0.76094 -0.24584 -0.76706 -0.25417 " pathEditMode="relative" rAng="0" ptsTypes="AAAAAAAAAAAAAAAAAAAAAAAAAA">
                                      <p:cBhvr>
                                        <p:cTn id="72" dur="6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3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5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0.01203 C -0.01002 0.01319 -0.01875 0.01666 -0.02864 0.01782 C -0.03867 0.02199 -0.04804 0.02245 -0.05872 0.02384 C -0.15169 0.02199 -0.15351 0.03264 -0.20625 0.01458 C -0.21185 0.00949 -0.21302 0.00555 -0.2181 -0.00162 C -0.22604 -0.01227 -0.2345 -0.02385 -0.2457 -0.02778 C -0.27448 -0.05371 -0.34062 -0.04329 -0.36145 -0.04375 C -0.36992 -0.04653 -0.37864 -0.04792 -0.38737 -0.0507 C -0.39284 -0.05255 -0.39778 -0.05533 -0.40325 -0.05648 C -0.41093 -0.06042 -0.4194 -0.06482 -0.4276 -0.06667 C -0.44023 -0.07547 -0.45325 -0.08218 -0.46705 -0.0875 C -0.47187 -0.08935 -0.47591 -0.0926 -0.48034 -0.09537 C -0.49101 -0.10093 -0.50351 -0.10556 -0.51471 -0.1081 C -0.54075 -0.10695 -0.56601 -0.10556 -0.59179 -0.10648 C -0.60351 -0.11204 -0.61523 -0.11644 -0.62617 -0.12408 C -0.63112 -0.12755 -0.63606 -0.13102 -0.64153 -0.1331 C -0.65195 -0.14144 -0.63958 -0.13241 -0.64987 -0.1375 C -0.65429 -0.14028 -0.65872 -0.14398 -0.66341 -0.14676 C -0.6681 -0.14954 -0.66497 -0.1463 -0.66914 -0.14908 C -0.67695 -0.15417 -0.68489 -0.15926 -0.69336 -0.16273 C -0.70091 -0.16945 -0.70924 -0.17639 -0.7177 -0.18102 C -0.72409 -0.19005 -0.73424 -0.19422 -0.73945 -0.2051 C -0.74062 -0.20764 -0.74205 -0.20949 -0.7427 -0.21181 C -0.74336 -0.21366 -0.74362 -0.21598 -0.7444 -0.21783 C -0.74648 -0.22246 -0.74987 -0.2257 -0.75208 -0.23033 C -0.7569 -0.24005 -0.76093 -0.24584 -0.76705 -0.25417 " pathEditMode="relative" rAng="0" ptsTypes="AAAAAAAAAAAAAAAAAAAAAAAAAA">
                                      <p:cBhvr>
                                        <p:cTn id="110" dur="6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3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7" grpId="0" animBg="1"/>
      <p:bldP spid="27" grpId="1" animBg="1"/>
      <p:bldP spid="28" grpId="0" animBg="1"/>
      <p:bldP spid="28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" name="Rounded Rectangle 10"/>
          <p:cNvSpPr/>
          <p:nvPr/>
        </p:nvSpPr>
        <p:spPr>
          <a:xfrm>
            <a:off x="1600200" y="1417638"/>
            <a:ext cx="6172200" cy="4602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pic>
        <p:nvPicPr>
          <p:cNvPr id="75779" name="Picture 8"/>
          <p:cNvPicPr>
            <a:picLocks noChangeAspect="1" noChangeArrowheads="1"/>
          </p:cNvPicPr>
          <p:nvPr/>
        </p:nvPicPr>
        <p:blipFill>
          <a:blip r:embed="rId3"/>
          <a:srcRect b="6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844800"/>
            <a:ext cx="609600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6802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73200" y="838200"/>
            <a:ext cx="6121400" cy="139700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4500" y="2286000"/>
            <a:ext cx="506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1. Nhắc lại yêu cầu của kiểu bài.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2657475"/>
            <a:ext cx="6248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200" dirty="0">
                <a:latin typeface="Times New Roman" pitchFamily="16" charset="0"/>
                <a:cs typeface="Times New Roman" pitchFamily="16" charset="0"/>
              </a:rPr>
              <a:t>- Kể về một trải </a:t>
            </a:r>
            <a:r>
              <a:rPr lang="vi-VN" sz="2200" dirty="0" smtClean="0">
                <a:latin typeface="Times New Roman" pitchFamily="16" charset="0"/>
                <a:cs typeface="Times New Roman" pitchFamily="16" charset="0"/>
              </a:rPr>
              <a:t>nghiệm</a:t>
            </a:r>
            <a:r>
              <a:rPr lang="en-US" sz="22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vi-VN" sz="2200" dirty="0" smtClean="0">
                <a:latin typeface="Times New Roman" pitchFamily="16" charset="0"/>
                <a:cs typeface="Times New Roman" pitchFamily="16" charset="0"/>
              </a:rPr>
              <a:t>đá</a:t>
            </a:r>
            <a:r>
              <a:rPr lang="en-US" sz="2200" dirty="0" smtClean="0">
                <a:latin typeface="Times New Roman" pitchFamily="16" charset="0"/>
                <a:cs typeface="Times New Roman" pitchFamily="16" charset="0"/>
              </a:rPr>
              <a:t>ng nhớ</a:t>
            </a:r>
            <a:r>
              <a:rPr lang="vi-VN" sz="22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vi-VN" sz="2200" dirty="0">
                <a:latin typeface="Times New Roman" pitchFamily="16" charset="0"/>
                <a:cs typeface="Times New Roman" pitchFamily="16" charset="0"/>
              </a:rPr>
              <a:t>của bản thân.</a:t>
            </a:r>
            <a:endParaRPr lang="en-US" sz="2200" dirty="0">
              <a:latin typeface="Times New Roman" pitchFamily="16" charset="0"/>
              <a:cs typeface="Times New Roman" pitchFamily="16" charset="0"/>
            </a:endParaRPr>
          </a:p>
          <a:p>
            <a:r>
              <a:rPr lang="vi-VN" sz="2200" dirty="0">
                <a:latin typeface="Times New Roman" pitchFamily="16" charset="0"/>
                <a:cs typeface="Times New Roman" pitchFamily="16" charset="0"/>
              </a:rPr>
              <a:t>- Thời gian, địa điểm diễn ra câu chuyện.</a:t>
            </a:r>
            <a:endParaRPr lang="en-US" sz="2200" dirty="0">
              <a:latin typeface="Times New Roman" pitchFamily="16" charset="0"/>
              <a:cs typeface="Times New Roman" pitchFamily="16" charset="0"/>
            </a:endParaRPr>
          </a:p>
          <a:p>
            <a:r>
              <a:rPr lang="vi-VN" sz="2200" dirty="0">
                <a:latin typeface="Times New Roman" pitchFamily="16" charset="0"/>
                <a:cs typeface="Times New Roman" pitchFamily="16" charset="0"/>
              </a:rPr>
              <a:t>- Người kể: sử dụng ngôi kể thứ nhất (xưng “tôi).</a:t>
            </a:r>
          </a:p>
          <a:p>
            <a:r>
              <a:rPr lang="vi-VN" sz="2200" dirty="0">
                <a:latin typeface="Times New Roman" pitchFamily="16" charset="0"/>
                <a:cs typeface="Times New Roman" pitchFamily="16" charset="0"/>
              </a:rPr>
              <a:t>- Cảm xúc của bản thân…</a:t>
            </a:r>
            <a:endParaRPr lang="en-US" sz="2200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14500" y="4075113"/>
            <a:ext cx="506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2. Đọc và sửa bài.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BD01-D65C-744E-A7C2-C51458EF7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E2BAF-54B0-8941-86FB-36E501D6F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EA76E-2A7F-5F46-8C1C-CEAA9B9D9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67" y="0"/>
            <a:ext cx="9204767" cy="68580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D88F23E2-004B-974F-A9E6-FCD5DB6B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26" y="157655"/>
            <a:ext cx="9110173" cy="65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-13472" y="74427"/>
            <a:ext cx="9204768" cy="6698513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28600" y="228600"/>
            <a:ext cx="868521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1600" b="1" dirty="0" smtClean="0">
                <a:solidFill>
                  <a:srgbClr val="FF0000"/>
                </a:solidFill>
              </a:rPr>
              <a:t>PHIẾU TÌM Ý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vi-VN" sz="1600" dirty="0" smtClean="0">
                <a:solidFill>
                  <a:srgbClr val="FF0000"/>
                </a:solidFill>
              </a:rPr>
              <a:t>Họ và tên HS: ………………………….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vi-VN" b="1" dirty="0" smtClean="0">
                <a:latin typeface="+mj-lt"/>
              </a:rPr>
              <a:t>Nhiệm vụ</a:t>
            </a:r>
            <a:r>
              <a:rPr lang="vi-VN" dirty="0" smtClean="0">
                <a:latin typeface="+mj-lt"/>
              </a:rPr>
              <a:t>: Tìm ý cho bài văn Kể lại một trải nghiệm</a:t>
            </a:r>
            <a:r>
              <a:rPr lang="en-US" dirty="0" smtClean="0">
                <a:latin typeface="+mj-lt"/>
              </a:rPr>
              <a:t> ( chuyến đi đáng nhớ)</a:t>
            </a:r>
            <a:r>
              <a:rPr lang="vi-VN" dirty="0" smtClean="0">
                <a:latin typeface="+mj-lt"/>
              </a:rPr>
              <a:t> của bản thân</a:t>
            </a:r>
            <a:endParaRPr lang="en-US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Gợi ý: Để nhớ lại các chi tiết, hãy viết tự do theo trí nhớ của em bằng cách trả lời vào cột bên phải ở các câu hỏi ở cột trái.</a:t>
            </a:r>
            <a:endParaRPr lang="en-US" dirty="0">
              <a:latin typeface="+mj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2133600"/>
          <a:ext cx="8839200" cy="3261360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 đáng nhớ nhất là gì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 Xảy ra khi nào?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Những ai có liên quan đến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 đó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 Họ đã nói và làm gì?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Điều gì đã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diễn ra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 Theo thứ tự thế nào? 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Sự việc nào là ấn tượng nhất?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Vì sao 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Cảm xúc của em như thế nào khi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diễn ra và khi kể lại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 đó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..............................................................</a:t>
                      </a:r>
                      <a:endParaRPr lang="vi-VN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6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1219200" y="304800"/>
            <a:ext cx="7138988" cy="1785938"/>
            <a:chOff x="3989878" y="372140"/>
            <a:chExt cx="5955984" cy="1786269"/>
          </a:xfrm>
        </p:grpSpPr>
        <p:pic>
          <p:nvPicPr>
            <p:cNvPr id="68626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17"/>
            <p:cNvSpPr/>
            <p:nvPr/>
          </p:nvSpPr>
          <p:spPr>
            <a:xfrm>
              <a:off x="3989878" y="372140"/>
              <a:ext cx="5955984" cy="6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GIỚI THIỆU KIỂU BÀI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12750" y="-163513"/>
            <a:ext cx="16129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696200" y="-127000"/>
            <a:ext cx="161448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246063" y="1450975"/>
            <a:ext cx="8578850" cy="505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74838" y="2078038"/>
            <a:ext cx="559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V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n bản  : </a:t>
            </a:r>
            <a:r>
              <a:rPr lang="en-US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“</a:t>
            </a:r>
            <a:r>
              <a:rPr lang="en-US" sz="2400" i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Bài học đường đời đầu tiên</a:t>
            </a:r>
            <a:r>
              <a:rPr lang="en-US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”.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35063" y="2640013"/>
            <a:ext cx="7405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- Sự việc chính: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3581400"/>
            <a:ext cx="739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- Người kể: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" y="5954713"/>
            <a:ext cx="77327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6533356" y="3599657"/>
            <a:ext cx="40751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516063" y="3640138"/>
            <a:ext cx="407511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688975" y="1379538"/>
            <a:ext cx="77343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914400" y="4191000"/>
            <a:ext cx="73945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Symbol" pitchFamily="2" charset="2"/>
              <a:buChar char="Þ"/>
              <a:defRPr/>
            </a:pP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bài kể lại một trải nghiệm. </a:t>
            </a:r>
          </a:p>
          <a:p>
            <a:pPr>
              <a:defRPr/>
            </a:pP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Sử dụng ngôi kể thứ nhất.</a:t>
            </a:r>
            <a:endParaRPr lang="x-none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90600" y="2644775"/>
            <a:ext cx="7405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   </a:t>
            </a:r>
            <a:r>
              <a:rPr lang="en-US" sz="2000" dirty="0" smtClean="0">
                <a:latin typeface="Times New Roman" pitchFamily="16" charset="0"/>
                <a:cs typeface="Times New Roman" pitchFamily="16" charset="0"/>
              </a:rPr>
              <a:t>                         Dế Mèn kể về bài học đường đời đầu tiên của bản thân từ sự việc trêu chị Cốc dẫn đến cái chết của Dế Choắt.        </a:t>
            </a:r>
            <a:endParaRPr lang="en-US" sz="2000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9800" y="35814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 xưng “tôi”.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581400" y="3733800"/>
            <a:ext cx="609600" cy="1508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38600" y="3581400"/>
            <a:ext cx="2719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6" charset="0"/>
                <a:cs typeface="Times New Roman" pitchFamily="16" charset="0"/>
              </a:rPr>
              <a:t>  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Ngôi kể thứ nhất.</a:t>
            </a:r>
            <a:endParaRPr lang="en-US" dirty="0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963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895600"/>
            <a:ext cx="45720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86013" y="350678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Yêu cầu của kiểu bài kể về trải nghiệm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6300" y="4279900"/>
            <a:ext cx="7405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6" charset="0"/>
                <a:cs typeface="Times New Roman" pitchFamily="16" charset="0"/>
              </a:rPr>
              <a:t>- Yêu cầu: kể về trải nghiệm </a:t>
            </a:r>
            <a:r>
              <a:rPr lang="vi-VN" dirty="0" smtClean="0">
                <a:latin typeface="Times New Roman" pitchFamily="16" charset="0"/>
                <a:cs typeface="Times New Roman" pitchFamily="16" charset="0"/>
              </a:rPr>
              <a:t>đá</a:t>
            </a: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ng nh</a:t>
            </a:r>
            <a:r>
              <a:rPr lang="vi-VN" dirty="0" smtClean="0">
                <a:latin typeface="Times New Roman" pitchFamily="16" charset="0"/>
                <a:cs typeface="Times New Roman" pitchFamily="16" charset="0"/>
              </a:rPr>
              <a:t>ớ </a:t>
            </a: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của </a:t>
            </a:r>
            <a:r>
              <a:rPr lang="en-US" dirty="0">
                <a:latin typeface="Times New Roman" pitchFamily="16" charset="0"/>
                <a:cs typeface="Times New Roman" pitchFamily="16" charset="0"/>
              </a:rPr>
              <a:t>bản thân.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85825" y="4738688"/>
            <a:ext cx="739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6" charset="0"/>
                <a:cs typeface="Times New Roman" pitchFamily="16" charset="0"/>
              </a:rPr>
              <a:t>- Thời gian, địa điểm diễn ra câu chuyện.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9788" y="5214938"/>
            <a:ext cx="725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latin typeface="Times New Roman" pitchFamily="16" charset="0"/>
                <a:cs typeface="Times New Roman" pitchFamily="16" charset="0"/>
              </a:rPr>
              <a:t>- Người kể: kể ở ngôi thứ nhất (xưng “tôi”).</a:t>
            </a:r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2488" y="5678488"/>
            <a:ext cx="7248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latin typeface="Times New Roman" pitchFamily="16" charset="0"/>
                <a:cs typeface="Times New Roman" pitchFamily="16" charset="0"/>
              </a:rPr>
              <a:t>- Cảm xúc của bản thân.</a:t>
            </a:r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69642" name="图片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74258">
            <a:off x="7753350" y="-33338"/>
            <a:ext cx="14097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图片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30929" flipH="1">
            <a:off x="-160338" y="6350"/>
            <a:ext cx="1450976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6969125" y="4454525"/>
            <a:ext cx="335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427956" y="4471194"/>
            <a:ext cx="35702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963" y="6199188"/>
            <a:ext cx="394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4951413" y="2767013"/>
            <a:ext cx="73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7550" y="6215063"/>
            <a:ext cx="394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5665788" y="2767013"/>
            <a:ext cx="2736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357188" y="2741613"/>
            <a:ext cx="25384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3249613" y="2730500"/>
            <a:ext cx="1474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0658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1038225" y="274638"/>
            <a:ext cx="7169150" cy="1552575"/>
            <a:chOff x="3989878" y="240386"/>
            <a:chExt cx="5979834" cy="1918023"/>
          </a:xfrm>
        </p:grpSpPr>
        <p:pic>
          <p:nvPicPr>
            <p:cNvPr id="70667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4013713" y="240386"/>
              <a:ext cx="5955999" cy="680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ĐỌC &amp; PHÂN TÍCH </a:t>
              </a:r>
              <a:r>
                <a:rPr lang="en-US" altLang="zh-CN" sz="2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VÍ DỤ</a:t>
              </a:r>
              <a:endParaRPr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38313" y="914400"/>
            <a:ext cx="7405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Văn bản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 Bài học đường đời đầu tiên”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Kể về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trải nghiệm của Dế Mèn.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3863" y="1576388"/>
            <a:ext cx="7396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dirty="0" smtClean="0">
                <a:latin typeface="+mj-lt"/>
              </a:rPr>
              <a:t>- Ngôi kể: ngôi thứ nhất (xưng “tôi”</a:t>
            </a:r>
            <a:r>
              <a:rPr lang="en-US" dirty="0" smtClean="0">
                <a:latin typeface="+mj-lt"/>
              </a:rPr>
              <a:t>- nhân vật Dế Mèn</a:t>
            </a:r>
            <a:r>
              <a:rPr lang="vi-VN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1905000"/>
            <a:ext cx="72501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Nhân vật: Dế Mèn; chị Cốc; Dế Choắt</a:t>
            </a:r>
            <a:r>
              <a:rPr lang="en-US" dirty="0" smtClean="0"/>
              <a:t>.</a:t>
            </a:r>
          </a:p>
          <a:p>
            <a:pPr lvl="0">
              <a:buFontTx/>
              <a:buChar char="-"/>
            </a:pP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 gian, địa điểm: buổi chiều; trước cửa hang.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76400" y="2590800"/>
            <a:ext cx="7248525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Các sự việc: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Sự việc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mở đầu: sang chơi nhà Dế Choắt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Sự việc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phát triển: trêu chị Cốc.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Sự việc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kết thúc: chứng kiến cái chết của Dế Choắt. Sự ân hận của Dế Mèn.</a:t>
            </a:r>
          </a:p>
          <a:p>
            <a:pPr>
              <a:spcBef>
                <a:spcPct val="20000"/>
              </a:spcBef>
            </a:pP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70665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-206375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76400" y="2286000"/>
            <a:ext cx="725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767347" y="0"/>
            <a:ext cx="8169089" cy="6458260"/>
          </a:xfrm>
          <a:prstGeom prst="rect">
            <a:avLst/>
          </a:prstGeom>
        </p:spPr>
      </p:pic>
      <p:grpSp>
        <p:nvGrpSpPr>
          <p:cNvPr id="3" name="组合 11"/>
          <p:cNvGrpSpPr/>
          <p:nvPr/>
        </p:nvGrpSpPr>
        <p:grpSpPr>
          <a:xfrm>
            <a:off x="2108841" y="343858"/>
            <a:ext cx="5275564" cy="5296449"/>
            <a:chOff x="-558688" y="0"/>
            <a:chExt cx="9107943" cy="6858000"/>
          </a:xfrm>
        </p:grpSpPr>
        <p:pic>
          <p:nvPicPr>
            <p:cNvPr id="4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7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5893324" y="313302"/>
            <a:ext cx="1063853" cy="1016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8788" y="1775835"/>
            <a:ext cx="2889755" cy="4359018"/>
          </a:xfrm>
          <a:prstGeom prst="rect">
            <a:avLst/>
          </a:prstGeom>
        </p:spPr>
      </p:pic>
      <p:pic>
        <p:nvPicPr>
          <p:cNvPr id="9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676400" y="2286000"/>
            <a:ext cx="6108700" cy="231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7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8 0.14745 L -0.07617 -0.0400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27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20955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939800" y="441325"/>
            <a:ext cx="7264400" cy="1584325"/>
            <a:chOff x="3886105" y="201561"/>
            <a:chExt cx="6059756" cy="1956848"/>
          </a:xfrm>
        </p:grpSpPr>
        <p:pic>
          <p:nvPicPr>
            <p:cNvPr id="72727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1: TRƯỚC KHI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2720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-206375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1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41438" y="1225550"/>
            <a:ext cx="8847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b="1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a) Lựa chọn đề tài</a:t>
            </a:r>
            <a:endParaRPr lang="en-US" b="1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41438" y="1608138"/>
            <a:ext cx="8847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vi-VN" b="1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b) Tìm ý</a:t>
            </a:r>
            <a:endParaRPr lang="en-US" b="1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90600" y="2133600"/>
          <a:ext cx="7772401" cy="2987040"/>
        </p:xfrm>
        <a:graphic>
          <a:graphicData uri="http://schemas.openxmlformats.org/drawingml/2006/table">
            <a:tbl>
              <a:tblPr/>
              <a:tblGrid>
                <a:gridCol w="415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 đáng nhớ nhất là gì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 Xảy ra khi nào?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Những ai có liên quan đến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 đó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 Họ đã nói và làm gì?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Điều gì đã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diễn ra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 Theo thứ tự thế nào? 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Sự việc nào là ấn tượng nhất?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Vì sao 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Cảm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xúc của em như thế nào khi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diễn ra và khi kể lại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 đó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..............................................................</a:t>
                      </a:r>
                      <a:endParaRPr lang="vi-VN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27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20955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939800" y="441325"/>
            <a:ext cx="7264400" cy="1584325"/>
            <a:chOff x="3886105" y="201561"/>
            <a:chExt cx="6059756" cy="1956848"/>
          </a:xfrm>
        </p:grpSpPr>
        <p:pic>
          <p:nvPicPr>
            <p:cNvPr id="72727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1: TRƯỚC KHI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2720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-206375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1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1066800"/>
            <a:ext cx="8847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b="1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a) Lựa chọn đề tài</a:t>
            </a:r>
            <a:endParaRPr lang="en-US" b="1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1371600"/>
            <a:ext cx="8847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b) Tìm ý</a:t>
            </a:r>
            <a:endParaRPr lang="en-US" b="1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95400" y="1676400"/>
            <a:ext cx="88487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c) Lập dàn ý</a:t>
            </a:r>
            <a:endParaRPr lang="en-US" b="1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66800" y="21336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vi-VN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Mở bài</a:t>
            </a: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iới thiệu câu chuyện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giới thiệu chuyến đi đáng nhớ)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990600" y="2438400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i="1" u="sng" dirty="0" smtClean="0">
                <a:latin typeface="Times New Roman" pitchFamily="18" charset="0"/>
                <a:cs typeface="Times New Roman" pitchFamily="18" charset="0"/>
              </a:rPr>
              <a:t>Thân bài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ể diễn biến câu chuyện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Kể lại diễn biến của chuyến đi đó đã diễn ra như thế nào?)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Lí do có chuyến đi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Thời gian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Không gian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Những nhân vật có liên quan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Kể lại các sự 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bắt đầu, trên đường, điểm đến ... kết hợp với miêu tả quang cảnh thiên nhiên...)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2000" y="4648200"/>
            <a:ext cx="884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dirty="0" smtClean="0">
                <a:latin typeface="+mj-lt"/>
              </a:rPr>
              <a:t>- </a:t>
            </a:r>
            <a:r>
              <a:rPr lang="vi-VN" i="1" u="sng" dirty="0" smtClean="0">
                <a:latin typeface="+mj-lt"/>
              </a:rPr>
              <a:t>Kết bài</a:t>
            </a:r>
            <a:r>
              <a:rPr lang="vi-VN" dirty="0" smtClean="0">
                <a:latin typeface="+mj-lt"/>
              </a:rPr>
              <a:t>: kết thúc câu chuyện và cảm xúc của bản thân</a:t>
            </a:r>
            <a:r>
              <a:rPr lang="en-US" dirty="0" smtClean="0">
                <a:latin typeface="+mj-lt"/>
              </a:rPr>
              <a:t> (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Cảm xúc khi chuyến đi kết thúc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 noChangeArrowheads="1"/>
          </p:cNvSpPr>
          <p:nvPr/>
        </p:nvSpPr>
        <p:spPr bwMode="auto">
          <a:xfrm>
            <a:off x="1072018" y="1114813"/>
            <a:ext cx="7614782" cy="4147384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/>
          <a:lstStyle/>
          <a:p>
            <a:pPr defTabSz="1218072"/>
            <a:endParaRPr lang="zh-CN" altLang="en-US" sz="2398">
              <a:solidFill>
                <a:srgbClr val="5F5F5F"/>
              </a:solidFill>
            </a:endParaRPr>
          </a:p>
        </p:txBody>
      </p:sp>
      <p:sp>
        <p:nvSpPr>
          <p:cNvPr id="11" name="五角星 5"/>
          <p:cNvSpPr/>
          <p:nvPr/>
        </p:nvSpPr>
        <p:spPr>
          <a:xfrm rot="21380687">
            <a:off x="5976267" y="346962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2" name="五角星 6"/>
          <p:cNvSpPr/>
          <p:nvPr/>
        </p:nvSpPr>
        <p:spPr>
          <a:xfrm rot="19938392">
            <a:off x="6962502" y="413175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3" name="五角星 7"/>
          <p:cNvSpPr/>
          <p:nvPr/>
        </p:nvSpPr>
        <p:spPr>
          <a:xfrm rot="19938392">
            <a:off x="7743324" y="5347255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8"/>
          <p:cNvSpPr/>
          <p:nvPr/>
        </p:nvSpPr>
        <p:spPr>
          <a:xfrm rot="19967404">
            <a:off x="8076637" y="1113008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6" name="五角星 9"/>
          <p:cNvSpPr/>
          <p:nvPr/>
        </p:nvSpPr>
        <p:spPr>
          <a:xfrm>
            <a:off x="6341611" y="4647392"/>
            <a:ext cx="253202" cy="3379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7" name="五角星 10"/>
          <p:cNvSpPr/>
          <p:nvPr/>
        </p:nvSpPr>
        <p:spPr>
          <a:xfrm>
            <a:off x="8119448" y="4643499"/>
            <a:ext cx="186173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8" name="五角星 11"/>
          <p:cNvSpPr/>
          <p:nvPr/>
        </p:nvSpPr>
        <p:spPr>
          <a:xfrm>
            <a:off x="8632414" y="4967956"/>
            <a:ext cx="93086" cy="12422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9" name="五角星 12"/>
          <p:cNvSpPr/>
          <p:nvPr/>
        </p:nvSpPr>
        <p:spPr>
          <a:xfrm rot="19922997">
            <a:off x="8313492" y="4134023"/>
            <a:ext cx="143666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0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68" y="2243172"/>
            <a:ext cx="834105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5" y="4672866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48917" y="-59138"/>
            <a:ext cx="2015470" cy="1970456"/>
          </a:xfrm>
          <a:prstGeom prst="rect">
            <a:avLst/>
          </a:prstGeom>
        </p:spPr>
      </p:pic>
      <p:sp>
        <p:nvSpPr>
          <p:cNvPr id="23" name="五角星 5"/>
          <p:cNvSpPr/>
          <p:nvPr/>
        </p:nvSpPr>
        <p:spPr>
          <a:xfrm rot="21380687">
            <a:off x="5983264" y="369571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4" name="五角星 6"/>
          <p:cNvSpPr/>
          <p:nvPr/>
        </p:nvSpPr>
        <p:spPr>
          <a:xfrm rot="19938392">
            <a:off x="6969499" y="435784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5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2" y="4695475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55915" y="-36529"/>
            <a:ext cx="2015470" cy="1970456"/>
          </a:xfrm>
          <a:prstGeom prst="rect">
            <a:avLst/>
          </a:prstGeom>
        </p:spPr>
      </p:pic>
      <p:sp>
        <p:nvSpPr>
          <p:cNvPr id="27" name="五角星 8"/>
          <p:cNvSpPr/>
          <p:nvPr/>
        </p:nvSpPr>
        <p:spPr>
          <a:xfrm rot="19967404">
            <a:off x="8069640" y="1189834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8" name="五角星 12"/>
          <p:cNvSpPr/>
          <p:nvPr/>
        </p:nvSpPr>
        <p:spPr>
          <a:xfrm rot="19922997">
            <a:off x="8306495" y="4210849"/>
            <a:ext cx="143666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24" y="1368278"/>
            <a:ext cx="834105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五角星 5"/>
          <p:cNvSpPr/>
          <p:nvPr/>
        </p:nvSpPr>
        <p:spPr>
          <a:xfrm rot="21380687">
            <a:off x="5976267" y="446397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2" name="五角星 6"/>
          <p:cNvSpPr/>
          <p:nvPr/>
        </p:nvSpPr>
        <p:spPr>
          <a:xfrm rot="19938392">
            <a:off x="6962502" y="512610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33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6" y="4772301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48918" y="40297"/>
            <a:ext cx="2015470" cy="1970456"/>
          </a:xfrm>
          <a:prstGeom prst="rect">
            <a:avLst/>
          </a:prstGeom>
        </p:spPr>
      </p:pic>
      <p:sp>
        <p:nvSpPr>
          <p:cNvPr id="35" name="五角星 7"/>
          <p:cNvSpPr/>
          <p:nvPr/>
        </p:nvSpPr>
        <p:spPr>
          <a:xfrm rot="19938392">
            <a:off x="7689209" y="5342234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6" name="五角星 10"/>
          <p:cNvSpPr/>
          <p:nvPr/>
        </p:nvSpPr>
        <p:spPr>
          <a:xfrm>
            <a:off x="8065333" y="4638478"/>
            <a:ext cx="186173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7" name="五角星 8"/>
          <p:cNvSpPr/>
          <p:nvPr/>
        </p:nvSpPr>
        <p:spPr>
          <a:xfrm rot="19967404">
            <a:off x="8015526" y="1184813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8" name="五角星 12"/>
          <p:cNvSpPr/>
          <p:nvPr/>
        </p:nvSpPr>
        <p:spPr>
          <a:xfrm rot="19922997">
            <a:off x="8252380" y="4205828"/>
            <a:ext cx="143666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3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50" y="3349183"/>
            <a:ext cx="834105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五角星 5"/>
          <p:cNvSpPr/>
          <p:nvPr/>
        </p:nvSpPr>
        <p:spPr>
          <a:xfrm rot="21380687">
            <a:off x="5922153" y="441376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42" name="五角星 6"/>
          <p:cNvSpPr/>
          <p:nvPr/>
        </p:nvSpPr>
        <p:spPr>
          <a:xfrm rot="19938392">
            <a:off x="6908388" y="507589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43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41" y="4767280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94803" y="35276"/>
            <a:ext cx="2015470" cy="1970456"/>
          </a:xfrm>
          <a:prstGeom prst="rect">
            <a:avLst/>
          </a:prstGeom>
        </p:spPr>
      </p:pic>
      <p:pic>
        <p:nvPicPr>
          <p:cNvPr id="46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" y="2054158"/>
            <a:ext cx="1098759" cy="1771045"/>
          </a:xfrm>
          <a:prstGeom prst="rect">
            <a:avLst/>
          </a:prstGeom>
        </p:spPr>
      </p:pic>
      <p:pic>
        <p:nvPicPr>
          <p:cNvPr id="47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8" y="4985308"/>
            <a:ext cx="1666884" cy="1967878"/>
          </a:xfrm>
          <a:prstGeom prst="rect">
            <a:avLst/>
          </a:prstGeom>
        </p:spPr>
      </p:pic>
      <p:pic>
        <p:nvPicPr>
          <p:cNvPr id="48" name="图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" y="3878769"/>
            <a:ext cx="1224530" cy="1633412"/>
          </a:xfrm>
          <a:prstGeom prst="rect">
            <a:avLst/>
          </a:prstGeom>
        </p:spPr>
      </p:pic>
      <p:sp>
        <p:nvSpPr>
          <p:cNvPr id="45" name="矩形 17"/>
          <p:cNvSpPr/>
          <p:nvPr/>
        </p:nvSpPr>
        <p:spPr bwMode="auto">
          <a:xfrm>
            <a:off x="2362199" y="457200"/>
            <a:ext cx="3505201" cy="55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zh-C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Bước 2: VIẾT BÀI</a:t>
            </a:r>
            <a:endParaRPr lang="zh-CN" alt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371600" y="1676400"/>
            <a:ext cx="88471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sz="2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- Viết theo dàn ý.</a:t>
            </a:r>
            <a:endParaRPr lang="en-US" sz="28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  <a:p>
            <a:pPr marL="457200"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- Nhất quán về ngôi kể.</a:t>
            </a:r>
            <a:endParaRPr lang="en-US" sz="28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  <a:p>
            <a:pPr marL="45720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Sử </a:t>
            </a:r>
            <a:r>
              <a:rPr lang="vi-VN" sz="2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dụng biện pháp tu từ so sánh (nếu có thể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).</a:t>
            </a:r>
            <a:endParaRPr lang="en-US" sz="2800" dirty="0" smtClean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Các từ ngữ biểu cảm...</a:t>
            </a:r>
            <a:endParaRPr lang="en-US" sz="28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3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0.01204 C -0.01007 0.01328 -0.01875 0.01667 -0.02865 0.01791 C -0.03871 0.02192 -0.04809 0.02254 -0.05868 0.02378 C -0.15174 0.02192 -0.15347 0.03273 -0.20625 0.01451 C -0.2118 0.00957 -0.21302 0.00556 -0.21805 -0.00155 C -0.22604 -0.01236 -0.23455 -0.02378 -0.24566 -0.0278 C -0.27448 -0.05374 -0.34062 -0.04324 -0.36146 -0.04386 C -0.36996 -0.04664 -0.37865 -0.04787 -0.38733 -0.05065 C -0.39288 -0.0525 -0.39774 -0.05528 -0.4033 -0.05652 C -0.41094 -0.06053 -0.41944 -0.06486 -0.4276 -0.06671 C -0.44028 -0.07536 -0.4533 -0.08215 -0.46701 -0.0874 C -0.47187 -0.08926 -0.47587 -0.09265 -0.48038 -0.09543 C -0.49097 -0.10099 -0.50347 -0.10562 -0.51476 -0.10809 C -0.5408 -0.10686 -0.56597 -0.10562 -0.59184 -0.10655 C -0.60347 -0.11211 -0.61528 -0.11643 -0.62621 -0.12415 C -0.63108 -0.12755 -0.63611 -0.13095 -0.64149 -0.13311 C -0.65191 -0.14145 -0.63958 -0.13249 -0.64983 -0.13743 C -0.65434 -0.14021 -0.65868 -0.14392 -0.66337 -0.1467 C -0.66805 -0.14948 -0.66493 -0.14639 -0.6691 -0.14917 C -0.67691 -0.15411 -0.6849 -0.15936 -0.6934 -0.16276 C -0.70087 -0.16955 -0.7092 -0.17635 -0.71771 -0.18098 C -0.72413 -0.18994 -0.7342 -0.19426 -0.73941 -0.20507 C -0.74062 -0.20754 -0.74201 -0.20939 -0.74271 -0.21186 C -0.7434 -0.21372 -0.74358 -0.21588 -0.74444 -0.21773 C -0.74653 -0.22236 -0.74983 -0.22576 -0.75208 -0.23039 C -0.75694 -0.23997 -0.76094 -0.24583 -0.76701 -0.25417 " pathEditMode="relative" rAng="0" ptsTypes="AAAAAAAAAAAAAAAAAAAAAAAAAA">
                                      <p:cBhvr>
                                        <p:cTn id="43" dur="6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0.01204 C -0.01003 0.01319 -0.01875 0.01666 -0.02865 0.01782 C -0.03867 0.02199 -0.04805 0.02245 -0.05872 0.02384 C -0.15169 0.02199 -0.15352 0.03264 -0.20625 0.01458 C -0.21185 0.00949 -0.21302 0.00555 -0.2181 -0.00162 C -0.22604 -0.0125 -0.2345 -0.02384 -0.2457 -0.02778 C -0.27448 -0.05394 -0.34062 -0.04329 -0.36146 -0.04375 C -0.36992 -0.04653 -0.37865 -0.04792 -0.38737 -0.05093 C -0.39284 -0.05255 -0.39779 -0.05533 -0.40325 -0.05671 C -0.41094 -0.06065 -0.4194 -0.06482 -0.4276 -0.0669 C -0.44023 -0.07546 -0.45325 -0.08218 -0.46706 -0.08773 C -0.47187 -0.08935 -0.47591 -0.09259 -0.48034 -0.09537 C -0.49102 -0.10116 -0.50352 -0.10556 -0.51471 -0.1081 C -0.54075 -0.10718 -0.56602 -0.10556 -0.5918 -0.10648 C -0.60352 -0.11204 -0.61523 -0.11644 -0.62617 -0.12408 C -0.63112 -0.12755 -0.63607 -0.13102 -0.64154 -0.1331 C -0.65195 -0.14144 -0.63958 -0.13241 -0.64987 -0.1375 C -0.6543 -0.14028 -0.65872 -0.14398 -0.66341 -0.14676 C -0.6681 -0.14954 -0.66497 -0.1463 -0.66914 -0.14908 C -0.67695 -0.15417 -0.6849 -0.15926 -0.69336 -0.16273 C -0.70091 -0.16945 -0.70924 -0.17639 -0.71771 -0.18125 C -0.72409 -0.19005 -0.73424 -0.19421 -0.73945 -0.20509 C -0.74062 -0.20764 -0.74206 -0.20949 -0.74271 -0.21181 C -0.74336 -0.21366 -0.74362 -0.21597 -0.7444 -0.21783 C -0.74648 -0.22246 -0.74987 -0.2257 -0.75208 -0.23033 C -0.7569 -0.24005 -0.76094 -0.24584 -0.76706 -0.25417 " pathEditMode="relative" rAng="0" ptsTypes="AAAAAAAAAAAAAAAAAAAAAAAAAA">
                                      <p:cBhvr>
                                        <p:cTn id="96" dur="6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9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1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0.01203 C -0.01002 0.01319 -0.01875 0.01666 -0.02864 0.01782 C -0.03867 0.02199 -0.04804 0.02245 -0.05872 0.02384 C -0.15169 0.02199 -0.15351 0.03264 -0.20625 0.01458 C -0.21185 0.00949 -0.21302 0.00555 -0.2181 -0.00162 C -0.22604 -0.01227 -0.2345 -0.02385 -0.2457 -0.02778 C -0.27448 -0.05371 -0.34062 -0.04329 -0.36145 -0.04375 C -0.36992 -0.04653 -0.37864 -0.04792 -0.38737 -0.0507 C -0.39284 -0.05255 -0.39778 -0.05533 -0.40325 -0.05648 C -0.41093 -0.06042 -0.4194 -0.06482 -0.4276 -0.06667 C -0.44023 -0.07547 -0.45325 -0.08218 -0.46705 -0.0875 C -0.47187 -0.08935 -0.47591 -0.0926 -0.48034 -0.09537 C -0.49101 -0.10093 -0.50351 -0.10556 -0.51471 -0.1081 C -0.54075 -0.10695 -0.56601 -0.10556 -0.59179 -0.10648 C -0.60351 -0.11204 -0.61523 -0.11644 -0.62617 -0.12408 C -0.63112 -0.12755 -0.63606 -0.13102 -0.64153 -0.1331 C -0.65195 -0.14144 -0.63958 -0.13241 -0.64987 -0.1375 C -0.65429 -0.14028 -0.65872 -0.14398 -0.66341 -0.14676 C -0.6681 -0.14954 -0.66497 -0.1463 -0.66914 -0.14908 C -0.67695 -0.15417 -0.68489 -0.15926 -0.69336 -0.16273 C -0.70091 -0.16945 -0.70924 -0.17639 -0.7177 -0.18102 C -0.72409 -0.19005 -0.73424 -0.19422 -0.73945 -0.2051 C -0.74062 -0.20764 -0.74205 -0.20949 -0.7427 -0.21181 C -0.74336 -0.21366 -0.74362 -0.21598 -0.7444 -0.21783 C -0.74648 -0.22246 -0.74987 -0.2257 -0.75208 -0.23033 C -0.7569 -0.24005 -0.76093 -0.24584 -0.76705 -0.25417 " pathEditMode="relative" rAng="0" ptsTypes="AAAAAAAAAAAAAAAAAAAAAAAAAA">
                                      <p:cBhvr>
                                        <p:cTn id="146" dur="6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3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3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1" grpId="0" animBg="1"/>
      <p:bldP spid="41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763</Words>
  <Application>Microsoft Office PowerPoint</Application>
  <PresentationFormat>On-screen Show (4:3)</PresentationFormat>
  <Paragraphs>82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Microsoft YaHei UI</vt:lpstr>
      <vt:lpstr>宋体</vt:lpstr>
      <vt:lpstr>Arial</vt:lpstr>
      <vt:lpstr>Calibri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AdminTH</dc:creator>
  <cp:lastModifiedBy>Hùng Nguyễn Việt</cp:lastModifiedBy>
  <cp:revision>28</cp:revision>
  <dcterms:created xsi:type="dcterms:W3CDTF">2021-06-27T15:34:41Z</dcterms:created>
  <dcterms:modified xsi:type="dcterms:W3CDTF">2022-05-23T10:25:14Z</dcterms:modified>
</cp:coreProperties>
</file>