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85" r:id="rId3"/>
    <p:sldId id="258" r:id="rId4"/>
    <p:sldId id="271" r:id="rId5"/>
    <p:sldId id="272" r:id="rId6"/>
    <p:sldId id="273" r:id="rId7"/>
    <p:sldId id="268" r:id="rId8"/>
    <p:sldId id="274" r:id="rId9"/>
    <p:sldId id="275" r:id="rId10"/>
    <p:sldId id="277" r:id="rId11"/>
    <p:sldId id="276" r:id="rId12"/>
    <p:sldId id="270" r:id="rId13"/>
    <p:sldId id="278" r:id="rId14"/>
    <p:sldId id="280" r:id="rId15"/>
    <p:sldId id="279" r:id="rId16"/>
    <p:sldId id="282" r:id="rId17"/>
    <p:sldId id="281" r:id="rId18"/>
    <p:sldId id="283" r:id="rId19"/>
    <p:sldId id="28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52525"/>
    <a:srgbClr val="000000"/>
    <a:srgbClr val="FBFEDA"/>
    <a:srgbClr val="F2FB9F"/>
    <a:srgbClr val="FFBC9B"/>
    <a:srgbClr val="454544"/>
    <a:srgbClr val="F1F8EC"/>
    <a:srgbClr val="F6C2E3"/>
    <a:srgbClr val="E6D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8" autoAdjust="0"/>
    <p:restoredTop sz="94660"/>
  </p:normalViewPr>
  <p:slideViewPr>
    <p:cSldViewPr snapToGrid="0">
      <p:cViewPr varScale="1">
        <p:scale>
          <a:sx n="100" d="100"/>
          <a:sy n="100" d="100"/>
        </p:scale>
        <p:origin x="5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AB16D-8483-412B-824C-93EFF093165D}" type="datetimeFigureOut">
              <a:rPr lang="vi-VN" smtClean="0"/>
              <a:t>16/06/2021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30B90-EF95-4074-8A71-C0C288487CF0}" type="slidenum">
              <a:rPr lang="vi-VN" smtClean="0"/>
              <a:t>‹#›</a:t>
            </a:fld>
            <a:endParaRPr lang="vi-VN"/>
          </a:p>
        </p:txBody>
      </p:sp>
    </p:spTree>
    <p:extLst>
      <p:ext uri="{BB962C8B-B14F-4D97-AF65-F5344CB8AC3E}">
        <p14:creationId xmlns:p14="http://schemas.microsoft.com/office/powerpoint/2010/main" val="285157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56730B90-EF95-4074-8A71-C0C288487CF0}" type="slidenum">
              <a:rPr lang="vi-VN" smtClean="0"/>
              <a:t>5</a:t>
            </a:fld>
            <a:endParaRPr lang="vi-VN"/>
          </a:p>
        </p:txBody>
      </p:sp>
    </p:spTree>
    <p:extLst>
      <p:ext uri="{BB962C8B-B14F-4D97-AF65-F5344CB8AC3E}">
        <p14:creationId xmlns:p14="http://schemas.microsoft.com/office/powerpoint/2010/main" val="108902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CEA2-EF5F-4ECF-A2A3-05353CD5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515F2A-0F86-4FFF-A690-61051CF95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CEFD465-A9A5-494B-8AF5-1D0EEA2C8C70}"/>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796C3B57-B9A7-46EF-98B1-8B9A299C2B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BE0A375-0AED-4C40-98F3-2155B8E928ED}"/>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84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4FA5-2CD8-4E6E-85E4-95DCBACE97F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6D91284-108F-4243-B79A-2DBDF89F28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6FAB829-37DF-46F6-BC63-8120E817B1E2}"/>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E2B9B146-25A2-49EE-BDD9-B201A550CD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FE8BDB-FAB5-43E9-A1E1-9D84CD4F7349}"/>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02223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0D43D1-2CA5-42BD-A4B8-853367CD58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6699937-5FBE-46F8-8864-FF62EE18B0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6D132C-E9C4-4CDB-B6A2-D4F1F95F662C}"/>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20C2A798-AA20-4EFB-B7EA-6C4A4D472B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EC2AB3-36F2-4474-8133-E583D3D93E4F}"/>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44081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4B23C-AF50-477F-8FFD-BCB89EFC54F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CE7AAE-7354-473F-B48C-F9F01EEFA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287F82-5344-4FF4-AE90-94D99C589485}"/>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1A5768D4-6DDF-4A26-B392-14C5B76B24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AB3F63-9B08-4A84-B4A6-5BBA7094A823}"/>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5357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12F1-BA22-4130-8BAD-D6131C9C6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FC3DA93-B79E-4785-BC87-8F44983D2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760EC-0CBF-4B89-A491-53A82A430D92}"/>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7DFFCD58-01D0-4CE0-B6D7-2B27258A8C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2C3367-AF2E-4BD9-9E61-509CB9846B24}"/>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59585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BF47-64B1-42DB-84C4-D0EA5A21DEF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90D4444-48A2-42D5-9DF2-CC6A8E0E7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BA4EB8B-BA85-4986-BF41-282EA8BD1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5FCBF24-34AA-42D5-A410-357E11B87B6A}"/>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6" name="Footer Placeholder 5">
            <a:extLst>
              <a:ext uri="{FF2B5EF4-FFF2-40B4-BE49-F238E27FC236}">
                <a16:creationId xmlns:a16="http://schemas.microsoft.com/office/drawing/2014/main" id="{AB198F80-120A-40FA-9927-732550C9C47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87108C-E152-4216-9B66-54D944B95960}"/>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29204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325F-052C-4F23-9A8E-B7E07866A81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D8CB6E-3DF5-42CD-AD14-B6B768E88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44B2DF-A3F8-4128-93CD-160954CB6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8AD0B14-3FD1-4BF6-9FF4-0EE7EE2E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74970-8F6E-4461-8A1C-E53DE0E1DE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DBE639E-E862-442F-8E59-E6B9D03C7E18}"/>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8" name="Footer Placeholder 7">
            <a:extLst>
              <a:ext uri="{FF2B5EF4-FFF2-40B4-BE49-F238E27FC236}">
                <a16:creationId xmlns:a16="http://schemas.microsoft.com/office/drawing/2014/main" id="{734B2616-AD48-4022-80FE-76E6336298F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E343093-7BD6-4DCD-8482-F4CA3CB64F4A}"/>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7842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F6E2-8DEE-4B78-A0DE-5F83024DC7C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B20D911-4550-4A2D-84C2-A63BA1955C30}"/>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4" name="Footer Placeholder 3">
            <a:extLst>
              <a:ext uri="{FF2B5EF4-FFF2-40B4-BE49-F238E27FC236}">
                <a16:creationId xmlns:a16="http://schemas.microsoft.com/office/drawing/2014/main" id="{969DC052-B7D1-4F5B-9B0F-3A5F80383A7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6B78E69-931A-4A62-A685-E89BC1B6CC08}"/>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407024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99B659-1C90-4D86-A185-70C999FF730C}"/>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3" name="Footer Placeholder 2">
            <a:extLst>
              <a:ext uri="{FF2B5EF4-FFF2-40B4-BE49-F238E27FC236}">
                <a16:creationId xmlns:a16="http://schemas.microsoft.com/office/drawing/2014/main" id="{4169BF6D-6122-4633-AE5B-6821CCCAAA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D07A609-8D81-4A3E-9CCC-C08DBAB8589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36111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D5D4-28D1-411F-A985-735014EBD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E981C74-BD83-40B8-B459-3FA860878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99012F6-9E95-4D84-91A6-FDCBDFA70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D4EABD-46B3-452F-8EFA-B5535922588C}"/>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6" name="Footer Placeholder 5">
            <a:extLst>
              <a:ext uri="{FF2B5EF4-FFF2-40B4-BE49-F238E27FC236}">
                <a16:creationId xmlns:a16="http://schemas.microsoft.com/office/drawing/2014/main" id="{7E7643F5-C0F2-4A30-BB4B-3B90690390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E69E2A9-5B5D-407C-B090-7640D73529D1}"/>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13754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7313-2F0A-4FEE-B9AA-FFE6AAAF1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AEAC4BB-2249-4F00-B4CE-5F86737C3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4801095-BEF7-4C84-9C76-C454285A1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21AB6-FA59-4D62-A067-3319FC306006}"/>
              </a:ext>
            </a:extLst>
          </p:cNvPr>
          <p:cNvSpPr>
            <a:spLocks noGrp="1"/>
          </p:cNvSpPr>
          <p:nvPr>
            <p:ph type="dt" sz="half" idx="10"/>
          </p:nvPr>
        </p:nvSpPr>
        <p:spPr/>
        <p:txBody>
          <a:bodyPr/>
          <a:lstStyle/>
          <a:p>
            <a:fld id="{98E1AD44-3960-433D-B77C-2C89F7E9C3DD}" type="datetimeFigureOut">
              <a:rPr lang="vi-VN" smtClean="0"/>
              <a:t>16/06/2021</a:t>
            </a:fld>
            <a:endParaRPr lang="vi-VN"/>
          </a:p>
        </p:txBody>
      </p:sp>
      <p:sp>
        <p:nvSpPr>
          <p:cNvPr id="6" name="Footer Placeholder 5">
            <a:extLst>
              <a:ext uri="{FF2B5EF4-FFF2-40B4-BE49-F238E27FC236}">
                <a16:creationId xmlns:a16="http://schemas.microsoft.com/office/drawing/2014/main" id="{6A902D86-56E6-4314-A818-FF0E891A64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96F08C3-9F48-412F-9D7E-B61BF44AF0F2}"/>
              </a:ext>
            </a:extLst>
          </p:cNvPr>
          <p:cNvSpPr>
            <a:spLocks noGrp="1"/>
          </p:cNvSpPr>
          <p:nvPr>
            <p:ph type="sldNum" sz="quarter" idx="12"/>
          </p:nvPr>
        </p:nvSpPr>
        <p:spPr/>
        <p:txBody>
          <a:bodyPr/>
          <a:lstStyle/>
          <a:p>
            <a:fld id="{2E2D84CE-EE17-42CC-B7E9-BF7166B35998}" type="slidenum">
              <a:rPr lang="vi-VN" smtClean="0"/>
              <a:t>‹#›</a:t>
            </a:fld>
            <a:endParaRPr lang="vi-VN"/>
          </a:p>
        </p:txBody>
      </p:sp>
    </p:spTree>
    <p:extLst>
      <p:ext uri="{BB962C8B-B14F-4D97-AF65-F5344CB8AC3E}">
        <p14:creationId xmlns:p14="http://schemas.microsoft.com/office/powerpoint/2010/main" val="163450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CE2B1-C9BD-4B69-AD90-CEE0924D4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0BE4FA-5B09-4D60-BB34-D7A35AA9E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63F1F3-5A48-4C91-AC41-5E436BF90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AD44-3960-433D-B77C-2C89F7E9C3DD}" type="datetimeFigureOut">
              <a:rPr lang="vi-VN" smtClean="0"/>
              <a:t>16/06/2021</a:t>
            </a:fld>
            <a:endParaRPr lang="vi-VN"/>
          </a:p>
        </p:txBody>
      </p:sp>
      <p:sp>
        <p:nvSpPr>
          <p:cNvPr id="5" name="Footer Placeholder 4">
            <a:extLst>
              <a:ext uri="{FF2B5EF4-FFF2-40B4-BE49-F238E27FC236}">
                <a16:creationId xmlns:a16="http://schemas.microsoft.com/office/drawing/2014/main" id="{43C10CA8-2948-4F69-954A-C8142C1F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6406F79-4517-4E5F-BE8D-0EDDA6F7F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D84CE-EE17-42CC-B7E9-BF7166B35998}" type="slidenum">
              <a:rPr lang="vi-VN" smtClean="0"/>
              <a:t>‹#›</a:t>
            </a:fld>
            <a:endParaRPr lang="vi-VN"/>
          </a:p>
        </p:txBody>
      </p:sp>
    </p:spTree>
    <p:extLst>
      <p:ext uri="{BB962C8B-B14F-4D97-AF65-F5344CB8AC3E}">
        <p14:creationId xmlns:p14="http://schemas.microsoft.com/office/powerpoint/2010/main" val="175966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4EA478-B1D5-4E88-A92F-BC7B7EB94C12}"/>
              </a:ext>
            </a:extLst>
          </p:cNvPr>
          <p:cNvSpPr txBox="1"/>
          <p:nvPr/>
        </p:nvSpPr>
        <p:spPr>
          <a:xfrm>
            <a:off x="1323654" y="1575454"/>
            <a:ext cx="9544691" cy="2797817"/>
          </a:xfrm>
          <a:prstGeom prst="rect">
            <a:avLst/>
          </a:prstGeom>
          <a:solidFill>
            <a:schemeClr val="accent4">
              <a:lumMod val="20000"/>
              <a:lumOff val="80000"/>
              <a:alpha val="78000"/>
            </a:schemeClr>
          </a:solidFill>
        </p:spPr>
        <p:txBody>
          <a:bodyPr wrap="square">
            <a:spAutoFit/>
          </a:bodyPr>
          <a:lstStyle/>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BÀI 10: KHÔNG KHÍ VÀ </a:t>
            </a:r>
          </a:p>
          <a:p>
            <a:pPr marL="0" marR="0" indent="457200" algn="ctr">
              <a:lnSpc>
                <a:spcPct val="145000"/>
              </a:lnSpc>
              <a:spcBef>
                <a:spcPts val="0"/>
              </a:spcBef>
            </a:pPr>
            <a:r>
              <a:rPr lang="en-US" sz="4800" b="1" i="1">
                <a:latin typeface="VL Sofia Pro Soft" panose="020B0000000000000000" pitchFamily="34" charset="0"/>
                <a:ea typeface="Calibri" panose="020F0502020204030204" pitchFamily="34" charset="0"/>
              </a:rPr>
              <a:t>BẢO VỆ MÔI TRƯỜNG KHÔNG KHÍ</a:t>
            </a:r>
            <a:endParaRPr lang="vi-VN" sz="44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6761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1D1D5-BAF0-46CC-B9C1-9E0363377F55}"/>
              </a:ext>
            </a:extLst>
          </p:cNvPr>
          <p:cNvPicPr>
            <a:picLocks noChangeAspect="1"/>
          </p:cNvPicPr>
          <p:nvPr/>
        </p:nvPicPr>
        <p:blipFill>
          <a:blip r:embed="rId2"/>
          <a:stretch>
            <a:fillRect/>
          </a:stretch>
        </p:blipFill>
        <p:spPr>
          <a:xfrm>
            <a:off x="370793" y="28898"/>
            <a:ext cx="5339792" cy="1280160"/>
          </a:xfrm>
          <a:prstGeom prst="rect">
            <a:avLst/>
          </a:prstGeom>
        </p:spPr>
      </p:pic>
      <p:pic>
        <p:nvPicPr>
          <p:cNvPr id="4" name="Picture 3">
            <a:extLst>
              <a:ext uri="{FF2B5EF4-FFF2-40B4-BE49-F238E27FC236}">
                <a16:creationId xmlns:a16="http://schemas.microsoft.com/office/drawing/2014/main" id="{53221F3C-3DFF-4C56-8C3F-493A7871E745}"/>
              </a:ext>
            </a:extLst>
          </p:cNvPr>
          <p:cNvPicPr>
            <a:picLocks noChangeAspect="1"/>
          </p:cNvPicPr>
          <p:nvPr/>
        </p:nvPicPr>
        <p:blipFill>
          <a:blip r:embed="rId3"/>
          <a:stretch>
            <a:fillRect/>
          </a:stretch>
        </p:blipFill>
        <p:spPr>
          <a:xfrm>
            <a:off x="832244" y="1309058"/>
            <a:ext cx="10235771" cy="5520044"/>
          </a:xfrm>
          <a:prstGeom prst="rect">
            <a:avLst/>
          </a:prstGeom>
        </p:spPr>
      </p:pic>
    </p:spTree>
    <p:extLst>
      <p:ext uri="{BB962C8B-B14F-4D97-AF65-F5344CB8AC3E}">
        <p14:creationId xmlns:p14="http://schemas.microsoft.com/office/powerpoint/2010/main" val="78095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E6776-76B5-40EB-8128-A19F5F587344}"/>
              </a:ext>
            </a:extLst>
          </p:cNvPr>
          <p:cNvPicPr>
            <a:picLocks noChangeAspect="1"/>
          </p:cNvPicPr>
          <p:nvPr/>
        </p:nvPicPr>
        <p:blipFill>
          <a:blip r:embed="rId4"/>
          <a:stretch>
            <a:fillRect/>
          </a:stretch>
        </p:blipFill>
        <p:spPr>
          <a:xfrm>
            <a:off x="297453" y="92993"/>
            <a:ext cx="7869343" cy="1188720"/>
          </a:xfrm>
          <a:prstGeom prst="rect">
            <a:avLst/>
          </a:prstGeom>
        </p:spPr>
      </p:pic>
      <p:pic>
        <p:nvPicPr>
          <p:cNvPr id="4" name="Picture 3">
            <a:extLst>
              <a:ext uri="{FF2B5EF4-FFF2-40B4-BE49-F238E27FC236}">
                <a16:creationId xmlns:a16="http://schemas.microsoft.com/office/drawing/2014/main" id="{33F1DCF2-3B33-4B51-B0E0-370C1DB27C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665" y="1435145"/>
            <a:ext cx="640080" cy="640080"/>
          </a:xfrm>
          <a:prstGeom prst="rect">
            <a:avLst/>
          </a:prstGeom>
          <a:noFill/>
          <a:ln>
            <a:noFill/>
          </a:ln>
        </p:spPr>
      </p:pic>
      <p:sp>
        <p:nvSpPr>
          <p:cNvPr id="6" name="TextBox 5">
            <a:extLst>
              <a:ext uri="{FF2B5EF4-FFF2-40B4-BE49-F238E27FC236}">
                <a16:creationId xmlns:a16="http://schemas.microsoft.com/office/drawing/2014/main" id="{92EC3746-B0D1-47C7-80A3-E65806BD1EEB}"/>
              </a:ext>
            </a:extLst>
          </p:cNvPr>
          <p:cNvSpPr txBox="1"/>
          <p:nvPr/>
        </p:nvSpPr>
        <p:spPr>
          <a:xfrm>
            <a:off x="1561456" y="1539567"/>
            <a:ext cx="10352472" cy="493918"/>
          </a:xfrm>
          <a:prstGeom prst="rect">
            <a:avLst/>
          </a:prstGeom>
          <a:noFill/>
        </p:spPr>
        <p:txBody>
          <a:bodyPr wrap="square">
            <a:spAutoFit/>
          </a:bodyPr>
          <a:lstStyle/>
          <a:p>
            <a:pPr marL="0" marR="0" algn="just">
              <a:lnSpc>
                <a:spcPct val="105000"/>
              </a:lnSpc>
              <a:spcBef>
                <a:spcPts val="0"/>
              </a:spcBef>
              <a:spcAft>
                <a:spcPts val="800"/>
              </a:spcAft>
            </a:pPr>
            <a:r>
              <a:rPr lang="en-US" sz="2500">
                <a:effectLst/>
                <a:latin typeface="#9Slide03 Cabin Condensed Bold" panose="00000806000000000000" pitchFamily="2" charset="0"/>
                <a:ea typeface="Calibri" panose="020F0502020204030204" pitchFamily="34" charset="0"/>
              </a:rPr>
              <a:t>Thảo luận với bạn ngồi cạnh để hoàn thành </a:t>
            </a:r>
            <a:r>
              <a:rPr lang="en-US" sz="2500">
                <a:latin typeface="#9Slide03 Cabin Condensed Bold" panose="00000806000000000000" pitchFamily="2" charset="0"/>
                <a:ea typeface="Calibri" panose="020F0502020204030204" pitchFamily="34" charset="0"/>
              </a:rPr>
              <a:t>nội dung 3 trong phiếu học tập</a:t>
            </a:r>
            <a:r>
              <a:rPr lang="en-US" sz="2500">
                <a:effectLst/>
                <a:latin typeface="#9Slide03 Cabin Condensed Bold" panose="00000806000000000000" pitchFamily="2" charset="0"/>
                <a:ea typeface="Calibri" panose="020F0502020204030204" pitchFamily="34" charset="0"/>
              </a:rPr>
              <a:t>:</a:t>
            </a:r>
            <a:endParaRPr lang="vi-VN" sz="2500">
              <a:effectLst/>
              <a:latin typeface="#9Slide03 Cabin Condensed Bold" panose="00000806000000000000" pitchFamily="2" charset="0"/>
              <a:ea typeface="Calibri" panose="020F0502020204030204" pitchFamily="34" charset="0"/>
            </a:endParaRPr>
          </a:p>
        </p:txBody>
      </p:sp>
      <p:pic>
        <p:nvPicPr>
          <p:cNvPr id="7" name="Picture 6">
            <a:extLst>
              <a:ext uri="{FF2B5EF4-FFF2-40B4-BE49-F238E27FC236}">
                <a16:creationId xmlns:a16="http://schemas.microsoft.com/office/drawing/2014/main" id="{E740342E-3C6E-4974-A078-18C62B474E2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18907" y="2174642"/>
            <a:ext cx="9027245" cy="4663440"/>
          </a:xfrm>
          <a:prstGeom prst="rect">
            <a:avLst/>
          </a:prstGeom>
          <a:noFill/>
          <a:ln>
            <a:noFill/>
          </a:ln>
        </p:spPr>
      </p:pic>
      <p:pic>
        <p:nvPicPr>
          <p:cNvPr id="9" name="Đếm Ngược 5 Phút - Chất từng giây">
            <a:hlinkClick r:id="" action="ppaction://media"/>
            <a:extLst>
              <a:ext uri="{FF2B5EF4-FFF2-40B4-BE49-F238E27FC236}">
                <a16:creationId xmlns:a16="http://schemas.microsoft.com/office/drawing/2014/main" id="{35DBA4E9-E068-4D9E-B532-068ECCD1A8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76568" y="234996"/>
            <a:ext cx="1737360" cy="977265"/>
          </a:xfrm>
          <a:prstGeom prst="rect">
            <a:avLst/>
          </a:prstGeom>
        </p:spPr>
      </p:pic>
    </p:spTree>
    <p:extLst>
      <p:ext uri="{BB962C8B-B14F-4D97-AF65-F5344CB8AC3E}">
        <p14:creationId xmlns:p14="http://schemas.microsoft.com/office/powerpoint/2010/main" val="31384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01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20000">
                <p:cTn id="28" fill="hold" display="0">
                  <p:stCondLst>
                    <p:cond delay="indefinite"/>
                  </p:stCondLst>
                </p:cTn>
                <p:tgtEl>
                  <p:spTgt spid="9"/>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BF89C8-E083-4B47-91FA-07DB4F33BA65}"/>
              </a:ext>
            </a:extLst>
          </p:cNvPr>
          <p:cNvSpPr txBox="1"/>
          <p:nvPr/>
        </p:nvSpPr>
        <p:spPr>
          <a:xfrm>
            <a:off x="517070" y="1228240"/>
            <a:ext cx="2743200" cy="919401"/>
          </a:xfrm>
          <a:prstGeom prst="roundRect">
            <a:avLst/>
          </a:prstGeom>
          <a:solidFill>
            <a:schemeClr val="accent2">
              <a:lumMod val="20000"/>
              <a:lumOff val="80000"/>
            </a:schemeClr>
          </a:solidFill>
          <a:ln w="38100">
            <a:solidFill>
              <a:schemeClr val="tx1"/>
            </a:solidFill>
          </a:ln>
        </p:spPr>
        <p:txBody>
          <a:bodyPr wrap="square" rtlCol="0">
            <a:spAutoFit/>
          </a:bodyPr>
          <a:lstStyle/>
          <a:p>
            <a:pPr algn="ctr"/>
            <a:r>
              <a:rPr lang="en-US" sz="2400">
                <a:latin typeface="#9Slide03 BoosterNextFYBlack" panose="02000A03000000020004" pitchFamily="2" charset="0"/>
              </a:rPr>
              <a:t> VAI TRÒ </a:t>
            </a:r>
          </a:p>
          <a:p>
            <a:pPr algn="ctr"/>
            <a:r>
              <a:rPr lang="en-US" sz="2400">
                <a:latin typeface="#9Slide03 BoosterNextFYBlack" panose="02000A03000000020004" pitchFamily="2" charset="0"/>
              </a:rPr>
              <a:t>CỦA KHÔNG KHÍ</a:t>
            </a:r>
            <a:endParaRPr lang="vi-VN" sz="2400">
              <a:latin typeface="#9Slide03 BoosterNextFYBlack" panose="02000A03000000020004" pitchFamily="2" charset="0"/>
            </a:endParaRPr>
          </a:p>
        </p:txBody>
      </p:sp>
      <p:sp>
        <p:nvSpPr>
          <p:cNvPr id="3" name="TextBox 2">
            <a:extLst>
              <a:ext uri="{FF2B5EF4-FFF2-40B4-BE49-F238E27FC236}">
                <a16:creationId xmlns:a16="http://schemas.microsoft.com/office/drawing/2014/main" id="{ECFA4392-AA85-45C5-AB18-FBC8509F5C07}"/>
              </a:ext>
            </a:extLst>
          </p:cNvPr>
          <p:cNvSpPr txBox="1"/>
          <p:nvPr/>
        </p:nvSpPr>
        <p:spPr>
          <a:xfrm>
            <a:off x="3989774" y="2085306"/>
            <a:ext cx="1768769" cy="544830"/>
          </a:xfrm>
          <a:prstGeom prst="roundRect">
            <a:avLst/>
          </a:prstGeom>
          <a:solidFill>
            <a:srgbClr val="EB4C72"/>
          </a:solidFill>
        </p:spPr>
        <p:txBody>
          <a:bodyPr wrap="square" rtlCol="0">
            <a:spAutoFit/>
          </a:bodyPr>
          <a:lstStyle/>
          <a:p>
            <a:pPr algn="ctr"/>
            <a:r>
              <a:rPr lang="en-US" sz="2600">
                <a:latin typeface="#9Slide03 BoosterNextFYBlack" panose="02000A03000000020004" pitchFamily="2" charset="0"/>
              </a:rPr>
              <a:t>cung cấp</a:t>
            </a:r>
            <a:endParaRPr lang="vi-VN" sz="2600">
              <a:latin typeface="#9Slide03 BoosterNextFYBlack" panose="02000A03000000020004" pitchFamily="2" charset="0"/>
            </a:endParaRPr>
          </a:p>
        </p:txBody>
      </p:sp>
      <p:sp>
        <p:nvSpPr>
          <p:cNvPr id="4" name="TextBox 3">
            <a:extLst>
              <a:ext uri="{FF2B5EF4-FFF2-40B4-BE49-F238E27FC236}">
                <a16:creationId xmlns:a16="http://schemas.microsoft.com/office/drawing/2014/main" id="{5554CCBA-C5B1-4EB0-8426-64970527C645}"/>
              </a:ext>
            </a:extLst>
          </p:cNvPr>
          <p:cNvSpPr txBox="1"/>
          <p:nvPr/>
        </p:nvSpPr>
        <p:spPr>
          <a:xfrm>
            <a:off x="3715429" y="514122"/>
            <a:ext cx="1893913" cy="510778"/>
          </a:xfrm>
          <a:prstGeom prst="roundRect">
            <a:avLst/>
          </a:prstGeom>
          <a:solidFill>
            <a:schemeClr val="tx2">
              <a:lumMod val="20000"/>
              <a:lumOff val="80000"/>
            </a:schemeClr>
          </a:solidFill>
        </p:spPr>
        <p:txBody>
          <a:bodyPr wrap="square" rtlCol="0">
            <a:spAutoFit/>
          </a:bodyPr>
          <a:lstStyle/>
          <a:p>
            <a:r>
              <a:rPr lang="en-US" sz="2400">
                <a:latin typeface="#9Slide03 BoosterNextFYBlack" panose="02000A03000000020004" pitchFamily="2" charset="0"/>
              </a:rPr>
              <a:t> ảnh hưởng</a:t>
            </a:r>
            <a:endParaRPr lang="vi-VN" sz="2400">
              <a:latin typeface="#9Slide03 BoosterNextFYBlack" panose="02000A03000000020004" pitchFamily="2" charset="0"/>
            </a:endParaRPr>
          </a:p>
        </p:txBody>
      </p:sp>
      <p:cxnSp>
        <p:nvCxnSpPr>
          <p:cNvPr id="8" name="Straight Arrow Connector 7">
            <a:extLst>
              <a:ext uri="{FF2B5EF4-FFF2-40B4-BE49-F238E27FC236}">
                <a16:creationId xmlns:a16="http://schemas.microsoft.com/office/drawing/2014/main" id="{52601B17-BC52-45E0-8DE8-7CF7469F090E}"/>
              </a:ext>
            </a:extLst>
          </p:cNvPr>
          <p:cNvCxnSpPr>
            <a:cxnSpLocks/>
          </p:cNvCxnSpPr>
          <p:nvPr/>
        </p:nvCxnSpPr>
        <p:spPr>
          <a:xfrm flipV="1">
            <a:off x="3250925" y="879883"/>
            <a:ext cx="582793" cy="563155"/>
          </a:xfrm>
          <a:prstGeom prst="straightConnector1">
            <a:avLst/>
          </a:prstGeom>
          <a:ln w="57150">
            <a:solidFill>
              <a:schemeClr val="bg2">
                <a:lumMod val="10000"/>
              </a:schemeClr>
            </a:solidFill>
            <a:beve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6242B8-50E1-44BF-B503-8805DB2B0D51}"/>
              </a:ext>
            </a:extLst>
          </p:cNvPr>
          <p:cNvCxnSpPr>
            <a:cxnSpLocks/>
            <a:endCxn id="3" idx="1"/>
          </p:cNvCxnSpPr>
          <p:nvPr/>
        </p:nvCxnSpPr>
        <p:spPr>
          <a:xfrm>
            <a:off x="3257464" y="1745094"/>
            <a:ext cx="732310" cy="61262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1B291A-8E09-4C91-ACF9-7F66DF8D43B1}"/>
              </a:ext>
            </a:extLst>
          </p:cNvPr>
          <p:cNvSpPr txBox="1"/>
          <p:nvPr/>
        </p:nvSpPr>
        <p:spPr>
          <a:xfrm>
            <a:off x="5639276" y="557666"/>
            <a:ext cx="6301399" cy="442674"/>
          </a:xfrm>
          <a:prstGeom prst="roundRect">
            <a:avLst/>
          </a:prstGeom>
          <a:solidFill>
            <a:srgbClr val="FFCCFF"/>
          </a:solidFill>
        </p:spPr>
        <p:txBody>
          <a:bodyPr wrap="square">
            <a:spAutoFit/>
          </a:bodyPr>
          <a:lstStyle/>
          <a:p>
            <a:r>
              <a:rPr lang="en-US" sz="2000">
                <a:effectLst/>
                <a:latin typeface="#9Slide03 BoosterNextFYBlack" panose="02000A03000000020004" pitchFamily="2" charset="0"/>
                <a:ea typeface="Calibri" panose="020F0502020204030204" pitchFamily="34" charset="0"/>
              </a:rPr>
              <a:t>đến các hiện tượng thời tiết, khí hậu trên Trái Đất.</a:t>
            </a:r>
            <a:endParaRPr lang="vi-VN" sz="2000">
              <a:latin typeface="#9Slide03 BoosterNextFYBlack" panose="02000A03000000020004" pitchFamily="2" charset="0"/>
            </a:endParaRPr>
          </a:p>
        </p:txBody>
      </p:sp>
      <p:sp>
        <p:nvSpPr>
          <p:cNvPr id="16" name="TextBox 15">
            <a:extLst>
              <a:ext uri="{FF2B5EF4-FFF2-40B4-BE49-F238E27FC236}">
                <a16:creationId xmlns:a16="http://schemas.microsoft.com/office/drawing/2014/main" id="{4F62EF53-E9E8-4D8A-BE39-D493AF0D9DFE}"/>
              </a:ext>
            </a:extLst>
          </p:cNvPr>
          <p:cNvSpPr txBox="1"/>
          <p:nvPr/>
        </p:nvSpPr>
        <p:spPr>
          <a:xfrm>
            <a:off x="7086602" y="1598012"/>
            <a:ext cx="4756106"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duy trì sự sống trên Trái Đất, duy trì sự cháy của nhiên liệu để tạo ra năng lượng phục vụ các nhu cầu của đời sống như sưởi ấm, đun nấu, giúp động cơ hoạt động.</a:t>
            </a:r>
            <a:endParaRPr lang="vi-VN" sz="2000">
              <a:effectLst/>
              <a:latin typeface="#9Slide03 Cabin Condensed Bold" panose="00000806000000000000" pitchFamily="2" charset="0"/>
              <a:ea typeface="Calibri" panose="020F0502020204030204" pitchFamily="34" charset="0"/>
            </a:endParaRPr>
          </a:p>
        </p:txBody>
      </p:sp>
      <p:sp>
        <p:nvSpPr>
          <p:cNvPr id="21" name="TextBox 20">
            <a:extLst>
              <a:ext uri="{FF2B5EF4-FFF2-40B4-BE49-F238E27FC236}">
                <a16:creationId xmlns:a16="http://schemas.microsoft.com/office/drawing/2014/main" id="{8E4DACDA-6ACA-4BA5-A796-23CD0C74EA48}"/>
              </a:ext>
            </a:extLst>
          </p:cNvPr>
          <p:cNvSpPr txBox="1"/>
          <p:nvPr/>
        </p:nvSpPr>
        <p:spPr>
          <a:xfrm>
            <a:off x="7050540" y="3471435"/>
            <a:ext cx="4890135" cy="1370696"/>
          </a:xfrm>
          <a:prstGeom prst="rect">
            <a:avLst/>
          </a:prstGeom>
          <a:noFill/>
        </p:spPr>
        <p:txBody>
          <a:bodyPr wrap="square">
            <a:spAutoFit/>
          </a:bodyPr>
          <a:lstStyle/>
          <a:p>
            <a:pPr marL="0" marR="0" indent="342265" algn="just">
              <a:lnSpc>
                <a:spcPct val="105000"/>
              </a:lnSpc>
              <a:spcBef>
                <a:spcPts val="0"/>
              </a:spcBef>
              <a:spcAft>
                <a:spcPts val="800"/>
              </a:spcAft>
            </a:pPr>
            <a:r>
              <a:rPr lang="en-US" sz="2000">
                <a:effectLst/>
                <a:latin typeface="#9Slide03 Cabin Condensed Bold" panose="00000806000000000000" pitchFamily="2" charset="0"/>
                <a:ea typeface="Calibri" panose="020F0502020204030204" pitchFamily="34" charset="0"/>
              </a:rPr>
              <a:t>                                        cho thực vật quang hợp đảm bảo sự sinh trưởng cho các loại cây trong tự nhiên, từ đó duy trì cân bằng tỉ lệ tự nhiên của không khí, hạn chế ô nhiễm.</a:t>
            </a:r>
            <a:endParaRPr lang="vi-VN" sz="2000">
              <a:effectLst/>
              <a:latin typeface="#9Slide03 Cabin Condensed Bold" panose="00000806000000000000" pitchFamily="2" charset="0"/>
              <a:ea typeface="Calibri" panose="020F0502020204030204" pitchFamily="34" charset="0"/>
            </a:endParaRPr>
          </a:p>
        </p:txBody>
      </p:sp>
      <p:sp>
        <p:nvSpPr>
          <p:cNvPr id="22" name="TextBox 21">
            <a:extLst>
              <a:ext uri="{FF2B5EF4-FFF2-40B4-BE49-F238E27FC236}">
                <a16:creationId xmlns:a16="http://schemas.microsoft.com/office/drawing/2014/main" id="{2D09C969-AA15-4E75-BCD4-68B35C4623E0}"/>
              </a:ext>
            </a:extLst>
          </p:cNvPr>
          <p:cNvSpPr txBox="1"/>
          <p:nvPr/>
        </p:nvSpPr>
        <p:spPr>
          <a:xfrm>
            <a:off x="6999511" y="5353296"/>
            <a:ext cx="4890135" cy="1047531"/>
          </a:xfrm>
          <a:prstGeom prst="rect">
            <a:avLst/>
          </a:prstGeom>
          <a:noFill/>
        </p:spPr>
        <p:txBody>
          <a:bodyPr wrap="square">
            <a:spAutoFit/>
          </a:bodyPr>
          <a:lstStyle/>
          <a:p>
            <a:pPr marL="0" marR="0" indent="342265" algn="just">
              <a:lnSpc>
                <a:spcPct val="105000"/>
              </a:lnSpc>
              <a:spcBef>
                <a:spcPts val="0"/>
              </a:spcBef>
              <a:spcAft>
                <a:spcPts val="800"/>
              </a:spcAft>
            </a:pPr>
            <a:r>
              <a:rPr lang="en-US" sz="2000">
                <a:latin typeface="#9Slide03 Cabin Condensed Bold" panose="00000806000000000000" pitchFamily="2" charset="0"/>
                <a:ea typeface="Calibri" panose="020F0502020204030204" pitchFamily="34" charset="0"/>
              </a:rPr>
              <a:t>                              </a:t>
            </a:r>
            <a:r>
              <a:rPr lang="en-US" sz="2000">
                <a:effectLst/>
                <a:latin typeface="#9Slide03 Cabin Condensed Bold" panose="00000806000000000000" pitchFamily="2" charset="0"/>
                <a:ea typeface="Calibri" panose="020F0502020204030204" pitchFamily="34" charset="0"/>
              </a:rPr>
              <a:t>có nhiều ứng dụng trong thực tiễn. Nitrogen có thể chuyển hóa thành dạng có ích giúp cho cây sinh trưởng và phát triển.</a:t>
            </a:r>
            <a:endParaRPr lang="vi-VN" sz="2000">
              <a:effectLst/>
              <a:latin typeface="#9Slide03 Cabin Condensed Bold" panose="00000806000000000000" pitchFamily="2" charset="0"/>
              <a:ea typeface="Calibri" panose="020F0502020204030204" pitchFamily="34" charset="0"/>
            </a:endParaRPr>
          </a:p>
        </p:txBody>
      </p:sp>
      <p:sp>
        <p:nvSpPr>
          <p:cNvPr id="17" name="TextBox 16">
            <a:extLst>
              <a:ext uri="{FF2B5EF4-FFF2-40B4-BE49-F238E27FC236}">
                <a16:creationId xmlns:a16="http://schemas.microsoft.com/office/drawing/2014/main" id="{62E17B06-66AF-49D9-9B80-9FDFEB7C7290}"/>
              </a:ext>
            </a:extLst>
          </p:cNvPr>
          <p:cNvSpPr txBox="1"/>
          <p:nvPr/>
        </p:nvSpPr>
        <p:spPr>
          <a:xfrm>
            <a:off x="6567573" y="1398499"/>
            <a:ext cx="1487857" cy="578882"/>
          </a:xfrm>
          <a:prstGeom prst="roundRect">
            <a:avLst/>
          </a:prstGeom>
          <a:solidFill>
            <a:srgbClr val="FFCCFF"/>
          </a:solidFill>
        </p:spPr>
        <p:txBody>
          <a:bodyPr wrap="square" rtlCol="0">
            <a:spAutoFit/>
          </a:bodyPr>
          <a:lstStyle/>
          <a:p>
            <a:pPr algn="ctr"/>
            <a:r>
              <a:rPr lang="en-US" sz="2800">
                <a:latin typeface="#9Slide03 Cabin Condensed Bold" panose="00000806000000000000" pitchFamily="2" charset="0"/>
              </a:rPr>
              <a:t>oxygen</a:t>
            </a:r>
            <a:endParaRPr lang="vi-VN" sz="2800">
              <a:latin typeface="#9Slide03 Cabin Condensed Bold" panose="00000806000000000000" pitchFamily="2" charset="0"/>
            </a:endParaRPr>
          </a:p>
        </p:txBody>
      </p:sp>
      <p:sp>
        <p:nvSpPr>
          <p:cNvPr id="23" name="TextBox 22">
            <a:extLst>
              <a:ext uri="{FF2B5EF4-FFF2-40B4-BE49-F238E27FC236}">
                <a16:creationId xmlns:a16="http://schemas.microsoft.com/office/drawing/2014/main" id="{98FF404F-9559-4F84-BB78-397567555693}"/>
              </a:ext>
            </a:extLst>
          </p:cNvPr>
          <p:cNvSpPr txBox="1"/>
          <p:nvPr/>
        </p:nvSpPr>
        <p:spPr>
          <a:xfrm>
            <a:off x="6558934" y="3231175"/>
            <a:ext cx="2944662"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carbon dioxide</a:t>
            </a:r>
            <a:endParaRPr lang="vi-VN" sz="2800">
              <a:latin typeface="#9Slide03 Cabin Condensed Bold" panose="00000806000000000000" pitchFamily="2" charset="0"/>
            </a:endParaRPr>
          </a:p>
        </p:txBody>
      </p:sp>
      <p:sp>
        <p:nvSpPr>
          <p:cNvPr id="24" name="TextBox 23">
            <a:extLst>
              <a:ext uri="{FF2B5EF4-FFF2-40B4-BE49-F238E27FC236}">
                <a16:creationId xmlns:a16="http://schemas.microsoft.com/office/drawing/2014/main" id="{F6F74684-7495-427C-B743-D189D4D8A4A9}"/>
              </a:ext>
            </a:extLst>
          </p:cNvPr>
          <p:cNvSpPr txBox="1"/>
          <p:nvPr/>
        </p:nvSpPr>
        <p:spPr>
          <a:xfrm>
            <a:off x="6567574" y="5063852"/>
            <a:ext cx="2143901" cy="578882"/>
          </a:xfrm>
          <a:prstGeom prst="roundRect">
            <a:avLst/>
          </a:prstGeom>
          <a:solidFill>
            <a:srgbClr val="FFCCFF"/>
          </a:solidFill>
        </p:spPr>
        <p:txBody>
          <a:bodyPr wrap="square" rtlCol="0">
            <a:spAutoFit/>
          </a:bodyPr>
          <a:lstStyle/>
          <a:p>
            <a:pPr algn="ctr"/>
            <a:r>
              <a:rPr lang="en-US" sz="2800">
                <a:effectLst/>
                <a:latin typeface="#9Slide03 Cabin Condensed Bold" panose="00000806000000000000" pitchFamily="2" charset="0"/>
                <a:ea typeface="Calibri" panose="020F0502020204030204" pitchFamily="34" charset="0"/>
              </a:rPr>
              <a:t>khí nitrogen</a:t>
            </a:r>
            <a:endParaRPr lang="vi-VN" sz="2800">
              <a:latin typeface="#9Slide03 Cabin Condensed Bold" panose="00000806000000000000" pitchFamily="2" charset="0"/>
            </a:endParaRPr>
          </a:p>
        </p:txBody>
      </p:sp>
      <p:cxnSp>
        <p:nvCxnSpPr>
          <p:cNvPr id="27" name="Straight Arrow Connector 26">
            <a:extLst>
              <a:ext uri="{FF2B5EF4-FFF2-40B4-BE49-F238E27FC236}">
                <a16:creationId xmlns:a16="http://schemas.microsoft.com/office/drawing/2014/main" id="{2D2BB1D3-7A3D-41BA-8212-90DA2F117ED6}"/>
              </a:ext>
            </a:extLst>
          </p:cNvPr>
          <p:cNvCxnSpPr>
            <a:stCxn id="3" idx="3"/>
            <a:endCxn id="17" idx="1"/>
          </p:cNvCxnSpPr>
          <p:nvPr/>
        </p:nvCxnSpPr>
        <p:spPr>
          <a:xfrm flipV="1">
            <a:off x="5758543" y="1687940"/>
            <a:ext cx="809030" cy="669781"/>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35C4D9-396B-479C-8E70-81112D8C5681}"/>
              </a:ext>
            </a:extLst>
          </p:cNvPr>
          <p:cNvCxnSpPr>
            <a:cxnSpLocks/>
            <a:stCxn id="3" idx="3"/>
            <a:endCxn id="23" idx="1"/>
          </p:cNvCxnSpPr>
          <p:nvPr/>
        </p:nvCxnSpPr>
        <p:spPr>
          <a:xfrm>
            <a:off x="5758543" y="2357721"/>
            <a:ext cx="800391" cy="1162895"/>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0D8B622-1C83-4BC0-A208-80E9D4E6BD1D}"/>
              </a:ext>
            </a:extLst>
          </p:cNvPr>
          <p:cNvCxnSpPr>
            <a:stCxn id="3" idx="3"/>
            <a:endCxn id="24" idx="1"/>
          </p:cNvCxnSpPr>
          <p:nvPr/>
        </p:nvCxnSpPr>
        <p:spPr>
          <a:xfrm>
            <a:off x="5758543" y="2357721"/>
            <a:ext cx="809031" cy="2995572"/>
          </a:xfrm>
          <a:prstGeom prst="straightConnector1">
            <a:avLst/>
          </a:prstGeom>
          <a:ln w="57150">
            <a:solidFill>
              <a:srgbClr val="EB4C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1" grpId="0"/>
      <p:bldP spid="22" grpId="0"/>
      <p:bldP spid="17"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B8EE-8246-4217-B959-60ABD35DCE99}"/>
              </a:ext>
            </a:extLst>
          </p:cNvPr>
          <p:cNvPicPr>
            <a:picLocks noChangeAspect="1"/>
          </p:cNvPicPr>
          <p:nvPr/>
        </p:nvPicPr>
        <p:blipFill>
          <a:blip r:embed="rId2"/>
          <a:stretch>
            <a:fillRect/>
          </a:stretch>
        </p:blipFill>
        <p:spPr>
          <a:xfrm>
            <a:off x="315006" y="243860"/>
            <a:ext cx="2539135" cy="640080"/>
          </a:xfrm>
          <a:prstGeom prst="rect">
            <a:avLst/>
          </a:prstGeom>
        </p:spPr>
      </p:pic>
      <p:pic>
        <p:nvPicPr>
          <p:cNvPr id="5" name="Picture 4">
            <a:extLst>
              <a:ext uri="{FF2B5EF4-FFF2-40B4-BE49-F238E27FC236}">
                <a16:creationId xmlns:a16="http://schemas.microsoft.com/office/drawing/2014/main" id="{D227B5A6-7845-4B0D-9BB5-C958776CE29D}"/>
              </a:ext>
            </a:extLst>
          </p:cNvPr>
          <p:cNvPicPr>
            <a:picLocks noChangeAspect="1"/>
          </p:cNvPicPr>
          <p:nvPr/>
        </p:nvPicPr>
        <p:blipFill>
          <a:blip r:embed="rId3"/>
          <a:stretch>
            <a:fillRect/>
          </a:stretch>
        </p:blipFill>
        <p:spPr>
          <a:xfrm>
            <a:off x="3149807" y="243860"/>
            <a:ext cx="4003556" cy="640080"/>
          </a:xfrm>
          <a:prstGeom prst="rect">
            <a:avLst/>
          </a:prstGeom>
        </p:spPr>
      </p:pic>
      <p:pic>
        <p:nvPicPr>
          <p:cNvPr id="7" name="Picture 6">
            <a:extLst>
              <a:ext uri="{FF2B5EF4-FFF2-40B4-BE49-F238E27FC236}">
                <a16:creationId xmlns:a16="http://schemas.microsoft.com/office/drawing/2014/main" id="{A450A4BA-5C85-40A2-B3BF-42893AFCFE6F}"/>
              </a:ext>
            </a:extLst>
          </p:cNvPr>
          <p:cNvPicPr>
            <a:picLocks noChangeAspect="1"/>
          </p:cNvPicPr>
          <p:nvPr/>
        </p:nvPicPr>
        <p:blipFill>
          <a:blip r:embed="rId4"/>
          <a:stretch>
            <a:fillRect/>
          </a:stretch>
        </p:blipFill>
        <p:spPr>
          <a:xfrm>
            <a:off x="7449029" y="243860"/>
            <a:ext cx="4558052" cy="640080"/>
          </a:xfrm>
          <a:prstGeom prst="rect">
            <a:avLst/>
          </a:prstGeom>
        </p:spPr>
      </p:pic>
      <p:sp>
        <p:nvSpPr>
          <p:cNvPr id="9" name="TextBox 8">
            <a:extLst>
              <a:ext uri="{FF2B5EF4-FFF2-40B4-BE49-F238E27FC236}">
                <a16:creationId xmlns:a16="http://schemas.microsoft.com/office/drawing/2014/main" id="{E7C5571A-98DF-4145-BF25-1F67C56B4BE8}"/>
              </a:ext>
            </a:extLst>
          </p:cNvPr>
          <p:cNvSpPr txBox="1"/>
          <p:nvPr/>
        </p:nvSpPr>
        <p:spPr>
          <a:xfrm>
            <a:off x="2029600" y="1479419"/>
            <a:ext cx="9403313" cy="519822"/>
          </a:xfrm>
          <a:prstGeom prst="rect">
            <a:avLst/>
          </a:prstGeom>
          <a:solidFill>
            <a:srgbClr val="F6C2E3"/>
          </a:solidFill>
        </p:spPr>
        <p:txBody>
          <a:bodyPr wrap="square">
            <a:spAutoFit/>
          </a:bodyPr>
          <a:lstStyle/>
          <a:p>
            <a:pPr marL="0" marR="0" indent="457200">
              <a:lnSpc>
                <a:spcPct val="125000"/>
              </a:lnSpc>
              <a:spcBef>
                <a:spcPts val="0"/>
              </a:spcBef>
              <a:spcAft>
                <a:spcPts val="800"/>
              </a:spcAft>
            </a:pPr>
            <a:r>
              <a:rPr lang="en-US" sz="2400">
                <a:latin typeface="#9Slide03 Cabin Condensed Bold" panose="00000806000000000000" pitchFamily="2" charset="0"/>
                <a:ea typeface="Calibri" panose="020F0502020204030204" pitchFamily="34" charset="0"/>
              </a:rPr>
              <a:t>- </a:t>
            </a:r>
            <a:r>
              <a:rPr lang="en-US" sz="2400">
                <a:effectLst/>
                <a:latin typeface="#9Slide03 Cabin Condensed Bold" panose="00000806000000000000" pitchFamily="2" charset="0"/>
                <a:ea typeface="Calibri" panose="020F0502020204030204" pitchFamily="34" charset="0"/>
              </a:rPr>
              <a:t> Nhóm trưởng lên bốc thăm </a:t>
            </a:r>
            <a:r>
              <a:rPr lang="en-US" sz="2400" b="1">
                <a:effectLst/>
                <a:latin typeface="#9Slide03 Cabin Condensed Bold" panose="00000806000000000000" pitchFamily="2" charset="0"/>
                <a:ea typeface="Calibri" panose="020F0502020204030204" pitchFamily="34" charset="0"/>
              </a:rPr>
              <a:t>nội dung</a:t>
            </a:r>
            <a:r>
              <a:rPr lang="en-US" sz="2400">
                <a:effectLst/>
                <a:latin typeface="#9Slide03 Cabin Condensed Bold" panose="00000806000000000000" pitchFamily="2" charset="0"/>
                <a:ea typeface="Calibri" panose="020F0502020204030204" pitchFamily="34" charset="0"/>
              </a:rPr>
              <a:t> chuẩn bị bài của nhóm mình.</a:t>
            </a:r>
            <a:endParaRPr lang="vi-VN" sz="2400">
              <a:effectLst/>
              <a:latin typeface="#9Slide03 Cabin Condensed Bold" panose="00000806000000000000" pitchFamily="2" charset="0"/>
              <a:ea typeface="Calibri" panose="020F0502020204030204" pitchFamily="34" charset="0"/>
            </a:endParaRPr>
          </a:p>
        </p:txBody>
      </p:sp>
      <p:pic>
        <p:nvPicPr>
          <p:cNvPr id="10" name="Picture 9">
            <a:extLst>
              <a:ext uri="{FF2B5EF4-FFF2-40B4-BE49-F238E27FC236}">
                <a16:creationId xmlns:a16="http://schemas.microsoft.com/office/drawing/2014/main" id="{5A1663BB-D047-4510-821C-9DD8086B52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601" y="1282046"/>
            <a:ext cx="731520" cy="731520"/>
          </a:xfrm>
          <a:prstGeom prst="rect">
            <a:avLst/>
          </a:prstGeom>
          <a:noFill/>
          <a:ln>
            <a:noFill/>
          </a:ln>
        </p:spPr>
      </p:pic>
      <p:sp>
        <p:nvSpPr>
          <p:cNvPr id="12" name="TextBox 11">
            <a:extLst>
              <a:ext uri="{FF2B5EF4-FFF2-40B4-BE49-F238E27FC236}">
                <a16:creationId xmlns:a16="http://schemas.microsoft.com/office/drawing/2014/main" id="{0FE0EAAB-E0DB-4B98-8B62-917131C73DD3}"/>
              </a:ext>
            </a:extLst>
          </p:cNvPr>
          <p:cNvSpPr txBox="1"/>
          <p:nvPr/>
        </p:nvSpPr>
        <p:spPr>
          <a:xfrm>
            <a:off x="565376" y="3969777"/>
            <a:ext cx="11208807" cy="1884298"/>
          </a:xfrm>
          <a:prstGeom prst="rect">
            <a:avLst/>
          </a:prstGeom>
          <a:solidFill>
            <a:srgbClr val="F1F8EC"/>
          </a:solidFill>
        </p:spPr>
        <p:txBody>
          <a:bodyPr wrap="square">
            <a:spAutoFit/>
          </a:bodyPr>
          <a:lstStyle/>
          <a:p>
            <a:pPr marL="0" marR="0" indent="342265" algn="just">
              <a:lnSpc>
                <a:spcPct val="105000"/>
              </a:lnSpc>
              <a:spcBef>
                <a:spcPts val="1200"/>
              </a:spcBef>
              <a:spcAft>
                <a:spcPts val="800"/>
              </a:spcAft>
            </a:pPr>
            <a:r>
              <a:rPr lang="en-US" sz="2400" b="1">
                <a:effectLst/>
                <a:latin typeface="#9Slide03 Cabin Condensed Bold" panose="00000806000000000000" pitchFamily="2" charset="0"/>
                <a:ea typeface="Calibri" panose="020F0502020204030204" pitchFamily="34" charset="0"/>
              </a:rPr>
              <a:t>-  Hình thức 1:</a:t>
            </a:r>
            <a:r>
              <a:rPr lang="en-US" sz="2400">
                <a:effectLst/>
                <a:latin typeface="#9Slide03 Cabin Condensed Bold" panose="00000806000000000000" pitchFamily="2" charset="0"/>
                <a:ea typeface="Calibri" panose="020F0502020204030204" pitchFamily="34" charset="0"/>
              </a:rPr>
              <a:t>   Vẽ, sưu tầm tranh, ảnh để bố trí thành 1 tấm poster lớn thể hiện thông điệp muốn truyền tải</a:t>
            </a:r>
            <a:r>
              <a:rPr lang="en-US" sz="2400">
                <a:latin typeface="#9Slide03 Cabin Condensed Bold" panose="00000806000000000000" pitchFamily="2" charset="0"/>
                <a:ea typeface="Calibri" panose="020F0502020204030204" pitchFamily="34" charset="0"/>
              </a:rPr>
              <a:t>.</a:t>
            </a:r>
          </a:p>
          <a:p>
            <a:pPr marR="0" algn="just">
              <a:lnSpc>
                <a:spcPct val="105000"/>
              </a:lnSpc>
              <a:spcBef>
                <a:spcPts val="1200"/>
              </a:spcBef>
              <a:spcAft>
                <a:spcPts val="800"/>
              </a:spcAft>
            </a:pPr>
            <a:r>
              <a:rPr lang="en-US" sz="2400" b="1">
                <a:effectLst/>
                <a:latin typeface="#9Slide03 Cabin Condensed Bold" panose="00000806000000000000" pitchFamily="2" charset="0"/>
                <a:ea typeface="Calibri" panose="020F0502020204030204" pitchFamily="34" charset="0"/>
              </a:rPr>
              <a:t>      -  Hình thức 2:   </a:t>
            </a:r>
            <a:r>
              <a:rPr lang="en-US" sz="2400">
                <a:effectLst/>
                <a:latin typeface="#9Slide03 Cabin Condensed Bold" panose="00000806000000000000" pitchFamily="2" charset="0"/>
                <a:ea typeface="Calibri" panose="020F0502020204030204" pitchFamily="34" charset="0"/>
              </a:rPr>
              <a:t>Sưu tầm và thiết kế bài trình bày, thuyết trình trên power point hoặc 1 tiện ích tương tự.</a:t>
            </a:r>
            <a:endParaRPr lang="vi-VN" sz="2400">
              <a:effectLst/>
              <a:latin typeface="#9Slide03 Cabin Condensed Bold" panose="00000806000000000000" pitchFamily="2" charset="0"/>
              <a:ea typeface="Calibri" panose="020F0502020204030204" pitchFamily="34" charset="0"/>
            </a:endParaRPr>
          </a:p>
        </p:txBody>
      </p:sp>
      <p:sp>
        <p:nvSpPr>
          <p:cNvPr id="14" name="TextBox 13">
            <a:extLst>
              <a:ext uri="{FF2B5EF4-FFF2-40B4-BE49-F238E27FC236}">
                <a16:creationId xmlns:a16="http://schemas.microsoft.com/office/drawing/2014/main" id="{2C58C573-536E-4FD6-BF2B-9F80041B4EB2}"/>
              </a:ext>
            </a:extLst>
          </p:cNvPr>
          <p:cNvSpPr txBox="1"/>
          <p:nvPr/>
        </p:nvSpPr>
        <p:spPr>
          <a:xfrm>
            <a:off x="2029600" y="2248908"/>
            <a:ext cx="9403312" cy="519822"/>
          </a:xfrm>
          <a:prstGeom prst="rect">
            <a:avLst/>
          </a:prstGeom>
          <a:solidFill>
            <a:schemeClr val="accent6">
              <a:lumMod val="20000"/>
              <a:lumOff val="80000"/>
            </a:schemeClr>
          </a:solidFill>
        </p:spPr>
        <p:txBody>
          <a:bodyPr wrap="square">
            <a:spAutoFit/>
          </a:bodyPr>
          <a:lstStyle/>
          <a:p>
            <a:pPr marR="0">
              <a:lnSpc>
                <a:spcPct val="125000"/>
              </a:lnSpc>
              <a:spcBef>
                <a:spcPts val="0"/>
              </a:spcBef>
              <a:spcAft>
                <a:spcPts val="800"/>
              </a:spcAft>
            </a:pPr>
            <a:r>
              <a:rPr lang="en-US" sz="2400">
                <a:latin typeface="#9Slide03 Cabin Condensed Bold" panose="00000806000000000000" pitchFamily="2" charset="0"/>
                <a:ea typeface="Calibri" panose="020F0502020204030204" pitchFamily="34" charset="0"/>
              </a:rPr>
              <a:t>        -  </a:t>
            </a:r>
            <a:r>
              <a:rPr lang="en-US" sz="2400">
                <a:effectLst/>
                <a:latin typeface="#9Slide03 Cabin Condensed Bold" panose="00000806000000000000" pitchFamily="2" charset="0"/>
                <a:ea typeface="Calibri" panose="020F0502020204030204" pitchFamily="34" charset="0"/>
              </a:rPr>
              <a:t>HS trong 1 nhóm tự lựa 1 chọn hình thức thực hiện cho nhóm mình.</a:t>
            </a:r>
          </a:p>
        </p:txBody>
      </p:sp>
      <p:sp>
        <p:nvSpPr>
          <p:cNvPr id="16" name="TextBox 15">
            <a:extLst>
              <a:ext uri="{FF2B5EF4-FFF2-40B4-BE49-F238E27FC236}">
                <a16:creationId xmlns:a16="http://schemas.microsoft.com/office/drawing/2014/main" id="{63B74643-9F7D-4CA4-BFA6-7C2A92003DB5}"/>
              </a:ext>
            </a:extLst>
          </p:cNvPr>
          <p:cNvSpPr txBox="1"/>
          <p:nvPr/>
        </p:nvSpPr>
        <p:spPr>
          <a:xfrm>
            <a:off x="2029600" y="3057807"/>
            <a:ext cx="9403313" cy="461665"/>
          </a:xfrm>
          <a:prstGeom prst="rect">
            <a:avLst/>
          </a:prstGeom>
          <a:solidFill>
            <a:schemeClr val="accent4">
              <a:lumMod val="40000"/>
              <a:lumOff val="60000"/>
            </a:schemeClr>
          </a:solidFill>
        </p:spPr>
        <p:txBody>
          <a:bodyPr wrap="square">
            <a:spAutoFit/>
          </a:bodyPr>
          <a:lstStyle/>
          <a:p>
            <a:r>
              <a:rPr lang="en-US" sz="2400">
                <a:latin typeface="#9Slide03 Cabin Condensed Bold" panose="00000806000000000000" pitchFamily="2" charset="0"/>
                <a:ea typeface="Calibri" panose="020F0502020204030204" pitchFamily="34" charset="0"/>
              </a:rPr>
              <a:t>        -  HS Hoàn thành các nhiệm vụ cá nhân trong phiếu học tập số 1.</a:t>
            </a:r>
            <a:endParaRPr lang="vi-VN" sz="2400"/>
          </a:p>
        </p:txBody>
      </p:sp>
    </p:spTree>
    <p:extLst>
      <p:ext uri="{BB962C8B-B14F-4D97-AF65-F5344CB8AC3E}">
        <p14:creationId xmlns:p14="http://schemas.microsoft.com/office/powerpoint/2010/main" val="155330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2601-9192-4166-AC7B-FD0597419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191" y="735866"/>
            <a:ext cx="4381286" cy="2377440"/>
          </a:xfrm>
          <a:prstGeom prst="rect">
            <a:avLst/>
          </a:prstGeom>
        </p:spPr>
      </p:pic>
      <p:sp>
        <p:nvSpPr>
          <p:cNvPr id="4" name="TextBox 3">
            <a:extLst>
              <a:ext uri="{FF2B5EF4-FFF2-40B4-BE49-F238E27FC236}">
                <a16:creationId xmlns:a16="http://schemas.microsoft.com/office/drawing/2014/main" id="{64B2FFD9-D2BD-452A-B78F-BB085AC5D3D1}"/>
              </a:ext>
            </a:extLst>
          </p:cNvPr>
          <p:cNvSpPr txBox="1"/>
          <p:nvPr/>
        </p:nvSpPr>
        <p:spPr>
          <a:xfrm>
            <a:off x="108488" y="3744694"/>
            <a:ext cx="11964692" cy="1200329"/>
          </a:xfrm>
          <a:prstGeom prst="rect">
            <a:avLst/>
          </a:prstGeom>
          <a:noFill/>
        </p:spPr>
        <p:txBody>
          <a:bodyPr wrap="square" rtlCol="0">
            <a:spAutoFit/>
          </a:bodyPr>
          <a:lstStyle/>
          <a:p>
            <a:pPr algn="ctr"/>
            <a:r>
              <a:rPr lang="en-US" sz="2800">
                <a:latin typeface="#9Slide03 BoosterNextFYBlack" panose="02000A03000000020004" pitchFamily="2" charset="0"/>
              </a:rPr>
              <a:t>Mỗi đội (</a:t>
            </a:r>
            <a:r>
              <a:rPr lang="en-US" sz="3000">
                <a:latin typeface="#9Slide03 BoosterNextFYBlack" panose="02000A03000000020004" pitchFamily="2" charset="0"/>
              </a:rPr>
              <a:t>đã có tên</a:t>
            </a:r>
            <a:r>
              <a:rPr lang="en-US" sz="3200">
                <a:latin typeface="#9Slide03 BoosterNextFYBlack" panose="02000A03000000020004" pitchFamily="2" charset="0"/>
              </a:rPr>
              <a:t>)</a:t>
            </a:r>
            <a:r>
              <a:rPr lang="en-US" sz="2800">
                <a:latin typeface="#9Slide03 BoosterNextFYBlack" panose="02000A03000000020004" pitchFamily="2" charset="0"/>
              </a:rPr>
              <a:t> hãy </a:t>
            </a:r>
            <a:r>
              <a:rPr lang="en-US" sz="4000">
                <a:latin typeface="#9Slide03 BoosterNextFYBlack" panose="02000A03000000020004" pitchFamily="2" charset="0"/>
              </a:rPr>
              <a:t>mở điện thoại</a:t>
            </a:r>
            <a:r>
              <a:rPr lang="en-US" sz="2800">
                <a:latin typeface="#9Slide03 BoosterNextFYBlack" panose="02000A03000000020004" pitchFamily="2" charset="0"/>
              </a:rPr>
              <a:t> có kết nối </a:t>
            </a:r>
            <a:r>
              <a:rPr lang="en-US" sz="4400">
                <a:latin typeface="#9Slide03 BoosterNextFYBlack" panose="02000A03000000020004" pitchFamily="2" charset="0"/>
              </a:rPr>
              <a:t>internet</a:t>
            </a:r>
            <a:endParaRPr lang="en-US" sz="2800">
              <a:latin typeface="#9Slide03 BoosterNextFYBlack" panose="02000A03000000020004" pitchFamily="2" charset="0"/>
            </a:endParaRPr>
          </a:p>
          <a:p>
            <a:pPr algn="ctr"/>
            <a:r>
              <a:rPr lang="en-US" sz="2800">
                <a:latin typeface="#9Slide03 BoosterNextFYBlack" panose="02000A03000000020004" pitchFamily="2" charset="0"/>
              </a:rPr>
              <a:t> (chuẩn bị trước)</a:t>
            </a:r>
            <a:endParaRPr lang="vi-VN" sz="2800">
              <a:latin typeface="#9Slide03 BoosterNextFYBlack" panose="02000A03000000020004" pitchFamily="2" charset="0"/>
            </a:endParaRPr>
          </a:p>
        </p:txBody>
      </p:sp>
    </p:spTree>
    <p:extLst>
      <p:ext uri="{BB962C8B-B14F-4D97-AF65-F5344CB8AC3E}">
        <p14:creationId xmlns:p14="http://schemas.microsoft.com/office/powerpoint/2010/main" val="146321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D01E7-CB8B-44B1-B7CD-48E5D6D07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79" y="1047686"/>
            <a:ext cx="11602642" cy="5577840"/>
          </a:xfrm>
          <a:prstGeom prst="rect">
            <a:avLst/>
          </a:prstGeom>
        </p:spPr>
      </p:pic>
      <p:sp>
        <p:nvSpPr>
          <p:cNvPr id="4" name="TextBox 3">
            <a:extLst>
              <a:ext uri="{FF2B5EF4-FFF2-40B4-BE49-F238E27FC236}">
                <a16:creationId xmlns:a16="http://schemas.microsoft.com/office/drawing/2014/main" id="{DC4F033E-30ED-4738-AB10-3B5E5A6D6E88}"/>
              </a:ext>
            </a:extLst>
          </p:cNvPr>
          <p:cNvSpPr txBox="1"/>
          <p:nvPr/>
        </p:nvSpPr>
        <p:spPr>
          <a:xfrm>
            <a:off x="830006" y="232474"/>
            <a:ext cx="10531988" cy="584775"/>
          </a:xfrm>
          <a:prstGeom prst="rect">
            <a:avLst/>
          </a:prstGeom>
          <a:noFill/>
        </p:spPr>
        <p:txBody>
          <a:bodyPr wrap="square" rtlCol="0">
            <a:spAutoFit/>
          </a:bodyPr>
          <a:lstStyle/>
          <a:p>
            <a:pPr algn="ctr"/>
            <a:r>
              <a:rPr lang="en-US" sz="3200">
                <a:latin typeface="#9Slide03 BoosterNextFYBlack" panose="02000A03000000020004" pitchFamily="2" charset="0"/>
              </a:rPr>
              <a:t>Truy  cập vào joinmyquiz.com và nhập mã để vào chơi</a:t>
            </a:r>
            <a:endParaRPr lang="vi-VN" sz="3200">
              <a:latin typeface="#9Slide03 BoosterNextFYBlack" panose="02000A03000000020004" pitchFamily="2" charset="0"/>
            </a:endParaRPr>
          </a:p>
        </p:txBody>
      </p:sp>
    </p:spTree>
    <p:extLst>
      <p:ext uri="{BB962C8B-B14F-4D97-AF65-F5344CB8AC3E}">
        <p14:creationId xmlns:p14="http://schemas.microsoft.com/office/powerpoint/2010/main" val="331888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0553E887-0A76-4230-A51B-40CC7B172650}"/>
              </a:ext>
            </a:extLst>
          </p:cNvPr>
          <p:cNvSpPr txBox="1"/>
          <p:nvPr/>
        </p:nvSpPr>
        <p:spPr>
          <a:xfrm>
            <a:off x="1022887" y="2953857"/>
            <a:ext cx="5119607" cy="1428404"/>
          </a:xfrm>
          <a:prstGeom prst="rect">
            <a:avLst/>
          </a:prstGeom>
          <a:noFill/>
        </p:spPr>
        <p:txBody>
          <a:bodyPr wrap="square">
            <a:spAutoFit/>
          </a:bodyPr>
          <a:lstStyle/>
          <a:p>
            <a:pPr marL="0" marR="0">
              <a:lnSpc>
                <a:spcPct val="150000"/>
              </a:lnSpc>
              <a:spcBef>
                <a:spcPts val="0"/>
              </a:spcBef>
              <a:spcAft>
                <a:spcPts val="0"/>
              </a:spcAft>
            </a:pPr>
            <a:r>
              <a:rPr lang="en-US" sz="2000">
                <a:effectLst/>
                <a:latin typeface="#9Slide03 Cabin Condensed Bold" panose="00000806000000000000" pitchFamily="2" charset="0"/>
                <a:ea typeface="Calibri" panose="020F0502020204030204" pitchFamily="34" charset="0"/>
              </a:rPr>
              <a:t>Theo dõi phần trình bày của mỗi nhóm để:</a:t>
            </a:r>
          </a:p>
          <a:p>
            <a:pPr marL="285750" marR="0" indent="-285750">
              <a:lnSpc>
                <a:spcPct val="150000"/>
              </a:lnSpc>
              <a:spcBef>
                <a:spcPts val="0"/>
              </a:spcBef>
              <a:spcAft>
                <a:spcPts val="0"/>
              </a:spcAft>
              <a:buFontTx/>
              <a:buChar char="-"/>
            </a:pPr>
            <a:r>
              <a:rPr lang="en-US" sz="2000">
                <a:effectLst/>
                <a:latin typeface="#9Slide03 Cabin Condensed Bold" panose="00000806000000000000" pitchFamily="2" charset="0"/>
                <a:ea typeface="Calibri" panose="020F0502020204030204" pitchFamily="34" charset="0"/>
              </a:rPr>
              <a:t>Hoàn thành nội dung 4 trong phiếu học tập số 2.</a:t>
            </a:r>
          </a:p>
          <a:p>
            <a:pPr marL="285750" marR="0" indent="-285750">
              <a:lnSpc>
                <a:spcPct val="150000"/>
              </a:lnSpc>
              <a:spcBef>
                <a:spcPts val="0"/>
              </a:spcBef>
              <a:spcAft>
                <a:spcPts val="0"/>
              </a:spcAft>
              <a:buFontTx/>
              <a:buChar char="-"/>
            </a:pPr>
            <a:r>
              <a:rPr lang="en-US" sz="2000">
                <a:latin typeface="#9Slide03 Cabin Condensed Bold" panose="00000806000000000000" pitchFamily="2" charset="0"/>
                <a:ea typeface="Calibri" panose="020F0502020204030204" pitchFamily="34" charset="0"/>
              </a:rPr>
              <a:t>Hoàn thành bảng đánh giá mỗi nhóm.</a:t>
            </a:r>
            <a:endParaRPr lang="vi-VN" sz="2000">
              <a:effectLst/>
              <a:latin typeface="#9Slide03 Cabin Condensed Bold" panose="00000806000000000000" pitchFamily="2" charset="0"/>
              <a:ea typeface="Calibri" panose="020F0502020204030204" pitchFamily="34" charset="0"/>
            </a:endParaRPr>
          </a:p>
        </p:txBody>
      </p:sp>
      <p:sp>
        <p:nvSpPr>
          <p:cNvPr id="9" name="TextBox 8">
            <a:extLst>
              <a:ext uri="{FF2B5EF4-FFF2-40B4-BE49-F238E27FC236}">
                <a16:creationId xmlns:a16="http://schemas.microsoft.com/office/drawing/2014/main" id="{A1336955-11DD-45B1-A851-63A94B05070F}"/>
              </a:ext>
            </a:extLst>
          </p:cNvPr>
          <p:cNvSpPr txBox="1"/>
          <p:nvPr/>
        </p:nvSpPr>
        <p:spPr>
          <a:xfrm>
            <a:off x="6431794" y="2969355"/>
            <a:ext cx="5610386" cy="3505896"/>
          </a:xfrm>
          <a:prstGeom prst="rect">
            <a:avLst/>
          </a:prstGeom>
          <a:solidFill>
            <a:schemeClr val="bg1">
              <a:lumMod val="95000"/>
            </a:schemeClr>
          </a:solidFill>
        </p:spPr>
        <p:txBody>
          <a:bodyPr wrap="square">
            <a:spAutoFit/>
          </a:bodyPr>
          <a:lstStyle/>
          <a:p>
            <a:pPr marL="457200" marR="0">
              <a:lnSpc>
                <a:spcPct val="150000"/>
              </a:lnSpc>
              <a:spcBef>
                <a:spcPts val="0"/>
              </a:spcBef>
              <a:spcAft>
                <a:spcPts val="0"/>
              </a:spcAft>
            </a:pPr>
            <a:r>
              <a:rPr lang="en-US" sz="2000" b="1">
                <a:effectLst/>
                <a:latin typeface="#9Slide03 Cabin SemiBold" panose="00000700000000000000" pitchFamily="2" charset="0"/>
                <a:ea typeface="Calibri" panose="020F0502020204030204" pitchFamily="34" charset="0"/>
              </a:rPr>
              <a:t>Cách đánh giá nhóm bạn:</a:t>
            </a:r>
            <a:endParaRPr lang="vi-VN">
              <a:effectLst/>
              <a:latin typeface="#9Slide03 Cabin SemiBold" panose="00000700000000000000" pitchFamily="2" charset="0"/>
              <a:ea typeface="Calibri" panose="020F050202020403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a:effectLst/>
                <a:latin typeface="#9Slide03 Cabin SemiBold" panose="00000700000000000000" pitchFamily="2" charset="0"/>
                <a:ea typeface="Calibri" panose="020F0502020204030204" pitchFamily="34" charset="0"/>
                <a:cs typeface="Arial" panose="020B0604020202020204" pitchFamily="34" charset="0"/>
              </a:rPr>
              <a:t>Mỗi học sinh được phát 8 mặt cười.</a:t>
            </a:r>
            <a:endParaRPr lang="vi-VN" sz="140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vi-VN">
                <a:effectLst/>
                <a:latin typeface="#9Slide03 Cabin SemiBold" panose="00000700000000000000" pitchFamily="2" charset="0"/>
                <a:ea typeface="Calibri" panose="020F0502020204030204" pitchFamily="34" charset="0"/>
                <a:cs typeface="Arial" panose="020B0604020202020204" pitchFamily="34" charset="0"/>
              </a:rPr>
              <a:t>Mỗi tiêu chí (về nội dung kiến thức, tính hấp dẫn, tính thẩm mỹ), một học sinh thấy yêu thích có thể gắn từ 1 đến 2 mặt cư</a:t>
            </a:r>
            <a:r>
              <a:rPr lang="en-US">
                <a:effectLst/>
                <a:latin typeface="#9Slide03 Cabin SemiBold" panose="00000700000000000000" pitchFamily="2" charset="0"/>
                <a:ea typeface="Calibri" panose="020F0502020204030204" pitchFamily="34" charset="0"/>
                <a:cs typeface="Arial" panose="020B0604020202020204" pitchFamily="34" charset="0"/>
              </a:rPr>
              <a:t>ời.</a:t>
            </a:r>
            <a:endParaRPr lang="vi-VN" sz="1400">
              <a:effectLst/>
              <a:latin typeface="#9Slide03 Cabin SemiBold" panose="00000700000000000000" pitchFamily="2"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Font typeface="Times New Roman" panose="02020603050405020304" pitchFamily="18" charset="0"/>
              <a:buChar char="-"/>
            </a:pPr>
            <a:r>
              <a:rPr lang="en-US">
                <a:effectLst/>
                <a:latin typeface="#9Slide03 Cabin SemiBold" panose="00000700000000000000" pitchFamily="2" charset="0"/>
                <a:ea typeface="Calibri" panose="020F0502020204030204" pitchFamily="34" charset="0"/>
                <a:cs typeface="Arial" panose="020B0604020202020204" pitchFamily="34" charset="0"/>
              </a:rPr>
              <a:t>Thư ký sẽ đếm tổng số mặt cười của cả 3 tiêu chí, chia cho số thành viên của nhóm mình, sau đó điền vào ô </a:t>
            </a:r>
            <a:r>
              <a:rPr lang="en-US" b="1">
                <a:effectLst/>
                <a:latin typeface="#9Slide03 Cabin SemiBold" panose="00000700000000000000" pitchFamily="2" charset="0"/>
                <a:ea typeface="Calibri" panose="020F0502020204030204" pitchFamily="34" charset="0"/>
                <a:cs typeface="Arial" panose="020B0604020202020204" pitchFamily="34" charset="0"/>
              </a:rPr>
              <a:t>Điểm</a:t>
            </a:r>
            <a:r>
              <a:rPr lang="en-US">
                <a:effectLst/>
                <a:latin typeface="#9Slide03 Cabin SemiBold" panose="00000700000000000000" pitchFamily="2" charset="0"/>
                <a:ea typeface="Calibri" panose="020F0502020204030204" pitchFamily="34" charset="0"/>
                <a:cs typeface="Arial" panose="020B0604020202020204" pitchFamily="34" charset="0"/>
              </a:rPr>
              <a:t>.</a:t>
            </a:r>
            <a:endParaRPr lang="vi-VN" sz="1400">
              <a:effectLst/>
              <a:latin typeface="#9Slide03 Cabin SemiBold" panose="00000700000000000000" pitchFamily="2"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9BF32E-AE97-455D-8092-7AA677C37094}"/>
              </a:ext>
            </a:extLst>
          </p:cNvPr>
          <p:cNvSpPr txBox="1"/>
          <p:nvPr/>
        </p:nvSpPr>
        <p:spPr>
          <a:xfrm>
            <a:off x="947736" y="109689"/>
            <a:ext cx="9544691" cy="2101344"/>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a:latin typeface="VL Sofia Pro Soft" panose="020B0000000000000000" pitchFamily="34" charset="0"/>
                <a:ea typeface="Calibri" panose="020F0502020204030204" pitchFamily="34" charset="0"/>
              </a:rPr>
              <a:t>BÀI 10: KHÔNG KHÍ VÀ </a:t>
            </a:r>
          </a:p>
          <a:p>
            <a:pPr marL="0" marR="0" indent="457200" algn="just">
              <a:lnSpc>
                <a:spcPct val="145000"/>
              </a:lnSpc>
              <a:spcBef>
                <a:spcPts val="0"/>
              </a:spcBef>
            </a:pPr>
            <a:r>
              <a:rPr lang="en-US" sz="3600" b="1" i="1">
                <a:latin typeface="VL Sofia Pro Soft" panose="020B0000000000000000" pitchFamily="34" charset="0"/>
                <a:ea typeface="Calibri" panose="020F0502020204030204" pitchFamily="34" charset="0"/>
              </a:rPr>
              <a:t>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408450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80000">
              <a:schemeClr val="bg1"/>
            </a:gs>
            <a:gs pos="44000">
              <a:schemeClr val="bg1"/>
            </a:gs>
            <a:gs pos="100000">
              <a:srgbClr val="FBFEDA"/>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5C2F2-62A6-4954-8A59-23B12B5E4519}"/>
              </a:ext>
            </a:extLst>
          </p:cNvPr>
          <p:cNvSpPr txBox="1"/>
          <p:nvPr/>
        </p:nvSpPr>
        <p:spPr>
          <a:xfrm>
            <a:off x="379707" y="2031514"/>
            <a:ext cx="9539639" cy="628955"/>
          </a:xfrm>
          <a:prstGeom prst="rect">
            <a:avLst/>
          </a:prstGeom>
          <a:noFill/>
        </p:spPr>
        <p:txBody>
          <a:bodyPr wrap="square">
            <a:spAutoFit/>
          </a:bodyPr>
          <a:lstStyle/>
          <a:p>
            <a:pPr marL="0" marR="0" indent="342265" algn="just">
              <a:lnSpc>
                <a:spcPct val="150000"/>
              </a:lnSpc>
              <a:spcBef>
                <a:spcPts val="0"/>
              </a:spcBef>
              <a:spcAft>
                <a:spcPts val="0"/>
              </a:spcAft>
            </a:pPr>
            <a:r>
              <a:rPr lang="en-US" sz="2600" b="1">
                <a:effectLst/>
                <a:latin typeface="#9Slide03 Cabin Condensed Bold" panose="00000806000000000000" pitchFamily="2" charset="0"/>
                <a:ea typeface="Calibri" panose="020F0502020204030204" pitchFamily="34" charset="0"/>
              </a:rPr>
              <a:t>Câu 1:</a:t>
            </a:r>
            <a:r>
              <a:rPr lang="en-US" sz="2600">
                <a:effectLst/>
                <a:latin typeface="#9Slide03 Cabin Condensed Bold" panose="00000806000000000000" pitchFamily="2" charset="0"/>
                <a:ea typeface="Calibri" panose="020F0502020204030204" pitchFamily="34" charset="0"/>
              </a:rPr>
              <a:t> Không khí có duy trì sự cháy và sự sống không? Vì sao? </a:t>
            </a:r>
            <a:endParaRPr lang="vi-VN" sz="2600">
              <a:effectLst/>
              <a:latin typeface="#9Slide03 Cabin Condensed Bold" panose="00000806000000000000" pitchFamily="2" charset="0"/>
              <a:ea typeface="Calibri" panose="020F0502020204030204" pitchFamily="34" charset="0"/>
            </a:endParaRPr>
          </a:p>
        </p:txBody>
      </p:sp>
      <p:sp>
        <p:nvSpPr>
          <p:cNvPr id="11" name="TextBox 10">
            <a:extLst>
              <a:ext uri="{FF2B5EF4-FFF2-40B4-BE49-F238E27FC236}">
                <a16:creationId xmlns:a16="http://schemas.microsoft.com/office/drawing/2014/main" id="{768548C9-D117-4930-86FE-6FE992C36B01}"/>
              </a:ext>
            </a:extLst>
          </p:cNvPr>
          <p:cNvSpPr txBox="1"/>
          <p:nvPr/>
        </p:nvSpPr>
        <p:spPr>
          <a:xfrm>
            <a:off x="652219" y="3074239"/>
            <a:ext cx="11082581" cy="2939587"/>
          </a:xfrm>
          <a:prstGeom prst="rect">
            <a:avLst/>
          </a:prstGeom>
          <a:noFill/>
        </p:spPr>
        <p:txBody>
          <a:bodyPr wrap="square">
            <a:spAutoFit/>
          </a:bodyPr>
          <a:lstStyle/>
          <a:p>
            <a:pPr algn="just">
              <a:lnSpc>
                <a:spcPct val="120000"/>
              </a:lnSpc>
            </a:pPr>
            <a:r>
              <a:rPr lang="en-US" sz="2600" b="1">
                <a:solidFill>
                  <a:srgbClr val="000000"/>
                </a:solidFill>
                <a:effectLst/>
                <a:latin typeface="#9Slide03 Cabin Condensed Bold" panose="00000806000000000000" pitchFamily="2" charset="0"/>
                <a:ea typeface="Times New Roman" panose="02020603050405020304" pitchFamily="18" charset="0"/>
              </a:rPr>
              <a:t> Câu 2:</a:t>
            </a:r>
            <a:r>
              <a:rPr lang="en-US" sz="2600">
                <a:solidFill>
                  <a:srgbClr val="000000"/>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AQI (Air Quality Index) là một chỉ số báo cáo chất lượng không khí hàng ngày. Đây được coi là một thước đo đơn giản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mức độ ô nhiễm không khí tại thời điểm hiện tại và dự đoán mức độ ô nhiễm ở tương lai. Ngoài chỉ số AQI chuẩn cả thế giới thì một vài quốc gia khác nhau thì có thước đo mức độ ô nhiễm khác nhau ví như: Singapore, Malaysia, Canada, …</a:t>
            </a:r>
            <a:r>
              <a:rPr lang="en-US" sz="2600">
                <a:solidFill>
                  <a:srgbClr val="3A3A3A"/>
                </a:solidFill>
                <a:effectLst/>
                <a:latin typeface="#9Slide03 Cabin Condensed Bold" panose="00000806000000000000" pitchFamily="2" charset="0"/>
                <a:ea typeface="Times New Roman" panose="02020603050405020304" pitchFamily="18" charset="0"/>
              </a:rPr>
              <a:t> </a:t>
            </a:r>
            <a:r>
              <a:rPr lang="en-US" sz="2600">
                <a:solidFill>
                  <a:srgbClr val="3A3A3A"/>
                </a:solidFill>
                <a:effectLst/>
                <a:latin typeface="#9Slide03 Cabin Condensed Bold" panose="00000806000000000000" pitchFamily="2" charset="0"/>
                <a:ea typeface="Times New Roman" panose="02020603050405020304" pitchFamily="18" charset="0"/>
                <a:cs typeface="Times New Roman" panose="02020603050405020304" pitchFamily="18" charset="0"/>
              </a:rPr>
              <a:t>Có rất nhiều trang web cũng như ứng dụng báo cáo chỉ số AQI này. Các thông tin chỉ số AQI được cập nhật theo từng quận huyện theo thời gian thực.</a:t>
            </a:r>
            <a:endParaRPr lang="vi-VN" sz="2600">
              <a:latin typeface="#9Slide03 Cabin Condensed Bold" panose="00000806000000000000" pitchFamily="2" charset="0"/>
            </a:endParaRPr>
          </a:p>
        </p:txBody>
      </p:sp>
      <p:sp>
        <p:nvSpPr>
          <p:cNvPr id="12" name="Rectangle 11">
            <a:extLst>
              <a:ext uri="{FF2B5EF4-FFF2-40B4-BE49-F238E27FC236}">
                <a16:creationId xmlns:a16="http://schemas.microsoft.com/office/drawing/2014/main" id="{DFCA10A0-DFDB-422B-B102-2E2C31D144A0}"/>
              </a:ext>
            </a:extLst>
          </p:cNvPr>
          <p:cNvSpPr/>
          <p:nvPr/>
        </p:nvSpPr>
        <p:spPr>
          <a:xfrm>
            <a:off x="0" y="0"/>
            <a:ext cx="12192000" cy="1850219"/>
          </a:xfrm>
          <a:prstGeom prst="rect">
            <a:avLst/>
          </a:prstGeom>
          <a:solidFill>
            <a:srgbClr val="252525"/>
          </a:solidFill>
          <a:ln>
            <a:solidFill>
              <a:schemeClr val="dk1">
                <a:shade val="50000"/>
                <a:alpha val="97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4FB5926E-EB5F-44A6-90E7-7332E128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009" y="0"/>
            <a:ext cx="3700438" cy="1850219"/>
          </a:xfrm>
          <a:prstGeom prst="rect">
            <a:avLst/>
          </a:prstGeom>
        </p:spPr>
      </p:pic>
    </p:spTree>
    <p:extLst>
      <p:ext uri="{BB962C8B-B14F-4D97-AF65-F5344CB8AC3E}">
        <p14:creationId xmlns:p14="http://schemas.microsoft.com/office/powerpoint/2010/main" val="27838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93EF8-F377-46E2-BE8C-EA8A53711B3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69228" y="592166"/>
            <a:ext cx="7554685" cy="4663448"/>
          </a:xfrm>
          <a:prstGeom prst="rect">
            <a:avLst/>
          </a:prstGeom>
          <a:noFill/>
          <a:ln>
            <a:noFill/>
          </a:ln>
        </p:spPr>
      </p:pic>
      <p:sp>
        <p:nvSpPr>
          <p:cNvPr id="4" name="TextBox 3">
            <a:extLst>
              <a:ext uri="{FF2B5EF4-FFF2-40B4-BE49-F238E27FC236}">
                <a16:creationId xmlns:a16="http://schemas.microsoft.com/office/drawing/2014/main" id="{5BA84ACC-7C42-460D-B396-8AC1E77B4AEB}"/>
              </a:ext>
            </a:extLst>
          </p:cNvPr>
          <p:cNvSpPr txBox="1"/>
          <p:nvPr/>
        </p:nvSpPr>
        <p:spPr>
          <a:xfrm>
            <a:off x="477630" y="386686"/>
            <a:ext cx="3363687" cy="5491055"/>
          </a:xfrm>
          <a:prstGeom prst="rect">
            <a:avLst/>
          </a:prstGeom>
          <a:noFill/>
        </p:spPr>
        <p:txBody>
          <a:bodyPr wrap="square">
            <a:spAutoFit/>
          </a:bodyPr>
          <a:lstStyle/>
          <a:p>
            <a:pPr marL="342900" marR="0" algn="just">
              <a:lnSpc>
                <a:spcPct val="120000"/>
              </a:lnSpc>
              <a:spcBef>
                <a:spcPts val="0"/>
              </a:spcBef>
              <a:spcAft>
                <a:spcPts val="0"/>
              </a:spcAft>
            </a:pPr>
            <a:endParaRPr lang="vi-VN" sz="20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LcPeriod"/>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Chất lượng không khí tại Hà Nội tại thời điểm đó như thế nào? Vì sao?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Với chỉ số AQI như trên thì sức khỏe của người dân Hà Nội sẽ bị ảnh hưởng như thế nào?</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eriod"/>
            </a:pPr>
            <a:r>
              <a:rPr lang="en-US" sz="2000">
                <a:effectLst/>
                <a:latin typeface="#9Slide03 Cabin Condensed Bold" panose="00000806000000000000" pitchFamily="2" charset="0"/>
                <a:ea typeface="Calibri" panose="020F0502020204030204" pitchFamily="34" charset="0"/>
                <a:cs typeface="Times New Roman" panose="02020603050405020304" pitchFamily="18" charset="0"/>
              </a:rPr>
              <a:t>Em có đề xuất gì để bảo vệ sức khỏe người thân và cộng đồng khi sinh sống tại các khu vực có mức báo động về ô nhiễm không khí? </a:t>
            </a: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        </a:t>
            </a:r>
            <a:endParaRPr lang="vi-VN" sz="20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3553033-0B88-4857-8BB2-EA707727F5CA}"/>
              </a:ext>
            </a:extLst>
          </p:cNvPr>
          <p:cNvSpPr txBox="1"/>
          <p:nvPr/>
        </p:nvSpPr>
        <p:spPr>
          <a:xfrm>
            <a:off x="228601" y="329609"/>
            <a:ext cx="3363686" cy="503343"/>
          </a:xfrm>
          <a:prstGeom prst="rect">
            <a:avLst/>
          </a:prstGeom>
          <a:noFill/>
        </p:spPr>
        <p:txBody>
          <a:bodyPr wrap="square">
            <a:spAutoFit/>
          </a:bodyPr>
          <a:lstStyle/>
          <a:p>
            <a:pPr marL="0" marR="0" indent="342900" algn="just">
              <a:lnSpc>
                <a:spcPct val="150000"/>
              </a:lnSpc>
              <a:spcBef>
                <a:spcPts val="0"/>
              </a:spcBef>
              <a:spcAft>
                <a:spcPts val="0"/>
              </a:spcAft>
            </a:pPr>
            <a:r>
              <a:rPr lang="en-US" sz="20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Hãy tìm hiểu và cho biết:</a:t>
            </a:r>
            <a:endParaRPr lang="vi-VN" sz="2000"/>
          </a:p>
        </p:txBody>
      </p:sp>
      <p:sp>
        <p:nvSpPr>
          <p:cNvPr id="8" name="TextBox 7">
            <a:extLst>
              <a:ext uri="{FF2B5EF4-FFF2-40B4-BE49-F238E27FC236}">
                <a16:creationId xmlns:a16="http://schemas.microsoft.com/office/drawing/2014/main" id="{47B30729-BF81-4761-A1A8-5D7759EC8BCD}"/>
              </a:ext>
            </a:extLst>
          </p:cNvPr>
          <p:cNvSpPr txBox="1"/>
          <p:nvPr/>
        </p:nvSpPr>
        <p:spPr>
          <a:xfrm>
            <a:off x="4516481" y="5767394"/>
            <a:ext cx="7085511" cy="369332"/>
          </a:xfrm>
          <a:prstGeom prst="rect">
            <a:avLst/>
          </a:prstGeom>
          <a:noFill/>
        </p:spPr>
        <p:txBody>
          <a:bodyPr wrap="square">
            <a:spAutoFit/>
          </a:bodyPr>
          <a:lstStyle/>
          <a:p>
            <a:r>
              <a:rPr lang="en-US" sz="1800">
                <a:solidFill>
                  <a:srgbClr val="333333"/>
                </a:solidFill>
                <a:effectLst/>
                <a:latin typeface="#9Slide03 Cabin Condensed Bold" panose="00000806000000000000" pitchFamily="2" charset="0"/>
                <a:ea typeface="Calibri" panose="020F0502020204030204" pitchFamily="34" charset="0"/>
                <a:cs typeface="Times New Roman" panose="02020603050405020304" pitchFamily="18" charset="0"/>
              </a:rPr>
              <a:t>Hình ảnh bên trên ghi lại chỉ số AQI tại một số khu vực ở Hà Nội trong 1 thời điểm. </a:t>
            </a:r>
            <a:endParaRPr lang="vi-VN"/>
          </a:p>
        </p:txBody>
      </p:sp>
    </p:spTree>
    <p:extLst>
      <p:ext uri="{BB962C8B-B14F-4D97-AF65-F5344CB8AC3E}">
        <p14:creationId xmlns:p14="http://schemas.microsoft.com/office/powerpoint/2010/main" val="1052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A5559-33FA-4D88-84A3-F418BF12F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41046"/>
            <a:ext cx="11612880" cy="6375908"/>
          </a:xfrm>
          <a:prstGeom prst="rect">
            <a:avLst/>
          </a:prstGeom>
        </p:spPr>
      </p:pic>
    </p:spTree>
    <p:extLst>
      <p:ext uri="{BB962C8B-B14F-4D97-AF65-F5344CB8AC3E}">
        <p14:creationId xmlns:p14="http://schemas.microsoft.com/office/powerpoint/2010/main" val="19205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A93438-DE03-4EEC-8829-759F7957621A}"/>
              </a:ext>
            </a:extLst>
          </p:cNvPr>
          <p:cNvSpPr txBox="1"/>
          <p:nvPr/>
        </p:nvSpPr>
        <p:spPr>
          <a:xfrm>
            <a:off x="3054711" y="394139"/>
            <a:ext cx="7002238" cy="800219"/>
          </a:xfrm>
          <a:prstGeom prst="rect">
            <a:avLst/>
          </a:prstGeom>
          <a:noFill/>
        </p:spPr>
        <p:txBody>
          <a:bodyPr wrap="none" rtlCol="0">
            <a:spAutoFit/>
          </a:bodyPr>
          <a:lstStyle/>
          <a:p>
            <a:r>
              <a:rPr lang="en-US" sz="4600" dirty="0" err="1">
                <a:solidFill>
                  <a:srgbClr val="EB4C72"/>
                </a:solidFill>
                <a:latin typeface="#9Slide07 IcielKoni" pitchFamily="2" charset="0"/>
              </a:rPr>
              <a:t>Khởi</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động</a:t>
            </a:r>
            <a:r>
              <a:rPr lang="en-US" sz="4600" dirty="0">
                <a:solidFill>
                  <a:srgbClr val="EB4C72"/>
                </a:solidFill>
                <a:latin typeface="#9Slide07 IcielKoni" pitchFamily="2" charset="0"/>
              </a:rPr>
              <a:t>: Ai </a:t>
            </a:r>
            <a:r>
              <a:rPr lang="en-US" sz="4600" dirty="0" err="1">
                <a:solidFill>
                  <a:srgbClr val="EB4C72"/>
                </a:solidFill>
                <a:latin typeface="#9Slide07 IcielKoni" pitchFamily="2" charset="0"/>
              </a:rPr>
              <a:t>nhanh</a:t>
            </a:r>
            <a:r>
              <a:rPr lang="en-US" sz="4600" dirty="0">
                <a:solidFill>
                  <a:srgbClr val="EB4C72"/>
                </a:solidFill>
                <a:latin typeface="#9Slide07 IcielKoni" pitchFamily="2" charset="0"/>
              </a:rPr>
              <a:t> </a:t>
            </a:r>
            <a:r>
              <a:rPr lang="en-US" sz="4600" dirty="0" err="1">
                <a:solidFill>
                  <a:srgbClr val="EB4C72"/>
                </a:solidFill>
                <a:latin typeface="#9Slide07 IcielKoni" pitchFamily="2" charset="0"/>
              </a:rPr>
              <a:t>hơn</a:t>
            </a:r>
            <a:endParaRPr lang="vi-VN" sz="4600" dirty="0">
              <a:solidFill>
                <a:srgbClr val="EB4C72"/>
              </a:solidFill>
              <a:latin typeface="#9Slide07 IcielKoni" pitchFamily="2" charset="0"/>
            </a:endParaRPr>
          </a:p>
        </p:txBody>
      </p:sp>
      <p:sp>
        <p:nvSpPr>
          <p:cNvPr id="7" name="TextBox 6">
            <a:extLst>
              <a:ext uri="{FF2B5EF4-FFF2-40B4-BE49-F238E27FC236}">
                <a16:creationId xmlns:a16="http://schemas.microsoft.com/office/drawing/2014/main" id="{D44EA478-B1D5-4E88-A92F-BC7B7EB94C12}"/>
              </a:ext>
            </a:extLst>
          </p:cNvPr>
          <p:cNvSpPr txBox="1"/>
          <p:nvPr/>
        </p:nvSpPr>
        <p:spPr>
          <a:xfrm>
            <a:off x="2320107" y="1143881"/>
            <a:ext cx="7090593" cy="4483150"/>
          </a:xfrm>
          <a:prstGeom prst="rect">
            <a:avLst/>
          </a:prstGeom>
          <a:noFill/>
        </p:spPr>
        <p:txBody>
          <a:bodyPr wrap="square">
            <a:spAutoFit/>
          </a:bodyPr>
          <a:lstStyle/>
          <a:p>
            <a:pPr marL="0" marR="0" indent="457200">
              <a:lnSpc>
                <a:spcPct val="145000"/>
              </a:lnSpc>
              <a:spcBef>
                <a:spcPts val="0"/>
              </a:spcBef>
            </a:pPr>
            <a:r>
              <a:rPr lang="en-US" sz="3200" b="1" i="1" dirty="0" err="1">
                <a:solidFill>
                  <a:srgbClr val="2C80A5"/>
                </a:solidFill>
                <a:latin typeface="VL Sofia Pro Soft" panose="020B0000000000000000" pitchFamily="34" charset="0"/>
                <a:ea typeface="Calibri" panose="020F0502020204030204" pitchFamily="34" charset="0"/>
              </a:rPr>
              <a:t>Luật</a:t>
            </a:r>
            <a:r>
              <a:rPr lang="en-US" sz="3200" b="1" i="1" dirty="0">
                <a:solidFill>
                  <a:srgbClr val="2C80A5"/>
                </a:solidFill>
                <a:latin typeface="VL Sofia Pro Soft" panose="020B0000000000000000" pitchFamily="34" charset="0"/>
                <a:ea typeface="Calibri" panose="020F0502020204030204" pitchFamily="34" charset="0"/>
              </a:rPr>
              <a:t> </a:t>
            </a:r>
            <a:r>
              <a:rPr lang="en-US" sz="3200" b="1" i="1" dirty="0" err="1">
                <a:solidFill>
                  <a:srgbClr val="2C80A5"/>
                </a:solidFill>
                <a:latin typeface="VL Sofia Pro Soft" panose="020B0000000000000000" pitchFamily="34" charset="0"/>
                <a:ea typeface="Calibri" panose="020F0502020204030204" pitchFamily="34" charset="0"/>
              </a:rPr>
              <a:t>chơi</a:t>
            </a:r>
            <a:r>
              <a:rPr lang="en-US" sz="3200" b="1" i="1" dirty="0">
                <a:solidFill>
                  <a:srgbClr val="2C80A5"/>
                </a:solidFill>
                <a:latin typeface="VL Sofia Pro Soft" panose="020B0000000000000000" pitchFamily="34" charset="0"/>
                <a:ea typeface="Calibri" panose="020F0502020204030204" pitchFamily="34" charset="0"/>
              </a:rPr>
              <a:t>:</a:t>
            </a:r>
            <a:endParaRPr lang="vi-VN" sz="3200" dirty="0">
              <a:solidFill>
                <a:srgbClr val="2C80A5"/>
              </a:solidFill>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Quan </a:t>
            </a:r>
            <a:r>
              <a:rPr lang="en-US" sz="2800" b="1" i="1" dirty="0" err="1">
                <a:effectLst/>
                <a:latin typeface="VL Sofia Pro Soft" panose="020B0000000000000000" pitchFamily="34" charset="0"/>
                <a:ea typeface="Calibri" panose="020F0502020204030204" pitchFamily="34" charset="0"/>
              </a:rPr>
              <a:t>sát</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câu</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hỏi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trên</a:t>
            </a:r>
            <a:r>
              <a:rPr lang="en-US" sz="2800" b="1" i="1" dirty="0">
                <a:effectLst/>
                <a:latin typeface="VL Sofia Pro Soft" panose="020B0000000000000000" pitchFamily="34" charset="0"/>
                <a:ea typeface="Calibri" panose="020F0502020204030204" pitchFamily="34" charset="0"/>
              </a:rPr>
              <a:t> slide. </a:t>
            </a:r>
            <a:endParaRPr lang="vi-VN" sz="2800" b="1" i="1" dirty="0">
              <a:effectLst/>
              <a:latin typeface="VL Sofia Pro Soft" panose="020B0000000000000000" pitchFamily="34" charset="0"/>
              <a:ea typeface="Calibri" panose="020F0502020204030204" pitchFamily="34" charset="0"/>
            </a:endParaRPr>
          </a:p>
          <a:p>
            <a:pPr marL="0" marR="0" indent="457200" algn="just">
              <a:lnSpc>
                <a:spcPct val="145000"/>
              </a:lnSpc>
              <a:spcBef>
                <a:spcPts val="0"/>
              </a:spcBef>
            </a:pP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Đội</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nào</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có</a:t>
            </a:r>
            <a:r>
              <a:rPr lang="en-US" sz="2800" b="1" i="1" dirty="0">
                <a:effectLst/>
                <a:latin typeface="VL Sofia Pro Soft" panose="020B0000000000000000" pitchFamily="34" charset="0"/>
                <a:ea typeface="Calibri" panose="020F0502020204030204" pitchFamily="34" charset="0"/>
              </a:rPr>
              <a:t> 1 </a:t>
            </a:r>
            <a:r>
              <a:rPr lang="en-US" sz="2800" b="1" i="1" dirty="0" err="1">
                <a:effectLst/>
                <a:latin typeface="VL Sofia Pro Soft" panose="020B0000000000000000" pitchFamily="34" charset="0"/>
                <a:ea typeface="Calibri" panose="020F0502020204030204" pitchFamily="34" charset="0"/>
              </a:rPr>
              <a:t>thành</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viên</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đứng</a:t>
            </a:r>
            <a:r>
              <a:rPr lang="en-US" sz="2800" b="1" i="1">
                <a:latin typeface="VL Sofia Pro Soft" panose="020B0000000000000000" pitchFamily="34" charset="0"/>
                <a:ea typeface="Calibri" panose="020F0502020204030204" pitchFamily="34" charset="0"/>
              </a:rPr>
              <a:t> lên, hô tên đội trước, </a:t>
            </a:r>
            <a:r>
              <a:rPr lang="en-US" sz="2800" b="1" i="1">
                <a:effectLst/>
                <a:latin typeface="VL Sofia Pro Soft" panose="020B0000000000000000" pitchFamily="34" charset="0"/>
                <a:ea typeface="Calibri" panose="020F0502020204030204" pitchFamily="34" charset="0"/>
              </a:rPr>
              <a:t>sẽ </a:t>
            </a:r>
            <a:r>
              <a:rPr lang="en-US" sz="2800" b="1" i="1" dirty="0" err="1">
                <a:effectLst/>
                <a:latin typeface="VL Sofia Pro Soft" panose="020B0000000000000000" pitchFamily="34" charset="0"/>
                <a:ea typeface="Calibri" panose="020F0502020204030204" pitchFamily="34" charset="0"/>
              </a:rPr>
              <a:t>được</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quyền</a:t>
            </a:r>
            <a:r>
              <a:rPr lang="en-US" sz="2800" b="1" i="1" dirty="0">
                <a:effectLst/>
                <a:latin typeface="VL Sofia Pro Soft" panose="020B0000000000000000" pitchFamily="34" charset="0"/>
                <a:ea typeface="Calibri" panose="020F0502020204030204" pitchFamily="34" charset="0"/>
              </a:rPr>
              <a:t> </a:t>
            </a:r>
            <a:r>
              <a:rPr lang="en-US" sz="2800" b="1" i="1" dirty="0" err="1">
                <a:effectLst/>
                <a:latin typeface="VL Sofia Pro Soft" panose="020B0000000000000000" pitchFamily="34" charset="0"/>
                <a:ea typeface="Calibri" panose="020F0502020204030204" pitchFamily="34" charset="0"/>
              </a:rPr>
              <a:t>trả</a:t>
            </a:r>
            <a:r>
              <a:rPr lang="en-US" sz="2800" b="1" i="1" dirty="0">
                <a:effectLst/>
                <a:latin typeface="VL Sofia Pro Soft" panose="020B0000000000000000" pitchFamily="34" charset="0"/>
                <a:ea typeface="Calibri" panose="020F0502020204030204" pitchFamily="34" charset="0"/>
              </a:rPr>
              <a:t> </a:t>
            </a:r>
            <a:r>
              <a:rPr lang="en-US" sz="2800" b="1" i="1" err="1">
                <a:effectLst/>
                <a:latin typeface="VL Sofia Pro Soft" panose="020B0000000000000000" pitchFamily="34" charset="0"/>
                <a:ea typeface="Calibri" panose="020F0502020204030204" pitchFamily="34" charset="0"/>
              </a:rPr>
              <a:t>lời</a:t>
            </a:r>
            <a:r>
              <a:rPr lang="en-US" sz="2800" b="1" i="1">
                <a:effectLst/>
                <a:latin typeface="VL Sofia Pro Soft" panose="020B0000000000000000" pitchFamily="34" charset="0"/>
                <a:ea typeface="Calibri" panose="020F0502020204030204" pitchFamily="34" charset="0"/>
              </a:rPr>
              <a:t>.</a:t>
            </a:r>
          </a:p>
          <a:p>
            <a:pPr marL="0" marR="0" indent="457200" algn="just">
              <a:lnSpc>
                <a:spcPct val="145000"/>
              </a:lnSpc>
              <a:spcBef>
                <a:spcPts val="0"/>
              </a:spcBef>
            </a:pPr>
            <a:r>
              <a:rPr lang="en-US" sz="2800" b="1" i="1">
                <a:latin typeface="VL Sofia Pro Soft" panose="020B0000000000000000" pitchFamily="34" charset="0"/>
                <a:ea typeface="Calibri" panose="020F0502020204030204" pitchFamily="34" charset="0"/>
              </a:rPr>
              <a:t>+ Đội nào có nhiều câu trả lời đúng hơn sẽ giành chiến thắng.</a:t>
            </a:r>
            <a:endParaRPr lang="vi-VN" sz="28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sz="2800"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7320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094DE-2594-48CD-B36C-EB7C474B3BCB}"/>
              </a:ext>
            </a:extLst>
          </p:cNvPr>
          <p:cNvPicPr>
            <a:picLocks noChangeAspect="1"/>
          </p:cNvPicPr>
          <p:nvPr/>
        </p:nvPicPr>
        <p:blipFill>
          <a:blip r:embed="rId2"/>
          <a:stretch>
            <a:fillRect/>
          </a:stretch>
        </p:blipFill>
        <p:spPr>
          <a:xfrm>
            <a:off x="7472090" y="407566"/>
            <a:ext cx="4573382" cy="2743200"/>
          </a:xfrm>
          <a:prstGeom prst="rect">
            <a:avLst/>
          </a:prstGeom>
        </p:spPr>
      </p:pic>
      <p:sp>
        <p:nvSpPr>
          <p:cNvPr id="5" name="TextBox 4">
            <a:extLst>
              <a:ext uri="{FF2B5EF4-FFF2-40B4-BE49-F238E27FC236}">
                <a16:creationId xmlns:a16="http://schemas.microsoft.com/office/drawing/2014/main" id="{3CCA8554-8EA1-4382-B286-D42E87412168}"/>
              </a:ext>
            </a:extLst>
          </p:cNvPr>
          <p:cNvSpPr txBox="1"/>
          <p:nvPr/>
        </p:nvSpPr>
        <p:spPr>
          <a:xfrm>
            <a:off x="-257179" y="278980"/>
            <a:ext cx="7472090" cy="3521220"/>
          </a:xfrm>
          <a:prstGeom prst="rect">
            <a:avLst/>
          </a:prstGeom>
          <a:noFill/>
        </p:spPr>
        <p:txBody>
          <a:bodyPr wrap="square">
            <a:spAutoFit/>
          </a:bodyPr>
          <a:lstStyle/>
          <a:p>
            <a:pPr marL="740410" marR="0" indent="-168910" algn="just">
              <a:lnSpc>
                <a:spcPct val="135000"/>
              </a:lnSpc>
              <a:spcBef>
                <a:spcPts val="0"/>
              </a:spcBef>
              <a:spcAft>
                <a:spcPts val="0"/>
              </a:spcAft>
              <a:tabLst>
                <a:tab pos="685800" algn="l"/>
              </a:tabLst>
            </a:pPr>
            <a:r>
              <a:rPr lang="en-US" sz="2800" b="1">
                <a:effectLst/>
                <a:latin typeface="#9Slide03 Cabin Condensed Bold" panose="00000806000000000000" pitchFamily="2" charset="0"/>
                <a:ea typeface="Calibri" panose="020F0502020204030204" pitchFamily="34" charset="0"/>
              </a:rPr>
              <a:t>Câu 1:</a:t>
            </a:r>
            <a:r>
              <a:rPr lang="en-US" sz="2800">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Trong quá trình chữa cháy, nếu đám cháy xăng dầu nhỏ, người ta có thể sử dụng tấm chăn dày, lớn, ẩm trùm nhanh lên đám cháy. Cơ sở nào sau đây cho thấy sử dụng biện pháp trên có thể dập tắt đám cháy?</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35000"/>
              </a:lnSpc>
              <a:spcBef>
                <a:spcPts val="0"/>
              </a:spcBef>
              <a:spcAft>
                <a:spcPts val="0"/>
              </a:spcAft>
              <a:buFont typeface="+mj-lt"/>
              <a:buAutoNum type="alphaUcPeriod"/>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endParaRPr>
          </a:p>
        </p:txBody>
      </p:sp>
      <p:sp>
        <p:nvSpPr>
          <p:cNvPr id="7" name="TextBox 6">
            <a:extLst>
              <a:ext uri="{FF2B5EF4-FFF2-40B4-BE49-F238E27FC236}">
                <a16:creationId xmlns:a16="http://schemas.microsoft.com/office/drawing/2014/main" id="{C1B64EEF-5518-4493-8DF5-9DC9FC3EFDED}"/>
              </a:ext>
            </a:extLst>
          </p:cNvPr>
          <p:cNvSpPr txBox="1"/>
          <p:nvPr/>
        </p:nvSpPr>
        <p:spPr>
          <a:xfrm>
            <a:off x="503629" y="3187556"/>
            <a:ext cx="11302600" cy="2545890"/>
          </a:xfrm>
          <a:prstGeom prst="rect">
            <a:avLst/>
          </a:prstGeom>
          <a:noFill/>
        </p:spPr>
        <p:txBody>
          <a:bodyPr wrap="square">
            <a:spAutoFit/>
          </a:bodyPr>
          <a:lstStyle/>
          <a:p>
            <a:pPr marL="342900" marR="0" lvl="0" indent="-342900" algn="just">
              <a:lnSpc>
                <a:spcPct val="200000"/>
              </a:lnSpc>
              <a:spcBef>
                <a:spcPts val="0"/>
              </a:spcBef>
              <a:spcAft>
                <a:spcPts val="0"/>
              </a:spcAft>
              <a:buFont typeface="+mj-lt"/>
              <a:buAutoNum type="alphaUcPeriod"/>
              <a:tabLst>
                <a:tab pos="514350" algn="l"/>
                <a:tab pos="571500" algn="l"/>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200000"/>
              </a:lnSpc>
              <a:spcBef>
                <a:spcPts val="0"/>
              </a:spcBef>
              <a:spcAft>
                <a:spcPts val="0"/>
              </a:spcAft>
              <a:buFont typeface="+mj-lt"/>
              <a:buAutoNum type="alphaUcPeriod"/>
              <a:tabLst>
                <a:tab pos="285750" algn="l"/>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Tấm chăn dày, ẩm sẽ ngăn cản xăng dầu tiếp xúc với oxyen và đồng thời sẽ hấp thụ một phần nhiệt làm giảm nhiệt độ của chất đang cháy. </a:t>
            </a:r>
            <a:endParaRPr lang="vi-VN" sz="2800">
              <a:latin typeface="#9Slide03 Cabin Condensed Bold" panose="00000806000000000000" pitchFamily="2"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357195" y="4267850"/>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765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BC9B"/>
            </a:gs>
            <a:gs pos="90000">
              <a:schemeClr val="accent6">
                <a:lumMod val="20000"/>
                <a:lumOff val="80000"/>
              </a:schemeClr>
            </a:gs>
            <a:gs pos="22000">
              <a:schemeClr val="accent4">
                <a:lumMod val="20000"/>
                <a:lumOff val="80000"/>
              </a:schemeClr>
            </a:gs>
            <a:gs pos="76000">
              <a:schemeClr val="accent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CA8554-8EA1-4382-B286-D42E87412168}"/>
              </a:ext>
            </a:extLst>
          </p:cNvPr>
          <p:cNvSpPr txBox="1"/>
          <p:nvPr/>
        </p:nvSpPr>
        <p:spPr>
          <a:xfrm>
            <a:off x="476258" y="350416"/>
            <a:ext cx="6596055" cy="3901837"/>
          </a:xfrm>
          <a:prstGeom prst="rect">
            <a:avLst/>
          </a:prstGeom>
          <a:noFill/>
        </p:spPr>
        <p:txBody>
          <a:bodyPr wrap="square">
            <a:spAutoFit/>
          </a:bodyPr>
          <a:lstStyle/>
          <a:p>
            <a:pPr algn="just">
              <a:lnSpc>
                <a:spcPct val="150000"/>
              </a:lnSpc>
            </a:pPr>
            <a:r>
              <a:rPr lang="en-US" sz="2800" b="1">
                <a:effectLst/>
                <a:latin typeface="#9Slide03 Cabin Condensed Bold" panose="00000806000000000000" pitchFamily="2" charset="0"/>
                <a:ea typeface="Calibri" panose="020F0502020204030204" pitchFamily="34" charset="0"/>
                <a:cs typeface="Times New Roman" panose="02020603050405020304" pitchFamily="18" charset="0"/>
              </a:rPr>
              <a:t>Câu 2:</a:t>
            </a:r>
            <a:r>
              <a:rPr lang="en-US" sz="2800">
                <a:effectLst/>
                <a:latin typeface="#9Slide03 Cabin Condensed Bold" panose="00000806000000000000" pitchFamily="2" charset="0"/>
                <a:ea typeface="Calibri" panose="020F0502020204030204" pitchFamily="34" charset="0"/>
                <a:cs typeface="Times New Roman" panose="02020603050405020304" pitchFamily="18" charset="0"/>
              </a:rPr>
              <a:t> </a:t>
            </a:r>
            <a:r>
              <a:rPr lang="en-US" sz="2800">
                <a:latin typeface="#9Slide03 Cabin Condensed Bold" panose="00000806000000000000" pitchFamily="2" charset="0"/>
                <a:cs typeface="Times New Roman" panose="02020603050405020304" pitchFamily="18" charset="0"/>
              </a:rPr>
              <a:t>Khi lửa ở bếp củi sắp tàn, người ta có thể thổi hoặc quạt vào bếp thì ngọn lửa sẽ cháy bùng lên. Lí do nào sau đây giải thích đúng cho trường hợp trên?</a:t>
            </a:r>
            <a:endParaRPr lang="vi-VN" sz="2800">
              <a:latin typeface="#9Slide03 Cabin Condensed Bold" panose="00000806000000000000" pitchFamily="2" charset="0"/>
              <a:cs typeface="Times New Roman" panose="02020603050405020304" pitchFamily="18" charset="0"/>
            </a:endParaRPr>
          </a:p>
          <a:p>
            <a:pPr lvl="0" algn="just">
              <a:lnSpc>
                <a:spcPct val="150000"/>
              </a:lnSpc>
            </a:pPr>
            <a:r>
              <a:rPr lang="en-US" sz="2800">
                <a:latin typeface="#9Slide03 Cabin Condensed Bold" panose="00000806000000000000" pitchFamily="2" charset="0"/>
                <a:cs typeface="Times New Roman" panose="02020603050405020304" pitchFamily="18" charset="0"/>
              </a:rPr>
              <a:t> </a:t>
            </a: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0"/>
              </a:spcAft>
              <a:tabLst>
                <a:tab pos="514350" algn="l"/>
                <a:tab pos="571500" algn="l"/>
                <a:tab pos="685800" algn="l"/>
              </a:tabLst>
            </a:pPr>
            <a:endParaRPr lang="vi-VN" sz="2800">
              <a:effectLst/>
              <a:latin typeface="#9Slide03 Cabin Condensed Bold" panose="00000806000000000000" pitchFamily="2"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F2C4A0CC-6B51-46D6-8709-7E3306C91894}"/>
              </a:ext>
            </a:extLst>
          </p:cNvPr>
          <p:cNvSpPr/>
          <p:nvPr/>
        </p:nvSpPr>
        <p:spPr>
          <a:xfrm>
            <a:off x="419106" y="3531757"/>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77EF281E-D949-444A-94EE-52AE061C8223}"/>
              </a:ext>
            </a:extLst>
          </p:cNvPr>
          <p:cNvPicPr>
            <a:picLocks noChangeAspect="1"/>
          </p:cNvPicPr>
          <p:nvPr/>
        </p:nvPicPr>
        <p:blipFill rotWithShape="1">
          <a:blip r:embed="rId2">
            <a:extLst>
              <a:ext uri="{28A0092B-C50C-407E-A947-70E740481C1C}">
                <a14:useLocalDpi xmlns:a14="http://schemas.microsoft.com/office/drawing/2010/main" val="0"/>
              </a:ext>
            </a:extLst>
          </a:blip>
          <a:srcRect t="8271"/>
          <a:stretch/>
        </p:blipFill>
        <p:spPr>
          <a:xfrm>
            <a:off x="7577125" y="385769"/>
            <a:ext cx="4241629" cy="3017520"/>
          </a:xfrm>
          <a:prstGeom prst="rect">
            <a:avLst/>
          </a:prstGeom>
          <a:gradFill flip="none" rotWithShape="1">
            <a:gsLst>
              <a:gs pos="59000">
                <a:schemeClr val="accent6">
                  <a:lumMod val="20000"/>
                  <a:lumOff val="80000"/>
                </a:schemeClr>
              </a:gs>
              <a:gs pos="0">
                <a:schemeClr val="accent2">
                  <a:lumMod val="20000"/>
                  <a:lumOff val="80000"/>
                </a:schemeClr>
              </a:gs>
              <a:gs pos="90000">
                <a:schemeClr val="accent6">
                  <a:lumMod val="20000"/>
                  <a:lumOff val="80000"/>
                </a:schemeClr>
              </a:gs>
              <a:gs pos="42000">
                <a:schemeClr val="accent4">
                  <a:lumMod val="20000"/>
                  <a:lumOff val="80000"/>
                </a:schemeClr>
              </a:gs>
              <a:gs pos="98315">
                <a:schemeClr val="accent6">
                  <a:lumMod val="40000"/>
                  <a:lumOff val="60000"/>
                </a:schemeClr>
              </a:gs>
              <a:gs pos="76000">
                <a:schemeClr val="accent2">
                  <a:lumMod val="20000"/>
                  <a:lumOff val="80000"/>
                </a:schemeClr>
              </a:gs>
            </a:gsLst>
            <a:lin ang="2700000" scaled="1"/>
            <a:tileRect/>
          </a:gradFill>
        </p:spPr>
      </p:pic>
      <p:sp>
        <p:nvSpPr>
          <p:cNvPr id="9" name="TextBox 8">
            <a:extLst>
              <a:ext uri="{FF2B5EF4-FFF2-40B4-BE49-F238E27FC236}">
                <a16:creationId xmlns:a16="http://schemas.microsoft.com/office/drawing/2014/main" id="{7DD244AA-A470-4915-BA34-596BA05881F3}"/>
              </a:ext>
            </a:extLst>
          </p:cNvPr>
          <p:cNvSpPr txBox="1"/>
          <p:nvPr/>
        </p:nvSpPr>
        <p:spPr>
          <a:xfrm>
            <a:off x="576266" y="3429000"/>
            <a:ext cx="11168052" cy="2600199"/>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lphaUcPeriod"/>
              <a:tabLst>
                <a:tab pos="685800" algn="l"/>
              </a:tabLst>
            </a:pPr>
            <a:r>
              <a:rPr lang="vi-VN" sz="2800" b="1">
                <a:solidFill>
                  <a:srgbClr val="000000"/>
                </a:solidFill>
                <a:effectLst/>
                <a:latin typeface="#9Slide03 Cabin Condensed Bold" panose="00000806000000000000" pitchFamily="2" charset="0"/>
                <a:ea typeface="Calibri" panose="020F0502020204030204" pitchFamily="34" charset="0"/>
              </a:rPr>
              <a:t> </a:t>
            </a: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luân chuyển và lưu thông khí khu vực quanh bếp củi, tăng lượng khí oxygen có thể tiếp xúc trực tiếp với củi.</a:t>
            </a:r>
            <a:endParaRPr lang="vi-VN" sz="2800">
              <a:effectLst/>
              <a:latin typeface="#9Slide03 Cabin Condensed Bold" panose="00000806000000000000" pitchFamily="2" charset="0"/>
              <a:ea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685800" algn="l"/>
              </a:tabLst>
            </a:pPr>
            <a:r>
              <a:rPr lang="en-US" sz="2800" b="1">
                <a:solidFill>
                  <a:srgbClr val="000000"/>
                </a:solidFill>
                <a:effectLst/>
                <a:latin typeface="#9Slide03 Cabin Condensed Bold" panose="00000806000000000000" pitchFamily="2" charset="0"/>
                <a:ea typeface="Calibri" panose="020F0502020204030204" pitchFamily="34" charset="0"/>
              </a:rPr>
              <a:t>  </a:t>
            </a:r>
            <a:r>
              <a:rPr lang="en-US" sz="2800">
                <a:solidFill>
                  <a:srgbClr val="000000"/>
                </a:solidFill>
                <a:effectLst/>
                <a:latin typeface="#9Slide03 Cabin Condensed Bold" panose="00000806000000000000" pitchFamily="2" charset="0"/>
                <a:ea typeface="Calibri" panose="020F0502020204030204" pitchFamily="34" charset="0"/>
              </a:rPr>
              <a:t>Khi quạt hoặc thổi vào bếp sẽ làm tăng nhiệt độ của củi dẫn đến củi cháy bùng lên.</a:t>
            </a:r>
            <a:endParaRPr lang="vi-VN" sz="2800">
              <a:effectLst/>
              <a:latin typeface="#9Slide03 Cabin Condensed Bold" panose="00000806000000000000" pitchFamily="2" charset="0"/>
              <a:ea typeface="Calibri" panose="020F0502020204030204" pitchFamily="34" charset="0"/>
            </a:endParaRPr>
          </a:p>
        </p:txBody>
      </p:sp>
    </p:spTree>
    <p:extLst>
      <p:ext uri="{BB962C8B-B14F-4D97-AF65-F5344CB8AC3E}">
        <p14:creationId xmlns:p14="http://schemas.microsoft.com/office/powerpoint/2010/main" val="181166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8F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57FEA-4C1C-484F-B343-94A38AF07408}"/>
              </a:ext>
            </a:extLst>
          </p:cNvPr>
          <p:cNvPicPr>
            <a:picLocks noChangeAspect="1"/>
          </p:cNvPicPr>
          <p:nvPr/>
        </p:nvPicPr>
        <p:blipFill rotWithShape="1">
          <a:blip r:embed="rId3">
            <a:extLst>
              <a:ext uri="{28A0092B-C50C-407E-A947-70E740481C1C}">
                <a14:useLocalDpi xmlns:a14="http://schemas.microsoft.com/office/drawing/2010/main" val="0"/>
              </a:ext>
            </a:extLst>
          </a:blip>
          <a:srcRect t="1217" b="7664"/>
          <a:stretch/>
        </p:blipFill>
        <p:spPr>
          <a:xfrm>
            <a:off x="14278" y="97157"/>
            <a:ext cx="5679634" cy="6766560"/>
          </a:xfrm>
          <a:prstGeom prst="rect">
            <a:avLst/>
          </a:prstGeom>
        </p:spPr>
      </p:pic>
      <p:sp>
        <p:nvSpPr>
          <p:cNvPr id="5" name="TextBox 4">
            <a:extLst>
              <a:ext uri="{FF2B5EF4-FFF2-40B4-BE49-F238E27FC236}">
                <a16:creationId xmlns:a16="http://schemas.microsoft.com/office/drawing/2014/main" id="{2FBF4AB2-8375-43A8-A95B-42B825301B5B}"/>
              </a:ext>
            </a:extLst>
          </p:cNvPr>
          <p:cNvSpPr txBox="1"/>
          <p:nvPr/>
        </p:nvSpPr>
        <p:spPr>
          <a:xfrm>
            <a:off x="5100635" y="168597"/>
            <a:ext cx="6772275" cy="1979324"/>
          </a:xfrm>
          <a:prstGeom prst="rect">
            <a:avLst/>
          </a:prstGeom>
          <a:noFill/>
        </p:spPr>
        <p:txBody>
          <a:bodyPr wrap="square">
            <a:spAutoFit/>
          </a:bodyPr>
          <a:lstStyle/>
          <a:p>
            <a:pPr marL="742950" marR="0" indent="-228600" algn="just">
              <a:lnSpc>
                <a:spcPct val="120000"/>
              </a:lnSpc>
              <a:spcBef>
                <a:spcPts val="0"/>
              </a:spcBef>
              <a:spcAft>
                <a:spcPts val="0"/>
              </a:spcAft>
              <a:tabLst>
                <a:tab pos="685800" algn="l"/>
              </a:tabLst>
            </a:pPr>
            <a:r>
              <a:rPr lang="en-US" sz="2600" b="1">
                <a:solidFill>
                  <a:srgbClr val="202124"/>
                </a:solidFill>
                <a:effectLst/>
                <a:latin typeface="#9Slide03 Cabin Condensed Bold" panose="00000806000000000000" pitchFamily="2" charset="0"/>
                <a:ea typeface="Times New Roman" panose="02020603050405020304" pitchFamily="18" charset="0"/>
              </a:rPr>
              <a:t>   Câu 3:</a:t>
            </a:r>
            <a:r>
              <a:rPr lang="en-US" sz="2600">
                <a:solidFill>
                  <a:srgbClr val="202124"/>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Calibri" panose="020F0502020204030204" pitchFamily="34" charset="0"/>
              </a:rPr>
              <a:t>Thiếu hụt oxygen y tế đang là vấn đề đáng báo động đối với các bệnh viện trên thế giới khi đại dịch Covid bùng phát. Theo em, oxygen y tế là loại oxygen như thế nào?</a:t>
            </a:r>
            <a:endParaRPr lang="vi-VN" sz="2600">
              <a:effectLst/>
              <a:latin typeface="#9Slide03 Cabin Condensed Bold" panose="00000806000000000000" pitchFamily="2" charset="0"/>
              <a:ea typeface="Calibri" panose="020F0502020204030204" pitchFamily="34" charset="0"/>
            </a:endParaRPr>
          </a:p>
        </p:txBody>
      </p:sp>
      <p:sp>
        <p:nvSpPr>
          <p:cNvPr id="10" name="Rectangle 9">
            <a:extLst>
              <a:ext uri="{FF2B5EF4-FFF2-40B4-BE49-F238E27FC236}">
                <a16:creationId xmlns:a16="http://schemas.microsoft.com/office/drawing/2014/main" id="{AD402323-0504-443B-9D6C-713CC93ECA44}"/>
              </a:ext>
            </a:extLst>
          </p:cNvPr>
          <p:cNvSpPr/>
          <p:nvPr/>
        </p:nvSpPr>
        <p:spPr>
          <a:xfrm>
            <a:off x="50349" y="97157"/>
            <a:ext cx="5643563" cy="6760843"/>
          </a:xfrm>
          <a:prstGeom prst="rect">
            <a:avLst/>
          </a:prstGeom>
          <a:solidFill>
            <a:srgbClr val="F4F8F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483E12FD-A38B-495C-83B0-0A3D788B0C4E}"/>
              </a:ext>
            </a:extLst>
          </p:cNvPr>
          <p:cNvSpPr txBox="1"/>
          <p:nvPr/>
        </p:nvSpPr>
        <p:spPr>
          <a:xfrm>
            <a:off x="2843223" y="2493382"/>
            <a:ext cx="9086839" cy="4211409"/>
          </a:xfrm>
          <a:prstGeom prst="rect">
            <a:avLst/>
          </a:prstGeom>
          <a:noFill/>
        </p:spPr>
        <p:txBody>
          <a:bodyPr wrap="square">
            <a:spAutoFit/>
          </a:bodyPr>
          <a:lstStyle/>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vi-VN"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effectLst/>
                <a:latin typeface="#9Slide03 Cabin Condensed Bold" panose="00000806000000000000" pitchFamily="2" charset="0"/>
                <a:ea typeface="Times New Roman" panose="02020603050405020304" pitchFamily="18" charset="0"/>
              </a:rPr>
              <a:t>Oxygen y tế là dạng oxygen có độ tinh khiết cao (từ 10% - 21%),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a:p>
            <a:pPr marL="342900" marR="0" lvl="0" indent="-342900" algn="just">
              <a:lnSpc>
                <a:spcPct val="130000"/>
              </a:lnSpc>
              <a:spcBef>
                <a:spcPts val="0"/>
              </a:spcBef>
              <a:spcAft>
                <a:spcPts val="0"/>
              </a:spcAft>
              <a:buClr>
                <a:srgbClr val="202124"/>
              </a:buClr>
              <a:buFont typeface="+mj-lt"/>
              <a:buAutoNum type="alphaUcPeriod"/>
              <a:tabLst>
                <a:tab pos="685800" algn="l"/>
              </a:tabLst>
            </a:pPr>
            <a:r>
              <a:rPr lang="en-US" sz="2600">
                <a:solidFill>
                  <a:srgbClr val="333333"/>
                </a:solidFill>
                <a:effectLst/>
                <a:latin typeface="#9Slide03 Cabin Condensed Bold" panose="00000806000000000000" pitchFamily="2" charset="0"/>
                <a:ea typeface="Times New Roman" panose="02020603050405020304" pitchFamily="18" charset="0"/>
              </a:rPr>
              <a:t>  </a:t>
            </a:r>
            <a:r>
              <a:rPr lang="en-US" sz="2600">
                <a:solidFill>
                  <a:srgbClr val="333333"/>
                </a:solidFill>
                <a:latin typeface="#9Slide03 Cabin Condensed Bold" panose="00000806000000000000" pitchFamily="2" charset="0"/>
                <a:ea typeface="Times New Roman" panose="02020603050405020304" pitchFamily="18" charset="0"/>
              </a:rPr>
              <a:t>O</a:t>
            </a:r>
            <a:r>
              <a:rPr lang="en-US" sz="2600">
                <a:solidFill>
                  <a:srgbClr val="333333"/>
                </a:solidFill>
                <a:effectLst/>
                <a:latin typeface="#9Slide03 Cabin Condensed Bold" panose="00000806000000000000" pitchFamily="2" charset="0"/>
                <a:ea typeface="Times New Roman" panose="02020603050405020304" pitchFamily="18" charset="0"/>
              </a:rPr>
              <a:t>xygen y tế là dạng oxygen có độ tinh khiết cao (từ 90% - 99,99%), không màu, không mùi, được máy thanh lọc từ không khí, được người dùng hít thở thông qua các loại ống dẫn từ các thiết bị y tế.</a:t>
            </a:r>
            <a:endParaRPr lang="vi-VN" sz="2600">
              <a:effectLst/>
              <a:latin typeface="#9Slide03 Cabin Condensed Bold" panose="00000806000000000000" pitchFamily="2" charset="0"/>
              <a:ea typeface="Times New Roman" panose="02020603050405020304" pitchFamily="18" charset="0"/>
            </a:endParaRPr>
          </a:p>
        </p:txBody>
      </p:sp>
      <p:sp>
        <p:nvSpPr>
          <p:cNvPr id="13" name="Oval 12">
            <a:extLst>
              <a:ext uri="{FF2B5EF4-FFF2-40B4-BE49-F238E27FC236}">
                <a16:creationId xmlns:a16="http://schemas.microsoft.com/office/drawing/2014/main" id="{E40964FD-E675-422B-86D7-B2F6733F3278}"/>
              </a:ext>
            </a:extLst>
          </p:cNvPr>
          <p:cNvSpPr/>
          <p:nvPr/>
        </p:nvSpPr>
        <p:spPr>
          <a:xfrm>
            <a:off x="2700486" y="4623913"/>
            <a:ext cx="640080" cy="640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7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A8C80F-9D11-4637-8228-FE01F6189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245" y="553811"/>
            <a:ext cx="7977867" cy="4114800"/>
          </a:xfrm>
          <a:prstGeom prst="rect">
            <a:avLst/>
          </a:prstGeom>
        </p:spPr>
      </p:pic>
      <p:pic>
        <p:nvPicPr>
          <p:cNvPr id="13" name="Picture 12">
            <a:extLst>
              <a:ext uri="{FF2B5EF4-FFF2-40B4-BE49-F238E27FC236}">
                <a16:creationId xmlns:a16="http://schemas.microsoft.com/office/drawing/2014/main" id="{3731240B-59B2-405F-9A42-FB5340FD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323" y="4246789"/>
            <a:ext cx="2143125" cy="2143125"/>
          </a:xfrm>
          <a:prstGeom prst="rect">
            <a:avLst/>
          </a:prstGeom>
        </p:spPr>
      </p:pic>
      <p:pic>
        <p:nvPicPr>
          <p:cNvPr id="14" name="Tieng-vo-tay-hoan-ho-co-vu-www_nhacchuongvui_com">
            <a:hlinkClick r:id="" action="ppaction://media"/>
            <a:extLst>
              <a:ext uri="{FF2B5EF4-FFF2-40B4-BE49-F238E27FC236}">
                <a16:creationId xmlns:a16="http://schemas.microsoft.com/office/drawing/2014/main" id="{DD616759-6B06-4AFA-A114-850A8D234051}"/>
              </a:ext>
            </a:extLst>
          </p:cNvPr>
          <p:cNvPicPr>
            <a:picLocks noChangeAspect="1"/>
          </p:cNvPicPr>
          <p:nvPr>
            <a:audioFile r:link="rId1"/>
            <p:extLst>
              <p:ext uri="{DAA4B4D4-6D71-4841-9C94-3DE7FCFB9230}">
                <p14:media xmlns:p14="http://schemas.microsoft.com/office/powerpoint/2010/main" r:embed="rId2">
                  <p14:trim st="1340" end="37516.55"/>
                </p14:media>
              </p:ext>
            </p:extLst>
          </p:nvPr>
        </p:nvPicPr>
        <p:blipFill>
          <a:blip r:embed="rId6"/>
          <a:stretch>
            <a:fillRect/>
          </a:stretch>
        </p:blipFill>
        <p:spPr>
          <a:xfrm>
            <a:off x="8411029" y="2204811"/>
            <a:ext cx="406400" cy="406400"/>
          </a:xfrm>
          <a:prstGeom prst="rect">
            <a:avLst/>
          </a:prstGeom>
        </p:spPr>
      </p:pic>
    </p:spTree>
    <p:extLst>
      <p:ext uri="{BB962C8B-B14F-4D97-AF65-F5344CB8AC3E}">
        <p14:creationId xmlns:p14="http://schemas.microsoft.com/office/powerpoint/2010/main" val="569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C6CFF-B82D-4092-9C8B-DE07BDB3A421}"/>
              </a:ext>
            </a:extLst>
          </p:cNvPr>
          <p:cNvSpPr/>
          <p:nvPr/>
        </p:nvSpPr>
        <p:spPr>
          <a:xfrm>
            <a:off x="2643188" y="2743200"/>
            <a:ext cx="2214562"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a:extLst>
              <a:ext uri="{FF2B5EF4-FFF2-40B4-BE49-F238E27FC236}">
                <a16:creationId xmlns:a16="http://schemas.microsoft.com/office/drawing/2014/main" id="{A0FD9844-FCDC-442D-BE30-EC2FC790DCE4}"/>
              </a:ext>
            </a:extLst>
          </p:cNvPr>
          <p:cNvPicPr>
            <a:picLocks noChangeAspect="1"/>
          </p:cNvPicPr>
          <p:nvPr/>
        </p:nvPicPr>
        <p:blipFill>
          <a:blip r:embed="rId4"/>
          <a:stretch>
            <a:fillRect/>
          </a:stretch>
        </p:blipFill>
        <p:spPr>
          <a:xfrm>
            <a:off x="947736" y="2393595"/>
            <a:ext cx="4572000" cy="1096090"/>
          </a:xfrm>
          <a:prstGeom prst="rect">
            <a:avLst/>
          </a:prstGeom>
        </p:spPr>
      </p:pic>
      <p:sp>
        <p:nvSpPr>
          <p:cNvPr id="12" name="TextBox 11">
            <a:extLst>
              <a:ext uri="{FF2B5EF4-FFF2-40B4-BE49-F238E27FC236}">
                <a16:creationId xmlns:a16="http://schemas.microsoft.com/office/drawing/2014/main" id="{0553E887-0A76-4230-A51B-40CC7B172650}"/>
              </a:ext>
            </a:extLst>
          </p:cNvPr>
          <p:cNvSpPr txBox="1"/>
          <p:nvPr/>
        </p:nvSpPr>
        <p:spPr>
          <a:xfrm>
            <a:off x="1655307" y="3544116"/>
            <a:ext cx="6186486" cy="1890069"/>
          </a:xfrm>
          <a:prstGeom prst="rect">
            <a:avLst/>
          </a:prstGeom>
          <a:noFill/>
        </p:spPr>
        <p:txBody>
          <a:bodyPr wrap="square">
            <a:spAutoFit/>
          </a:bodyPr>
          <a:lstStyle/>
          <a:p>
            <a:pPr marL="0" marR="0">
              <a:lnSpc>
                <a:spcPct val="150000"/>
              </a:lnSpc>
              <a:spcBef>
                <a:spcPts val="0"/>
              </a:spcBef>
              <a:spcAft>
                <a:spcPts val="0"/>
              </a:spcAft>
            </a:pPr>
            <a:r>
              <a:rPr lang="en-US" sz="2000">
                <a:effectLst/>
                <a:latin typeface="#9Slide03 Cabin Condensed Bold" panose="00000806000000000000" pitchFamily="2" charset="0"/>
                <a:ea typeface="Calibri" panose="020F0502020204030204" pitchFamily="34" charset="0"/>
              </a:rPr>
              <a:t>Hãy thảo luận nhóm để: </a:t>
            </a:r>
          </a:p>
          <a:p>
            <a:pPr marL="285750" marR="0" indent="-285750">
              <a:lnSpc>
                <a:spcPct val="150000"/>
              </a:lnSpc>
              <a:spcBef>
                <a:spcPts val="0"/>
              </a:spcBef>
              <a:spcAft>
                <a:spcPts val="0"/>
              </a:spcAft>
              <a:buFontTx/>
              <a:buChar char="-"/>
            </a:pPr>
            <a:r>
              <a:rPr lang="en-US" sz="2000">
                <a:latin typeface="#9Slide03 Cabin Condensed Bold" panose="00000806000000000000" pitchFamily="2" charset="0"/>
                <a:ea typeface="Calibri" panose="020F0502020204030204" pitchFamily="34" charset="0"/>
              </a:rPr>
              <a:t>T</a:t>
            </a:r>
            <a:r>
              <a:rPr lang="en-US" sz="2000">
                <a:effectLst/>
                <a:latin typeface="#9Slide03 Cabin Condensed Bold" panose="00000806000000000000" pitchFamily="2" charset="0"/>
                <a:ea typeface="Calibri" panose="020F0502020204030204" pitchFamily="34" charset="0"/>
              </a:rPr>
              <a:t>hực hiện thí nghiệm xác định thành phần phần trăm của oxygen trong không khí.</a:t>
            </a:r>
          </a:p>
          <a:p>
            <a:pPr marL="285750" marR="0" indent="-285750">
              <a:lnSpc>
                <a:spcPct val="150000"/>
              </a:lnSpc>
              <a:spcBef>
                <a:spcPts val="0"/>
              </a:spcBef>
              <a:spcAft>
                <a:spcPts val="0"/>
              </a:spcAft>
              <a:buFontTx/>
              <a:buChar char="-"/>
            </a:pPr>
            <a:r>
              <a:rPr lang="en-US" sz="2000">
                <a:effectLst/>
                <a:latin typeface="#9Slide03 Cabin Condensed Bold" panose="00000806000000000000" pitchFamily="2" charset="0"/>
                <a:ea typeface="Calibri" panose="020F0502020204030204" pitchFamily="34" charset="0"/>
              </a:rPr>
              <a:t> Hoàn thành nội dung 1 trong phiếu học tập.</a:t>
            </a:r>
            <a:endParaRPr lang="vi-VN" sz="2000">
              <a:effectLst/>
              <a:latin typeface="#9Slide03 Cabin Condensed Bold" panose="00000806000000000000" pitchFamily="2" charset="0"/>
              <a:ea typeface="Calibri" panose="020F0502020204030204" pitchFamily="34" charset="0"/>
            </a:endParaRPr>
          </a:p>
        </p:txBody>
      </p:sp>
      <p:pic>
        <p:nvPicPr>
          <p:cNvPr id="13" name="Picture 12">
            <a:extLst>
              <a:ext uri="{FF2B5EF4-FFF2-40B4-BE49-F238E27FC236}">
                <a16:creationId xmlns:a16="http://schemas.microsoft.com/office/drawing/2014/main" id="{63F0F5EE-8A15-48D4-98BE-82D3CF257F4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615" y="3567114"/>
            <a:ext cx="457200" cy="457200"/>
          </a:xfrm>
          <a:prstGeom prst="rect">
            <a:avLst/>
          </a:prstGeom>
          <a:noFill/>
          <a:ln>
            <a:noFill/>
          </a:ln>
        </p:spPr>
      </p:pic>
      <p:pic>
        <p:nvPicPr>
          <p:cNvPr id="14" name="Đếm Ngược 5 Phút - Chất từng giây">
            <a:hlinkClick r:id="" action="ppaction://media"/>
            <a:extLst>
              <a:ext uri="{FF2B5EF4-FFF2-40B4-BE49-F238E27FC236}">
                <a16:creationId xmlns:a16="http://schemas.microsoft.com/office/drawing/2014/main" id="{C383A810-E9C7-4CB7-9447-2B83697F82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0175" y="5029272"/>
            <a:ext cx="1828800" cy="1028700"/>
          </a:xfrm>
          <a:prstGeom prst="rect">
            <a:avLst/>
          </a:prstGeom>
        </p:spPr>
      </p:pic>
      <p:sp>
        <p:nvSpPr>
          <p:cNvPr id="8" name="TextBox 7">
            <a:extLst>
              <a:ext uri="{FF2B5EF4-FFF2-40B4-BE49-F238E27FC236}">
                <a16:creationId xmlns:a16="http://schemas.microsoft.com/office/drawing/2014/main" id="{71D95A0B-70A1-4C88-93AA-87650C6E727B}"/>
              </a:ext>
            </a:extLst>
          </p:cNvPr>
          <p:cNvSpPr txBox="1"/>
          <p:nvPr/>
        </p:nvSpPr>
        <p:spPr>
          <a:xfrm>
            <a:off x="947736" y="109689"/>
            <a:ext cx="9544691" cy="2101344"/>
          </a:xfrm>
          <a:prstGeom prst="rect">
            <a:avLst/>
          </a:prstGeom>
          <a:solidFill>
            <a:schemeClr val="accent6">
              <a:lumMod val="20000"/>
              <a:lumOff val="80000"/>
            </a:schemeClr>
          </a:solidFill>
        </p:spPr>
        <p:txBody>
          <a:bodyPr wrap="square">
            <a:spAutoFit/>
          </a:bodyPr>
          <a:lstStyle/>
          <a:p>
            <a:pPr marL="0" marR="0" indent="457200" algn="just">
              <a:lnSpc>
                <a:spcPct val="145000"/>
              </a:lnSpc>
              <a:spcBef>
                <a:spcPts val="0"/>
              </a:spcBef>
            </a:pPr>
            <a:r>
              <a:rPr lang="en-US" sz="3600" b="1" i="1">
                <a:latin typeface="VL Sofia Pro Soft" panose="020B0000000000000000" pitchFamily="34" charset="0"/>
                <a:ea typeface="Calibri" panose="020F0502020204030204" pitchFamily="34" charset="0"/>
              </a:rPr>
              <a:t>BÀI 10: KHÔNG KHÍ VÀ </a:t>
            </a:r>
          </a:p>
          <a:p>
            <a:pPr marL="0" marR="0" indent="457200" algn="just">
              <a:lnSpc>
                <a:spcPct val="145000"/>
              </a:lnSpc>
              <a:spcBef>
                <a:spcPts val="0"/>
              </a:spcBef>
            </a:pPr>
            <a:r>
              <a:rPr lang="en-US" sz="3600" b="1" i="1">
                <a:latin typeface="VL Sofia Pro Soft" panose="020B0000000000000000" pitchFamily="34" charset="0"/>
                <a:ea typeface="Calibri" panose="020F0502020204030204" pitchFamily="34" charset="0"/>
              </a:rPr>
              <a:t>BẢO VỆ MÔI TRƯỜNG KHÔNG KHÍ</a:t>
            </a:r>
            <a:endParaRPr lang="vi-VN" sz="3200" b="1" i="1" dirty="0">
              <a:effectLst/>
              <a:latin typeface="VL Sofia Pro Soft" panose="020B0000000000000000" pitchFamily="34" charset="0"/>
              <a:ea typeface="Calibri" panose="020F0502020204030204" pitchFamily="34" charset="0"/>
            </a:endParaRPr>
          </a:p>
          <a:p>
            <a:pPr marL="457200" marR="0" algn="just">
              <a:lnSpc>
                <a:spcPct val="145000"/>
              </a:lnSpc>
              <a:spcBef>
                <a:spcPts val="0"/>
              </a:spcBef>
            </a:pPr>
            <a:endParaRPr lang="vi-VN" b="1" i="1" dirty="0">
              <a:effectLst/>
              <a:latin typeface="VL Sofia Pro Soft" panose="020B0000000000000000" pitchFamily="34" charset="0"/>
              <a:ea typeface="Calibri" panose="020F0502020204030204" pitchFamily="34" charset="0"/>
            </a:endParaRPr>
          </a:p>
        </p:txBody>
      </p:sp>
    </p:spTree>
    <p:extLst>
      <p:ext uri="{BB962C8B-B14F-4D97-AF65-F5344CB8AC3E}">
        <p14:creationId xmlns:p14="http://schemas.microsoft.com/office/powerpoint/2010/main" val="217413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0126"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cTn>
                <p:tgtEl>
                  <p:spTgt spid="14"/>
                </p:tgtEl>
              </p:cMediaNode>
            </p:video>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4"/>
                                        </p:tgtEl>
                                      </p:cBhvr>
                                    </p:cmd>
                                  </p:childTnLst>
                                </p:cTn>
                              </p:par>
                            </p:childTnLst>
                          </p:cTn>
                        </p:par>
                      </p:childTnLst>
                    </p:cTn>
                  </p:par>
                </p:childTnLst>
              </p:cTn>
              <p:nextCondLst>
                <p:cond evt="onClick" delay="0">
                  <p:tgtEl>
                    <p:spTgt spid="14"/>
                  </p:tgtEl>
                </p:cond>
              </p:nextCondLst>
            </p:seq>
          </p:childTnLst>
        </p:cTn>
      </p:par>
    </p:tnLst>
    <p:bldLst>
      <p:bldP spid="1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046048E-046A-4581-8728-83CBC62D82A4}"/>
              </a:ext>
            </a:extLst>
          </p:cNvPr>
          <p:cNvGraphicFramePr>
            <a:graphicFrameLocks noGrp="1"/>
          </p:cNvGraphicFramePr>
          <p:nvPr>
            <p:extLst>
              <p:ext uri="{D42A27DB-BD31-4B8C-83A1-F6EECF244321}">
                <p14:modId xmlns:p14="http://schemas.microsoft.com/office/powerpoint/2010/main" val="578674062"/>
              </p:ext>
            </p:extLst>
          </p:nvPr>
        </p:nvGraphicFramePr>
        <p:xfrm>
          <a:off x="431176" y="1128148"/>
          <a:ext cx="11517086" cy="5466055"/>
        </p:xfrm>
        <a:graphic>
          <a:graphicData uri="http://schemas.openxmlformats.org/drawingml/2006/table">
            <a:tbl>
              <a:tblPr firstRow="1" firstCol="1" bandRow="1"/>
              <a:tblGrid>
                <a:gridCol w="1861457">
                  <a:extLst>
                    <a:ext uri="{9D8B030D-6E8A-4147-A177-3AD203B41FA5}">
                      <a16:colId xmlns:a16="http://schemas.microsoft.com/office/drawing/2014/main" val="2050991876"/>
                    </a:ext>
                  </a:extLst>
                </a:gridCol>
                <a:gridCol w="9655629">
                  <a:extLst>
                    <a:ext uri="{9D8B030D-6E8A-4147-A177-3AD203B41FA5}">
                      <a16:colId xmlns:a16="http://schemas.microsoft.com/office/drawing/2014/main" val="1808274313"/>
                    </a:ext>
                  </a:extLst>
                </a:gridCol>
              </a:tblGrid>
              <a:tr h="1833217">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1. Cách tiến hành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919687"/>
                  </a:ext>
                </a:extLst>
              </a:tr>
              <a:tr h="2303989">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2. Hiện tượng, </a:t>
                      </a:r>
                      <a:r>
                        <a:rPr lang="en-US" sz="2200" b="1">
                          <a:solidFill>
                            <a:srgbClr val="C00000"/>
                          </a:solidFill>
                          <a:effectLst/>
                          <a:latin typeface="#9Slide03 Cabin SemiBold" panose="00000700000000000000" pitchFamily="2" charset="0"/>
                          <a:ea typeface="Calibri" panose="020F0502020204030204" pitchFamily="34" charset="0"/>
                          <a:cs typeface="Arial" panose="020B0604020202020204" pitchFamily="34" charset="0"/>
                        </a:rPr>
                        <a:t>giải thích</a:t>
                      </a:r>
                    </a:p>
                    <a:p>
                      <a:pPr marL="0" marR="0">
                        <a:lnSpc>
                          <a:spcPct val="150000"/>
                        </a:lnSpc>
                        <a:spcBef>
                          <a:spcPts val="0"/>
                        </a:spcBef>
                        <a:spcAft>
                          <a:spcPts val="0"/>
                        </a:spcAft>
                      </a:pPr>
                      <a:endParaRPr lang="en-US" sz="2200" b="1">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en-US" sz="2200" b="1">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2200">
                          <a:effectLst/>
                          <a:latin typeface="#9Slide03 Cabin SemiBold" panose="00000700000000000000" pitchFamily="2" charset="0"/>
                          <a:ea typeface="Calibri" panose="020F0502020204030204" pitchFamily="34" charset="0"/>
                          <a:cs typeface="Arial" panose="020B0604020202020204" pitchFamily="34" charset="0"/>
                        </a:rPr>
                        <a:t>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964116"/>
                  </a:ext>
                </a:extLst>
              </a:tr>
              <a:tr h="1043661">
                <a:tc>
                  <a:txBody>
                    <a:bodyPr/>
                    <a:lstStyle/>
                    <a:p>
                      <a:pPr marL="0" marR="0">
                        <a:lnSpc>
                          <a:spcPct val="150000"/>
                        </a:lnSpc>
                        <a:spcBef>
                          <a:spcPts val="0"/>
                        </a:spcBef>
                        <a:spcAft>
                          <a:spcPts val="0"/>
                        </a:spcAft>
                      </a:pPr>
                      <a:r>
                        <a:rPr lang="en-US" sz="2200" b="1">
                          <a:effectLst/>
                          <a:latin typeface="#9Slide03 Cabin SemiBold" panose="00000700000000000000" pitchFamily="2" charset="0"/>
                          <a:ea typeface="Calibri" panose="020F0502020204030204" pitchFamily="34" charset="0"/>
                          <a:cs typeface="Arial" panose="020B0604020202020204" pitchFamily="34" charset="0"/>
                        </a:rPr>
                        <a:t>3. Kết luận </a:t>
                      </a: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vi-VN" sz="2200">
                        <a:effectLst/>
                        <a:latin typeface="#9Slide03 Cabin SemiBold" panose="00000700000000000000"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18935"/>
                  </a:ext>
                </a:extLst>
              </a:tr>
            </a:tbl>
          </a:graphicData>
        </a:graphic>
      </p:graphicFrame>
      <p:pic>
        <p:nvPicPr>
          <p:cNvPr id="4" name="Picture 3">
            <a:extLst>
              <a:ext uri="{FF2B5EF4-FFF2-40B4-BE49-F238E27FC236}">
                <a16:creationId xmlns:a16="http://schemas.microsoft.com/office/drawing/2014/main" id="{FDBFD0BD-FC89-47AF-A121-2BBA16F96374}"/>
              </a:ext>
            </a:extLst>
          </p:cNvPr>
          <p:cNvPicPr>
            <a:picLocks noChangeAspect="1"/>
          </p:cNvPicPr>
          <p:nvPr/>
        </p:nvPicPr>
        <p:blipFill>
          <a:blip r:embed="rId2"/>
          <a:stretch>
            <a:fillRect/>
          </a:stretch>
        </p:blipFill>
        <p:spPr>
          <a:xfrm>
            <a:off x="370793" y="28898"/>
            <a:ext cx="4572000" cy="1096090"/>
          </a:xfrm>
          <a:prstGeom prst="rect">
            <a:avLst/>
          </a:prstGeom>
        </p:spPr>
      </p:pic>
      <p:sp>
        <p:nvSpPr>
          <p:cNvPr id="5" name="TextBox 4">
            <a:extLst>
              <a:ext uri="{FF2B5EF4-FFF2-40B4-BE49-F238E27FC236}">
                <a16:creationId xmlns:a16="http://schemas.microsoft.com/office/drawing/2014/main" id="{DFC976BA-6013-4809-9C29-9793A6803028}"/>
              </a:ext>
            </a:extLst>
          </p:cNvPr>
          <p:cNvSpPr txBox="1"/>
          <p:nvPr/>
        </p:nvSpPr>
        <p:spPr>
          <a:xfrm>
            <a:off x="2329923" y="1248092"/>
            <a:ext cx="9448420" cy="400110"/>
          </a:xfrm>
          <a:prstGeom prst="rect">
            <a:avLst/>
          </a:prstGeom>
          <a:noFill/>
        </p:spPr>
        <p:txBody>
          <a:bodyPr wrap="none" rtlCol="0">
            <a:spAutoFit/>
          </a:bodyPr>
          <a:lstStyle/>
          <a:p>
            <a:r>
              <a:rPr lang="en-US" sz="2000">
                <a:latin typeface="#9Slide03 Cabin SemiBold" panose="00000700000000000000" pitchFamily="2" charset="0"/>
              </a:rPr>
              <a:t>- Gắn cây nến vào chính giữa chậu thủy tinh, đổ nước màu (có pha dd kiềm) vào chậu.</a:t>
            </a:r>
            <a:endParaRPr lang="vi-VN" sz="2000">
              <a:latin typeface="#9Slide03 Cabin SemiBold" panose="00000700000000000000" pitchFamily="2" charset="0"/>
            </a:endParaRPr>
          </a:p>
        </p:txBody>
      </p:sp>
      <p:sp>
        <p:nvSpPr>
          <p:cNvPr id="6" name="TextBox 5">
            <a:extLst>
              <a:ext uri="{FF2B5EF4-FFF2-40B4-BE49-F238E27FC236}">
                <a16:creationId xmlns:a16="http://schemas.microsoft.com/office/drawing/2014/main" id="{2BE9E70D-0ED5-46B4-B7F0-79E19109DE87}"/>
              </a:ext>
            </a:extLst>
          </p:cNvPr>
          <p:cNvSpPr txBox="1"/>
          <p:nvPr/>
        </p:nvSpPr>
        <p:spPr>
          <a:xfrm>
            <a:off x="2329923" y="1743121"/>
            <a:ext cx="9618339" cy="707886"/>
          </a:xfrm>
          <a:prstGeom prst="rect">
            <a:avLst/>
          </a:prstGeom>
          <a:noFill/>
        </p:spPr>
        <p:txBody>
          <a:bodyPr wrap="none" rtlCol="0">
            <a:spAutoFit/>
          </a:bodyPr>
          <a:lstStyle/>
          <a:p>
            <a:r>
              <a:rPr lang="en-US" sz="2000">
                <a:latin typeface="#9Slide03 Cabin SemiBold" panose="00000700000000000000" pitchFamily="2" charset="0"/>
              </a:rPr>
              <a:t>- Đốt nến cháy, sau đó úp ống thủy tinh lên trên ngọn nến, đánh dấu mực nước trong</a:t>
            </a:r>
          </a:p>
          <a:p>
            <a:r>
              <a:rPr lang="en-US" sz="2000">
                <a:latin typeface="#9Slide03 Cabin SemiBold" panose="00000700000000000000" pitchFamily="2" charset="0"/>
              </a:rPr>
              <a:t>   ống thủy tinh ngay sau khi úp là V</a:t>
            </a:r>
            <a:r>
              <a:rPr lang="en-US" sz="2000" baseline="-25000">
                <a:latin typeface="#9Slide03 Cabin SemiBold" panose="00000700000000000000" pitchFamily="2" charset="0"/>
              </a:rPr>
              <a:t>0</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7" name="TextBox 6">
            <a:extLst>
              <a:ext uri="{FF2B5EF4-FFF2-40B4-BE49-F238E27FC236}">
                <a16:creationId xmlns:a16="http://schemas.microsoft.com/office/drawing/2014/main" id="{30DC528E-F358-4ED4-88D2-8A7AE3B25A02}"/>
              </a:ext>
            </a:extLst>
          </p:cNvPr>
          <p:cNvSpPr txBox="1"/>
          <p:nvPr/>
        </p:nvSpPr>
        <p:spPr>
          <a:xfrm>
            <a:off x="2329923" y="2526389"/>
            <a:ext cx="9056534" cy="400110"/>
          </a:xfrm>
          <a:prstGeom prst="rect">
            <a:avLst/>
          </a:prstGeom>
          <a:noFill/>
        </p:spPr>
        <p:txBody>
          <a:bodyPr wrap="square" rtlCol="0">
            <a:spAutoFit/>
          </a:bodyPr>
          <a:lstStyle/>
          <a:p>
            <a:r>
              <a:rPr lang="en-US" sz="2000">
                <a:latin typeface="#9Slide03 Cabin SemiBold" panose="00000700000000000000" pitchFamily="2" charset="0"/>
              </a:rPr>
              <a:t>- Ngay sau khi nến tắt, đánh dấu mực nước trong ống thủy tinh là V</a:t>
            </a:r>
            <a:r>
              <a:rPr lang="en-US" sz="2000" baseline="-25000">
                <a:latin typeface="#9Slide03 Cabin SemiBold" panose="00000700000000000000" pitchFamily="2" charset="0"/>
              </a:rPr>
              <a:t>1</a:t>
            </a:r>
            <a:r>
              <a:rPr lang="en-US" sz="2000">
                <a:latin typeface="#9Slide03 Cabin SemiBold" panose="00000700000000000000" pitchFamily="2" charset="0"/>
              </a:rPr>
              <a:t>.</a:t>
            </a:r>
            <a:endParaRPr lang="vi-VN" sz="2000">
              <a:latin typeface="#9Slide03 Cabin SemiBold" panose="00000700000000000000" pitchFamily="2" charset="0"/>
            </a:endParaRPr>
          </a:p>
        </p:txBody>
      </p:sp>
      <p:sp>
        <p:nvSpPr>
          <p:cNvPr id="8" name="TextBox 7">
            <a:extLst>
              <a:ext uri="{FF2B5EF4-FFF2-40B4-BE49-F238E27FC236}">
                <a16:creationId xmlns:a16="http://schemas.microsoft.com/office/drawing/2014/main" id="{374CF7A3-C04D-4D08-A69F-DDE15F92D641}"/>
              </a:ext>
            </a:extLst>
          </p:cNvPr>
          <p:cNvSpPr txBox="1"/>
          <p:nvPr/>
        </p:nvSpPr>
        <p:spPr>
          <a:xfrm>
            <a:off x="2329923" y="3163544"/>
            <a:ext cx="5126791" cy="400110"/>
          </a:xfrm>
          <a:prstGeom prst="rect">
            <a:avLst/>
          </a:prstGeom>
          <a:noFill/>
        </p:spPr>
        <p:txBody>
          <a:bodyPr wrap="square" rtlCol="0">
            <a:spAutoFit/>
          </a:bodyPr>
          <a:lstStyle/>
          <a:p>
            <a:r>
              <a:rPr lang="en-US" sz="2000">
                <a:latin typeface="#9Slide03 Cabin SemiBold" panose="00000700000000000000" pitchFamily="2" charset="0"/>
              </a:rPr>
              <a:t>- Nến cháy được một thời gian rồi tắt.</a:t>
            </a:r>
            <a:endParaRPr lang="vi-VN" sz="2000">
              <a:latin typeface="#9Slide03 Cabin SemiBold" panose="00000700000000000000" pitchFamily="2" charset="0"/>
            </a:endParaRPr>
          </a:p>
        </p:txBody>
      </p:sp>
      <p:sp>
        <p:nvSpPr>
          <p:cNvPr id="9" name="TextBox 8">
            <a:extLst>
              <a:ext uri="{FF2B5EF4-FFF2-40B4-BE49-F238E27FC236}">
                <a16:creationId xmlns:a16="http://schemas.microsoft.com/office/drawing/2014/main" id="{5D9805AD-60A2-49DB-B667-8A7823676B8F}"/>
              </a:ext>
            </a:extLst>
          </p:cNvPr>
          <p:cNvSpPr txBox="1"/>
          <p:nvPr/>
        </p:nvSpPr>
        <p:spPr>
          <a:xfrm>
            <a:off x="2338683" y="3555431"/>
            <a:ext cx="9056534" cy="400110"/>
          </a:xfrm>
          <a:prstGeom prst="rect">
            <a:avLst/>
          </a:prstGeom>
          <a:noFill/>
        </p:spPr>
        <p:txBody>
          <a:bodyPr wrap="square" rtlCol="0">
            <a:spAutoFit/>
          </a:bodyPr>
          <a:lstStyle/>
          <a:p>
            <a:r>
              <a:rPr lang="en-US" sz="2000">
                <a:latin typeface="#9Slide03 Cabin SemiBold" panose="00000700000000000000" pitchFamily="2" charset="0"/>
              </a:rPr>
              <a:t>- Mực nước trong ống thủy tinh dâng lên 1 khoảng </a:t>
            </a:r>
            <a:r>
              <a:rPr lang="el-GR" sz="2000">
                <a:latin typeface="#9Slide03 Cabin SemiBold" panose="00000700000000000000" pitchFamily="2" charset="0"/>
              </a:rPr>
              <a:t>Δ</a:t>
            </a:r>
            <a:r>
              <a:rPr lang="en-US" sz="2000">
                <a:latin typeface="#9Slide03 Cabin SemiBold" panose="00000700000000000000" pitchFamily="2" charset="0"/>
              </a:rPr>
              <a:t>V = V</a:t>
            </a:r>
            <a:r>
              <a:rPr lang="en-US" sz="2000" baseline="-25000">
                <a:latin typeface="#9Slide03 Cabin SemiBold" panose="00000700000000000000" pitchFamily="2" charset="0"/>
              </a:rPr>
              <a:t>1</a:t>
            </a:r>
            <a:r>
              <a:rPr lang="en-US" sz="2000">
                <a:latin typeface="#9Slide03 Cabin SemiBold" panose="00000700000000000000" pitchFamily="2" charset="0"/>
              </a:rPr>
              <a:t> – V</a:t>
            </a:r>
            <a:r>
              <a:rPr lang="en-US" sz="2000" baseline="-25000">
                <a:latin typeface="#9Slide03 Cabin SemiBold" panose="00000700000000000000" pitchFamily="2" charset="0"/>
              </a:rPr>
              <a:t>0</a:t>
            </a:r>
            <a:r>
              <a:rPr lang="en-US" sz="2000">
                <a:latin typeface="#9Slide03 Cabin SemiBold" panose="00000700000000000000" pitchFamily="2" charset="0"/>
              </a:rPr>
              <a:t> </a:t>
            </a:r>
            <a:endParaRPr lang="vi-VN" sz="2000">
              <a:latin typeface="#9Slide03 Cabin SemiBold" panose="00000700000000000000" pitchFamily="2" charset="0"/>
            </a:endParaRPr>
          </a:p>
        </p:txBody>
      </p:sp>
      <p:sp>
        <p:nvSpPr>
          <p:cNvPr id="10" name="TextBox 9">
            <a:extLst>
              <a:ext uri="{FF2B5EF4-FFF2-40B4-BE49-F238E27FC236}">
                <a16:creationId xmlns:a16="http://schemas.microsoft.com/office/drawing/2014/main" id="{AF9AD9C9-17AC-43D1-8E56-426E3A583F97}"/>
              </a:ext>
            </a:extLst>
          </p:cNvPr>
          <p:cNvSpPr txBox="1"/>
          <p:nvPr/>
        </p:nvSpPr>
        <p:spPr>
          <a:xfrm>
            <a:off x="2329923" y="5077065"/>
            <a:ext cx="9056534" cy="400110"/>
          </a:xfrm>
          <a:prstGeom prst="rect">
            <a:avLst/>
          </a:prstGeom>
          <a:noFill/>
        </p:spPr>
        <p:txBody>
          <a:bodyPr wrap="square" rtlCol="0">
            <a:spAutoFit/>
          </a:bodyPr>
          <a:lstStyle/>
          <a:p>
            <a:r>
              <a:rPr lang="en-US" sz="2000">
                <a:latin typeface="#9Slide03 Cabin SemiBold" panose="00000700000000000000" pitchFamily="2" charset="0"/>
              </a:rPr>
              <a:t>- </a:t>
            </a:r>
            <a:r>
              <a:rPr lang="el-GR" sz="2000">
                <a:latin typeface="#9Slide03 Cabin SemiBold" panose="00000700000000000000" pitchFamily="2" charset="0"/>
              </a:rPr>
              <a:t>Δ</a:t>
            </a:r>
            <a:r>
              <a:rPr lang="en-US" sz="2000">
                <a:latin typeface="#9Slide03 Cabin SemiBold" panose="00000700000000000000" pitchFamily="2" charset="0"/>
              </a:rPr>
              <a:t>V chiếm 1/5 thể tích không khí trong ống thủy tinh hình trụ. </a:t>
            </a:r>
            <a:endParaRPr lang="vi-VN" sz="2000">
              <a:latin typeface="#9Slide03 Cabin SemiBold" panose="00000700000000000000" pitchFamily="2" charset="0"/>
            </a:endParaRPr>
          </a:p>
        </p:txBody>
      </p:sp>
      <p:sp>
        <p:nvSpPr>
          <p:cNvPr id="12" name="TextBox 11">
            <a:extLst>
              <a:ext uri="{FF2B5EF4-FFF2-40B4-BE49-F238E27FC236}">
                <a16:creationId xmlns:a16="http://schemas.microsoft.com/office/drawing/2014/main" id="{AA58CB21-130C-42D5-B589-33E448C1BD82}"/>
              </a:ext>
            </a:extLst>
          </p:cNvPr>
          <p:cNvSpPr txBox="1"/>
          <p:nvPr/>
        </p:nvSpPr>
        <p:spPr>
          <a:xfrm>
            <a:off x="2473689" y="3988199"/>
            <a:ext cx="9330805" cy="1015663"/>
          </a:xfrm>
          <a:prstGeom prst="rect">
            <a:avLst/>
          </a:prstGeom>
          <a:solidFill>
            <a:schemeClr val="accent1">
              <a:lumMod val="20000"/>
              <a:lumOff val="80000"/>
            </a:schemeClr>
          </a:solidFill>
        </p:spPr>
        <p:txBody>
          <a:bodyPr wrap="square" rtlCol="0">
            <a:spAutoFit/>
          </a:bodyPr>
          <a:lstStyle/>
          <a:p>
            <a:r>
              <a:rPr lang="en-US" sz="2000">
                <a:solidFill>
                  <a:srgbClr val="C00000"/>
                </a:solidFill>
                <a:latin typeface="#9Slide03 Cabin SemiBold" panose="00000700000000000000" pitchFamily="2" charset="0"/>
              </a:rPr>
              <a:t>Phần khí oxygen bị tiêu hao do sự cháy của nến làm giảm áp suất trong ống thủy tinh (do sản phẩm cháy được hấp thụ vào nước màu có pha dd kiềm)</a:t>
            </a:r>
          </a:p>
          <a:p>
            <a:r>
              <a:rPr lang="en-US" sz="2000">
                <a:solidFill>
                  <a:srgbClr val="C00000"/>
                </a:solidFill>
                <a:latin typeface="#9Slide03 Cabin SemiBold" panose="00000700000000000000" pitchFamily="2" charset="0"/>
                <a:sym typeface="Wingdings" panose="05000000000000000000" pitchFamily="2" charset="2"/>
              </a:rPr>
              <a:t> Chênh lệch áp suất so với bên ngoài  Nước ở chậu tràn vào để cân bằng áp suất.</a:t>
            </a:r>
            <a:endParaRPr lang="vi-VN" sz="2000">
              <a:solidFill>
                <a:srgbClr val="C00000"/>
              </a:solidFill>
              <a:latin typeface="#9Slide03 Cabin SemiBold" panose="00000700000000000000" pitchFamily="2" charset="0"/>
            </a:endParaRPr>
          </a:p>
        </p:txBody>
      </p:sp>
      <p:sp>
        <p:nvSpPr>
          <p:cNvPr id="13" name="TextBox 12">
            <a:extLst>
              <a:ext uri="{FF2B5EF4-FFF2-40B4-BE49-F238E27FC236}">
                <a16:creationId xmlns:a16="http://schemas.microsoft.com/office/drawing/2014/main" id="{BAF75323-F419-4318-9571-0D27E74A1EC2}"/>
              </a:ext>
            </a:extLst>
          </p:cNvPr>
          <p:cNvSpPr txBox="1"/>
          <p:nvPr/>
        </p:nvSpPr>
        <p:spPr>
          <a:xfrm>
            <a:off x="6562340" y="3170697"/>
            <a:ext cx="4693488" cy="400111"/>
          </a:xfrm>
          <a:prstGeom prst="rect">
            <a:avLst/>
          </a:prstGeom>
          <a:solidFill>
            <a:schemeClr val="accent1">
              <a:lumMod val="20000"/>
              <a:lumOff val="80000"/>
            </a:schemeClr>
          </a:solidFill>
        </p:spPr>
        <p:txBody>
          <a:bodyPr wrap="square" rtlCol="0">
            <a:spAutoFit/>
          </a:bodyPr>
          <a:lstStyle/>
          <a:p>
            <a:r>
              <a:rPr lang="en-US" sz="2000">
                <a:latin typeface="#9Slide03 Cabin SemiBold" panose="00000700000000000000" pitchFamily="2" charset="0"/>
              </a:rPr>
              <a:t> </a:t>
            </a:r>
            <a:r>
              <a:rPr lang="en-US" sz="2000">
                <a:solidFill>
                  <a:srgbClr val="C00000"/>
                </a:solidFill>
                <a:latin typeface="#9Slide03 Cabin SemiBold" panose="00000700000000000000" pitchFamily="2" charset="0"/>
              </a:rPr>
              <a:t>Do đã hết oxygen trong ống thủy tinh. </a:t>
            </a:r>
            <a:endParaRPr lang="vi-VN" sz="2000">
              <a:solidFill>
                <a:srgbClr val="C00000"/>
              </a:solidFill>
              <a:latin typeface="#9Slide03 Cabin SemiBold" panose="00000700000000000000" pitchFamily="2" charset="0"/>
            </a:endParaRPr>
          </a:p>
        </p:txBody>
      </p:sp>
      <p:sp>
        <p:nvSpPr>
          <p:cNvPr id="14" name="TextBox 13">
            <a:extLst>
              <a:ext uri="{FF2B5EF4-FFF2-40B4-BE49-F238E27FC236}">
                <a16:creationId xmlns:a16="http://schemas.microsoft.com/office/drawing/2014/main" id="{8E97D6B2-6CED-44E3-BE97-5630BD09ADDD}"/>
              </a:ext>
            </a:extLst>
          </p:cNvPr>
          <p:cNvSpPr txBox="1"/>
          <p:nvPr/>
        </p:nvSpPr>
        <p:spPr>
          <a:xfrm>
            <a:off x="2327797" y="5732930"/>
            <a:ext cx="9056534" cy="430887"/>
          </a:xfrm>
          <a:prstGeom prst="rect">
            <a:avLst/>
          </a:prstGeom>
          <a:noFill/>
        </p:spPr>
        <p:txBody>
          <a:bodyPr wrap="square" rtlCol="0">
            <a:spAutoFit/>
          </a:bodyPr>
          <a:lstStyle/>
          <a:p>
            <a:r>
              <a:rPr lang="en-US" sz="2200">
                <a:latin typeface="#9Slide03 Cabin SemiBold" panose="00000700000000000000" pitchFamily="2" charset="0"/>
              </a:rPr>
              <a:t>- Thể tích oxygen chiếm 1/5 thể tích không khí. </a:t>
            </a:r>
            <a:endParaRPr lang="vi-VN" sz="2200">
              <a:latin typeface="#9Slide03 Cabin SemiBold" panose="00000700000000000000" pitchFamily="2" charset="0"/>
            </a:endParaRPr>
          </a:p>
        </p:txBody>
      </p:sp>
    </p:spTree>
    <p:extLst>
      <p:ext uri="{BB962C8B-B14F-4D97-AF65-F5344CB8AC3E}">
        <p14:creationId xmlns:p14="http://schemas.microsoft.com/office/powerpoint/2010/main" val="78102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01D1D5-BAF0-46CC-B9C1-9E0363377F55}"/>
              </a:ext>
            </a:extLst>
          </p:cNvPr>
          <p:cNvPicPr>
            <a:picLocks noChangeAspect="1"/>
          </p:cNvPicPr>
          <p:nvPr/>
        </p:nvPicPr>
        <p:blipFill>
          <a:blip r:embed="rId4"/>
          <a:stretch>
            <a:fillRect/>
          </a:stretch>
        </p:blipFill>
        <p:spPr>
          <a:xfrm>
            <a:off x="370793" y="28898"/>
            <a:ext cx="5339792" cy="1280160"/>
          </a:xfrm>
          <a:prstGeom prst="rect">
            <a:avLst/>
          </a:prstGeom>
        </p:spPr>
      </p:pic>
      <p:sp>
        <p:nvSpPr>
          <p:cNvPr id="7" name="TextBox 6">
            <a:extLst>
              <a:ext uri="{FF2B5EF4-FFF2-40B4-BE49-F238E27FC236}">
                <a16:creationId xmlns:a16="http://schemas.microsoft.com/office/drawing/2014/main" id="{ABCDBFE4-B545-43C8-8F9E-3F69456CDB8F}"/>
              </a:ext>
            </a:extLst>
          </p:cNvPr>
          <p:cNvSpPr txBox="1"/>
          <p:nvPr/>
        </p:nvSpPr>
        <p:spPr>
          <a:xfrm>
            <a:off x="1681654" y="1242598"/>
            <a:ext cx="6186486" cy="1141659"/>
          </a:xfrm>
          <a:prstGeom prst="rect">
            <a:avLst/>
          </a:prstGeom>
          <a:noFill/>
        </p:spPr>
        <p:txBody>
          <a:bodyPr wrap="square">
            <a:spAutoFit/>
          </a:bodyPr>
          <a:lstStyle/>
          <a:p>
            <a:pPr marL="0" marR="0">
              <a:lnSpc>
                <a:spcPct val="150000"/>
              </a:lnSpc>
              <a:spcBef>
                <a:spcPts val="0"/>
              </a:spcBef>
              <a:spcAft>
                <a:spcPts val="0"/>
              </a:spcAft>
            </a:pPr>
            <a:r>
              <a:rPr lang="en-US" sz="2400">
                <a:effectLst/>
                <a:latin typeface="#9Slide03 Cabin Condensed Bold" panose="00000806000000000000" pitchFamily="2" charset="0"/>
                <a:ea typeface="Calibri" panose="020F0502020204030204" pitchFamily="34" charset="0"/>
              </a:rPr>
              <a:t>Quan sát video và kết hợp thông tin SGK để:</a:t>
            </a:r>
          </a:p>
          <a:p>
            <a:pPr marL="285750" marR="0" indent="-285750">
              <a:lnSpc>
                <a:spcPct val="150000"/>
              </a:lnSpc>
              <a:spcBef>
                <a:spcPts val="0"/>
              </a:spcBef>
              <a:spcAft>
                <a:spcPts val="0"/>
              </a:spcAft>
              <a:buFontTx/>
              <a:buChar char="-"/>
            </a:pPr>
            <a:r>
              <a:rPr lang="en-US" sz="2400">
                <a:effectLst/>
                <a:latin typeface="#9Slide03 Cabin Condensed Bold" panose="00000806000000000000" pitchFamily="2" charset="0"/>
                <a:ea typeface="Calibri" panose="020F0502020204030204" pitchFamily="34" charset="0"/>
              </a:rPr>
              <a:t> Hoàn thành nội dung 2 trong phiếu học tập.</a:t>
            </a:r>
            <a:endParaRPr lang="vi-VN" sz="2400">
              <a:effectLst/>
              <a:latin typeface="#9Slide03 Cabin Condensed Bold" panose="00000806000000000000" pitchFamily="2" charset="0"/>
              <a:ea typeface="Calibri" panose="020F0502020204030204" pitchFamily="34" charset="0"/>
            </a:endParaRPr>
          </a:p>
        </p:txBody>
      </p:sp>
      <p:pic>
        <p:nvPicPr>
          <p:cNvPr id="8" name="Picture 7">
            <a:extLst>
              <a:ext uri="{FF2B5EF4-FFF2-40B4-BE49-F238E27FC236}">
                <a16:creationId xmlns:a16="http://schemas.microsoft.com/office/drawing/2014/main" id="{D3066768-BD25-4AF1-8707-4B8A4541BC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574" y="1242598"/>
            <a:ext cx="640080" cy="640080"/>
          </a:xfrm>
          <a:prstGeom prst="rect">
            <a:avLst/>
          </a:prstGeom>
          <a:noFill/>
          <a:ln>
            <a:noFill/>
          </a:ln>
        </p:spPr>
      </p:pic>
      <p:pic>
        <p:nvPicPr>
          <p:cNvPr id="9" name="Thành phần của không khí">
            <a:hlinkClick r:id="" action="ppaction://media"/>
            <a:extLst>
              <a:ext uri="{FF2B5EF4-FFF2-40B4-BE49-F238E27FC236}">
                <a16:creationId xmlns:a16="http://schemas.microsoft.com/office/drawing/2014/main" id="{2590277E-7F11-41BD-9E6B-28BECEB2D2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2583050" y="2611433"/>
            <a:ext cx="7315200" cy="4114800"/>
          </a:xfrm>
          <a:prstGeom prst="rect">
            <a:avLst/>
          </a:prstGeom>
        </p:spPr>
      </p:pic>
    </p:spTree>
    <p:extLst>
      <p:ext uri="{BB962C8B-B14F-4D97-AF65-F5344CB8AC3E}">
        <p14:creationId xmlns:p14="http://schemas.microsoft.com/office/powerpoint/2010/main" val="22969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TotalTime>
  <Words>1352</Words>
  <Application>Microsoft Office PowerPoint</Application>
  <PresentationFormat>Widescreen</PresentationFormat>
  <Paragraphs>85</Paragraphs>
  <Slides>19</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Times New Roman</vt:lpstr>
      <vt:lpstr>#9Slide07 IcielKoni</vt:lpstr>
      <vt:lpstr>Calibri Light</vt:lpstr>
      <vt:lpstr>#9Slide03 BoosterNextFYBlack</vt:lpstr>
      <vt:lpstr>#9Slide03 Cabin SemiBold</vt:lpstr>
      <vt:lpstr>Calibri</vt:lpstr>
      <vt:lpstr>VL Sofia Pro Soft</vt:lpstr>
      <vt:lpstr>#9Slide03 Cabin Condensed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Huyen Tam</dc:creator>
  <cp:lastModifiedBy>Nguyễn Phượng</cp:lastModifiedBy>
  <cp:revision>229</cp:revision>
  <dcterms:created xsi:type="dcterms:W3CDTF">2021-02-24T07:15:41Z</dcterms:created>
  <dcterms:modified xsi:type="dcterms:W3CDTF">2021-06-16T03:56:16Z</dcterms:modified>
</cp:coreProperties>
</file>