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56" r:id="rId5"/>
    <p:sldId id="261" r:id="rId6"/>
    <p:sldId id="262" r:id="rId7"/>
    <p:sldId id="265" r:id="rId8"/>
    <p:sldId id="263" r:id="rId9"/>
    <p:sldId id="264" r:id="rId10"/>
    <p:sldId id="257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0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42A69C-6E12-428D-9604-DADCFCCBA7CA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F5F92CF-4012-4993-AEB7-1DFE3DC37BD2}">
      <dgm:prSet phldrT="[Text]" custT="1"/>
      <dgm:spPr/>
      <dgm:t>
        <a:bodyPr/>
        <a:lstStyle/>
        <a:p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Đặc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VK</a:t>
          </a:r>
          <a:endParaRPr lang="en-US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247E50-C628-4F8D-9B54-C5263EE44778}" type="parTrans" cxnId="{92DB7DB8-67D9-46E7-A9DF-D3AD31B94733}">
      <dgm:prSet/>
      <dgm:spPr/>
      <dgm:t>
        <a:bodyPr/>
        <a:lstStyle/>
        <a:p>
          <a:endParaRPr lang="en-US"/>
        </a:p>
      </dgm:t>
    </dgm:pt>
    <dgm:pt modelId="{9EA1FBDD-0C07-47F6-8503-CF1730AD1C19}" type="sibTrans" cxnId="{92DB7DB8-67D9-46E7-A9DF-D3AD31B94733}">
      <dgm:prSet/>
      <dgm:spPr/>
      <dgm:t>
        <a:bodyPr/>
        <a:lstStyle/>
        <a:p>
          <a:endParaRPr lang="en-US"/>
        </a:p>
      </dgm:t>
    </dgm:pt>
    <dgm:pt modelId="{9F1E51B9-2418-458E-A23E-5FFF38A3C223}">
      <dgm:prSet phldrT="[Text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 err="1" smtClean="0"/>
            <a:t>Sự</a:t>
          </a:r>
          <a:r>
            <a:rPr lang="en-US" dirty="0" smtClean="0"/>
            <a:t> </a:t>
          </a:r>
          <a:r>
            <a:rPr lang="en-US" dirty="0" err="1" smtClean="0"/>
            <a:t>phân</a:t>
          </a:r>
          <a:r>
            <a:rPr lang="en-US" dirty="0" smtClean="0"/>
            <a:t> </a:t>
          </a:r>
          <a:r>
            <a:rPr lang="en-US" dirty="0" err="1" smtClean="0"/>
            <a:t>bố</a:t>
          </a:r>
          <a:r>
            <a:rPr lang="en-US" dirty="0" smtClean="0"/>
            <a:t> </a:t>
          </a:r>
          <a:r>
            <a:rPr lang="en-US" dirty="0" err="1" smtClean="0"/>
            <a:t>và</a:t>
          </a:r>
          <a:r>
            <a:rPr lang="en-US" dirty="0" smtClean="0"/>
            <a:t> </a:t>
          </a:r>
          <a:r>
            <a:rPr lang="en-US" dirty="0" err="1" smtClean="0"/>
            <a:t>sự</a:t>
          </a:r>
          <a:r>
            <a:rPr lang="en-US" dirty="0" smtClean="0"/>
            <a:t> </a:t>
          </a:r>
          <a:r>
            <a:rPr lang="en-US" dirty="0" err="1" smtClean="0"/>
            <a:t>đa</a:t>
          </a:r>
          <a:r>
            <a:rPr lang="en-US" dirty="0" smtClean="0"/>
            <a:t> </a:t>
          </a:r>
          <a:r>
            <a:rPr lang="en-US" dirty="0" err="1" smtClean="0"/>
            <a:t>dạng</a:t>
          </a:r>
          <a:endParaRPr lang="en-US" dirty="0"/>
        </a:p>
      </dgm:t>
    </dgm:pt>
    <dgm:pt modelId="{F8E81F40-9C0F-4470-8DC2-EA04C2C0D2AF}" type="parTrans" cxnId="{E927639D-8457-46AA-BDF6-BDA7E9899285}">
      <dgm:prSet/>
      <dgm:spPr/>
      <dgm:t>
        <a:bodyPr/>
        <a:lstStyle/>
        <a:p>
          <a:endParaRPr lang="en-US"/>
        </a:p>
      </dgm:t>
    </dgm:pt>
    <dgm:pt modelId="{9533A4A8-D1B1-4AE7-9514-63CA69408F66}" type="sibTrans" cxnId="{E927639D-8457-46AA-BDF6-BDA7E9899285}">
      <dgm:prSet/>
      <dgm:spPr/>
      <dgm:t>
        <a:bodyPr/>
        <a:lstStyle/>
        <a:p>
          <a:endParaRPr lang="en-US"/>
        </a:p>
      </dgm:t>
    </dgm:pt>
    <dgm:pt modelId="{8B5E0D31-3ADF-4826-AAEE-6233EA5ECCB4}">
      <dgm:prSet phldrT="[Text]" custT="1"/>
      <dgm:spPr/>
      <dgm:t>
        <a:bodyPr/>
        <a:lstStyle/>
        <a:p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Vai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trò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VK</a:t>
          </a:r>
          <a:endParaRPr lang="en-US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C8577F-B7DD-45CA-8A4F-D3195013762F}" type="parTrans" cxnId="{BE6434F9-05FA-480E-8F7B-85254572A958}">
      <dgm:prSet/>
      <dgm:spPr/>
      <dgm:t>
        <a:bodyPr/>
        <a:lstStyle/>
        <a:p>
          <a:endParaRPr lang="en-US"/>
        </a:p>
      </dgm:t>
    </dgm:pt>
    <dgm:pt modelId="{32D161D7-5660-4C10-935E-F302F58A22C1}" type="sibTrans" cxnId="{BE6434F9-05FA-480E-8F7B-85254572A958}">
      <dgm:prSet/>
      <dgm:spPr/>
      <dgm:t>
        <a:bodyPr/>
        <a:lstStyle/>
        <a:p>
          <a:endParaRPr lang="en-US"/>
        </a:p>
      </dgm:t>
    </dgm:pt>
    <dgm:pt modelId="{58936A56-88D8-4939-A8DE-40358334F703}">
      <dgm:prSet phldrT="[Text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dirty="0" err="1" smtClean="0"/>
            <a:t>Lợi</a:t>
          </a:r>
          <a:r>
            <a:rPr lang="en-US" dirty="0" smtClean="0"/>
            <a:t> </a:t>
          </a:r>
          <a:r>
            <a:rPr lang="en-US" dirty="0" err="1" smtClean="0"/>
            <a:t>ích</a:t>
          </a:r>
          <a:r>
            <a:rPr lang="en-US" dirty="0" smtClean="0"/>
            <a:t> </a:t>
          </a:r>
          <a:r>
            <a:rPr lang="en-US" dirty="0" err="1" smtClean="0"/>
            <a:t>của</a:t>
          </a:r>
          <a:r>
            <a:rPr lang="en-US" dirty="0" smtClean="0"/>
            <a:t> vi </a:t>
          </a:r>
          <a:r>
            <a:rPr lang="en-US" dirty="0" err="1" smtClean="0"/>
            <a:t>khuẩn</a:t>
          </a:r>
          <a:r>
            <a:rPr lang="en-US" dirty="0" smtClean="0"/>
            <a:t> </a:t>
          </a:r>
          <a:r>
            <a:rPr lang="en-US" dirty="0" err="1" smtClean="0"/>
            <a:t>với</a:t>
          </a:r>
          <a:r>
            <a:rPr lang="en-US" dirty="0" smtClean="0"/>
            <a:t> </a:t>
          </a:r>
          <a:r>
            <a:rPr lang="en-US" dirty="0" err="1" smtClean="0"/>
            <a:t>tự</a:t>
          </a:r>
          <a:r>
            <a:rPr lang="en-US" dirty="0" smtClean="0"/>
            <a:t> </a:t>
          </a:r>
          <a:r>
            <a:rPr lang="en-US" dirty="0" err="1" smtClean="0"/>
            <a:t>nhiên</a:t>
          </a:r>
          <a:r>
            <a:rPr lang="en-US" dirty="0" smtClean="0"/>
            <a:t> </a:t>
          </a:r>
          <a:r>
            <a:rPr lang="en-US" dirty="0" err="1" smtClean="0"/>
            <a:t>và</a:t>
          </a:r>
          <a:r>
            <a:rPr lang="en-US" dirty="0" smtClean="0"/>
            <a:t> con </a:t>
          </a:r>
          <a:r>
            <a:rPr lang="en-US" dirty="0" err="1" smtClean="0"/>
            <a:t>người</a:t>
          </a:r>
          <a:endParaRPr lang="en-US" dirty="0"/>
        </a:p>
      </dgm:t>
    </dgm:pt>
    <dgm:pt modelId="{4164597D-4CC7-4203-8E5D-24502821EBE2}" type="parTrans" cxnId="{DA0A3AC5-9B97-474B-A0CB-EA50192E1E4F}">
      <dgm:prSet/>
      <dgm:spPr/>
      <dgm:t>
        <a:bodyPr/>
        <a:lstStyle/>
        <a:p>
          <a:endParaRPr lang="en-US"/>
        </a:p>
      </dgm:t>
    </dgm:pt>
    <dgm:pt modelId="{C79B3B49-681E-4173-BBE1-3162FC49886E}" type="sibTrans" cxnId="{DA0A3AC5-9B97-474B-A0CB-EA50192E1E4F}">
      <dgm:prSet/>
      <dgm:spPr/>
      <dgm:t>
        <a:bodyPr/>
        <a:lstStyle/>
        <a:p>
          <a:endParaRPr lang="en-US"/>
        </a:p>
      </dgm:t>
    </dgm:pt>
    <dgm:pt modelId="{B5ADBB48-B2C5-4E5A-B34C-AB069F110506}">
      <dgm:prSet phldrT="[Text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dirty="0" err="1" smtClean="0"/>
            <a:t>Tác</a:t>
          </a:r>
          <a:r>
            <a:rPr lang="en-US" dirty="0" smtClean="0"/>
            <a:t> </a:t>
          </a:r>
          <a:r>
            <a:rPr lang="en-US" dirty="0" err="1" smtClean="0"/>
            <a:t>hại</a:t>
          </a:r>
          <a:r>
            <a:rPr lang="en-US" dirty="0" smtClean="0"/>
            <a:t> </a:t>
          </a:r>
          <a:r>
            <a:rPr lang="en-US" dirty="0" err="1" smtClean="0"/>
            <a:t>của</a:t>
          </a:r>
          <a:r>
            <a:rPr lang="en-US" dirty="0" smtClean="0"/>
            <a:t> vi </a:t>
          </a:r>
          <a:r>
            <a:rPr lang="en-US" dirty="0" err="1" smtClean="0"/>
            <a:t>khuẩn</a:t>
          </a:r>
          <a:r>
            <a:rPr lang="en-US" dirty="0" smtClean="0"/>
            <a:t>; </a:t>
          </a:r>
          <a:r>
            <a:rPr lang="en-US" dirty="0" err="1" smtClean="0"/>
            <a:t>các</a:t>
          </a:r>
          <a:r>
            <a:rPr lang="en-US" dirty="0" smtClean="0"/>
            <a:t> </a:t>
          </a:r>
          <a:r>
            <a:rPr lang="en-US" dirty="0" err="1" smtClean="0"/>
            <a:t>bệnh</a:t>
          </a:r>
          <a:r>
            <a:rPr lang="en-US" dirty="0" smtClean="0"/>
            <a:t> do vi </a:t>
          </a:r>
          <a:r>
            <a:rPr lang="en-US" dirty="0" err="1" smtClean="0"/>
            <a:t>khuẩn</a:t>
          </a:r>
          <a:r>
            <a:rPr lang="en-US" dirty="0" smtClean="0"/>
            <a:t> </a:t>
          </a:r>
          <a:r>
            <a:rPr lang="en-US" dirty="0" err="1" smtClean="0"/>
            <a:t>gây</a:t>
          </a:r>
          <a:r>
            <a:rPr lang="en-US" dirty="0" smtClean="0"/>
            <a:t> </a:t>
          </a:r>
          <a:r>
            <a:rPr lang="en-US" dirty="0" err="1" smtClean="0"/>
            <a:t>ra</a:t>
          </a:r>
          <a:r>
            <a:rPr lang="en-US" dirty="0" smtClean="0"/>
            <a:t> </a:t>
          </a:r>
          <a:r>
            <a:rPr lang="en-US" dirty="0" err="1" smtClean="0"/>
            <a:t>và</a:t>
          </a:r>
          <a:r>
            <a:rPr lang="en-US" dirty="0" smtClean="0"/>
            <a:t> </a:t>
          </a:r>
          <a:r>
            <a:rPr lang="en-US" dirty="0" err="1" smtClean="0"/>
            <a:t>cách</a:t>
          </a:r>
          <a:r>
            <a:rPr lang="en-US" dirty="0" smtClean="0"/>
            <a:t> </a:t>
          </a:r>
          <a:r>
            <a:rPr lang="en-US" dirty="0" err="1" smtClean="0"/>
            <a:t>phòng</a:t>
          </a:r>
          <a:r>
            <a:rPr lang="en-US" dirty="0" smtClean="0"/>
            <a:t> </a:t>
          </a:r>
          <a:r>
            <a:rPr lang="en-US" dirty="0" err="1" smtClean="0"/>
            <a:t>chống</a:t>
          </a:r>
          <a:endParaRPr lang="en-US" dirty="0"/>
        </a:p>
      </dgm:t>
    </dgm:pt>
    <dgm:pt modelId="{24EF8A44-312C-4451-820B-B77EA4CF8362}" type="parTrans" cxnId="{58CDD122-54EB-471C-BC5E-C67031A7D3BA}">
      <dgm:prSet/>
      <dgm:spPr/>
      <dgm:t>
        <a:bodyPr/>
        <a:lstStyle/>
        <a:p>
          <a:endParaRPr lang="en-US"/>
        </a:p>
      </dgm:t>
    </dgm:pt>
    <dgm:pt modelId="{7BD74725-7828-4379-9A47-0BE01A1151CE}" type="sibTrans" cxnId="{58CDD122-54EB-471C-BC5E-C67031A7D3BA}">
      <dgm:prSet/>
      <dgm:spPr/>
      <dgm:t>
        <a:bodyPr/>
        <a:lstStyle/>
        <a:p>
          <a:endParaRPr lang="en-US"/>
        </a:p>
      </dgm:t>
    </dgm:pt>
    <dgm:pt modelId="{66C4CE72-0C1A-4B61-A952-41476DE64365}">
      <dgm:prSet phldrT="[Text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 err="1" smtClean="0"/>
            <a:t>Hình</a:t>
          </a:r>
          <a:r>
            <a:rPr lang="en-US" dirty="0" smtClean="0"/>
            <a:t> </a:t>
          </a:r>
          <a:r>
            <a:rPr lang="en-US" dirty="0" err="1" smtClean="0"/>
            <a:t>dạng</a:t>
          </a:r>
          <a:r>
            <a:rPr lang="en-US" dirty="0" smtClean="0"/>
            <a:t> </a:t>
          </a:r>
          <a:r>
            <a:rPr lang="en-US" dirty="0" err="1" smtClean="0"/>
            <a:t>và</a:t>
          </a:r>
          <a:r>
            <a:rPr lang="en-US" dirty="0" smtClean="0"/>
            <a:t> </a:t>
          </a:r>
          <a:r>
            <a:rPr lang="en-US" dirty="0" err="1" smtClean="0"/>
            <a:t>cấu</a:t>
          </a:r>
          <a:r>
            <a:rPr lang="en-US" dirty="0" smtClean="0"/>
            <a:t> </a:t>
          </a:r>
          <a:r>
            <a:rPr lang="en-US" dirty="0" err="1" smtClean="0"/>
            <a:t>tạo</a:t>
          </a:r>
          <a:r>
            <a:rPr lang="en-US" dirty="0" smtClean="0"/>
            <a:t> </a:t>
          </a:r>
          <a:endParaRPr lang="en-US" dirty="0"/>
        </a:p>
      </dgm:t>
    </dgm:pt>
    <dgm:pt modelId="{1B73BABD-A766-40D1-B910-B396B42D5FA1}" type="parTrans" cxnId="{9E931BB3-E622-4911-88E2-BA8CA4E44692}">
      <dgm:prSet/>
      <dgm:spPr/>
      <dgm:t>
        <a:bodyPr/>
        <a:lstStyle/>
        <a:p>
          <a:endParaRPr lang="en-US"/>
        </a:p>
      </dgm:t>
    </dgm:pt>
    <dgm:pt modelId="{29A97F91-D774-4F7E-B68F-3EAC2B6F9613}" type="sibTrans" cxnId="{9E931BB3-E622-4911-88E2-BA8CA4E44692}">
      <dgm:prSet/>
      <dgm:spPr/>
      <dgm:t>
        <a:bodyPr/>
        <a:lstStyle/>
        <a:p>
          <a:endParaRPr lang="en-US"/>
        </a:p>
      </dgm:t>
    </dgm:pt>
    <dgm:pt modelId="{D789E64B-97B7-4917-9595-B432ADAFD907}" type="pres">
      <dgm:prSet presAssocID="{8942A69C-6E12-428D-9604-DADCFCCBA7CA}" presName="linearFlow" presStyleCnt="0">
        <dgm:presLayoutVars>
          <dgm:dir/>
          <dgm:animLvl val="lvl"/>
          <dgm:resizeHandles val="exact"/>
        </dgm:presLayoutVars>
      </dgm:prSet>
      <dgm:spPr/>
    </dgm:pt>
    <dgm:pt modelId="{4ABC2151-D863-4DCF-B971-4E38E734E58D}" type="pres">
      <dgm:prSet presAssocID="{AF5F92CF-4012-4993-AEB7-1DFE3DC37BD2}" presName="composite" presStyleCnt="0"/>
      <dgm:spPr/>
    </dgm:pt>
    <dgm:pt modelId="{CE952D61-5131-4E59-99B3-F5F1DC05469B}" type="pres">
      <dgm:prSet presAssocID="{AF5F92CF-4012-4993-AEB7-1DFE3DC37BD2}" presName="parentText" presStyleLbl="alignNode1" presStyleIdx="0" presStyleCnt="2" custScaleX="10601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84BBD1-983F-4A83-86A3-F1EDEA5E6B1F}" type="pres">
      <dgm:prSet presAssocID="{AF5F92CF-4012-4993-AEB7-1DFE3DC37BD2}" presName="descendantText" presStyleLbl="alignAcc1" presStyleIdx="0" presStyleCnt="2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28F381-6265-4E49-9E66-5D324F5E804B}" type="pres">
      <dgm:prSet presAssocID="{9EA1FBDD-0C07-47F6-8503-CF1730AD1C19}" presName="sp" presStyleCnt="0"/>
      <dgm:spPr/>
    </dgm:pt>
    <dgm:pt modelId="{3AD0D551-DDF8-4E4F-AE4C-1D0A4E1DE01D}" type="pres">
      <dgm:prSet presAssocID="{8B5E0D31-3ADF-4826-AAEE-6233EA5ECCB4}" presName="composite" presStyleCnt="0"/>
      <dgm:spPr/>
    </dgm:pt>
    <dgm:pt modelId="{2B6D0CE7-52FD-4B7A-9E76-EDD9F37C2EC6}" type="pres">
      <dgm:prSet presAssocID="{8B5E0D31-3ADF-4826-AAEE-6233EA5ECCB4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E36CC4-7214-4432-B723-B0D7B634AC62}" type="pres">
      <dgm:prSet presAssocID="{8B5E0D31-3ADF-4826-AAEE-6233EA5ECCB4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0028B7-19DF-4C90-9F80-5B1E531889A3}" type="presOf" srcId="{8942A69C-6E12-428D-9604-DADCFCCBA7CA}" destId="{D789E64B-97B7-4917-9595-B432ADAFD907}" srcOrd="0" destOrd="0" presId="urn:microsoft.com/office/officeart/2005/8/layout/chevron2"/>
    <dgm:cxn modelId="{933BC762-6748-445C-B001-923C2464A721}" type="presOf" srcId="{58936A56-88D8-4939-A8DE-40358334F703}" destId="{ABE36CC4-7214-4432-B723-B0D7B634AC62}" srcOrd="0" destOrd="0" presId="urn:microsoft.com/office/officeart/2005/8/layout/chevron2"/>
    <dgm:cxn modelId="{9E931BB3-E622-4911-88E2-BA8CA4E44692}" srcId="{AF5F92CF-4012-4993-AEB7-1DFE3DC37BD2}" destId="{66C4CE72-0C1A-4B61-A952-41476DE64365}" srcOrd="1" destOrd="0" parTransId="{1B73BABD-A766-40D1-B910-B396B42D5FA1}" sibTransId="{29A97F91-D774-4F7E-B68F-3EAC2B6F9613}"/>
    <dgm:cxn modelId="{DA0A3AC5-9B97-474B-A0CB-EA50192E1E4F}" srcId="{8B5E0D31-3ADF-4826-AAEE-6233EA5ECCB4}" destId="{58936A56-88D8-4939-A8DE-40358334F703}" srcOrd="0" destOrd="0" parTransId="{4164597D-4CC7-4203-8E5D-24502821EBE2}" sibTransId="{C79B3B49-681E-4173-BBE1-3162FC49886E}"/>
    <dgm:cxn modelId="{E927639D-8457-46AA-BDF6-BDA7E9899285}" srcId="{AF5F92CF-4012-4993-AEB7-1DFE3DC37BD2}" destId="{9F1E51B9-2418-458E-A23E-5FFF38A3C223}" srcOrd="0" destOrd="0" parTransId="{F8E81F40-9C0F-4470-8DC2-EA04C2C0D2AF}" sibTransId="{9533A4A8-D1B1-4AE7-9514-63CA69408F66}"/>
    <dgm:cxn modelId="{BE6434F9-05FA-480E-8F7B-85254572A958}" srcId="{8942A69C-6E12-428D-9604-DADCFCCBA7CA}" destId="{8B5E0D31-3ADF-4826-AAEE-6233EA5ECCB4}" srcOrd="1" destOrd="0" parTransId="{33C8577F-B7DD-45CA-8A4F-D3195013762F}" sibTransId="{32D161D7-5660-4C10-935E-F302F58A22C1}"/>
    <dgm:cxn modelId="{AA16F69C-51B6-482D-8921-208AD3A5FF0F}" type="presOf" srcId="{8B5E0D31-3ADF-4826-AAEE-6233EA5ECCB4}" destId="{2B6D0CE7-52FD-4B7A-9E76-EDD9F37C2EC6}" srcOrd="0" destOrd="0" presId="urn:microsoft.com/office/officeart/2005/8/layout/chevron2"/>
    <dgm:cxn modelId="{92DB7DB8-67D9-46E7-A9DF-D3AD31B94733}" srcId="{8942A69C-6E12-428D-9604-DADCFCCBA7CA}" destId="{AF5F92CF-4012-4993-AEB7-1DFE3DC37BD2}" srcOrd="0" destOrd="0" parTransId="{4A247E50-C628-4F8D-9B54-C5263EE44778}" sibTransId="{9EA1FBDD-0C07-47F6-8503-CF1730AD1C19}"/>
    <dgm:cxn modelId="{FC1C8D99-5918-4574-A7A1-FC4B338B8D98}" type="presOf" srcId="{66C4CE72-0C1A-4B61-A952-41476DE64365}" destId="{DE84BBD1-983F-4A83-86A3-F1EDEA5E6B1F}" srcOrd="0" destOrd="1" presId="urn:microsoft.com/office/officeart/2005/8/layout/chevron2"/>
    <dgm:cxn modelId="{58CDD122-54EB-471C-BC5E-C67031A7D3BA}" srcId="{8B5E0D31-3ADF-4826-AAEE-6233EA5ECCB4}" destId="{B5ADBB48-B2C5-4E5A-B34C-AB069F110506}" srcOrd="1" destOrd="0" parTransId="{24EF8A44-312C-4451-820B-B77EA4CF8362}" sibTransId="{7BD74725-7828-4379-9A47-0BE01A1151CE}"/>
    <dgm:cxn modelId="{411781A3-F2C9-4F80-8B66-54FE1100EFBF}" type="presOf" srcId="{AF5F92CF-4012-4993-AEB7-1DFE3DC37BD2}" destId="{CE952D61-5131-4E59-99B3-F5F1DC05469B}" srcOrd="0" destOrd="0" presId="urn:microsoft.com/office/officeart/2005/8/layout/chevron2"/>
    <dgm:cxn modelId="{6472C401-FD8D-4EDD-A8BF-0F44C1537101}" type="presOf" srcId="{9F1E51B9-2418-458E-A23E-5FFF38A3C223}" destId="{DE84BBD1-983F-4A83-86A3-F1EDEA5E6B1F}" srcOrd="0" destOrd="0" presId="urn:microsoft.com/office/officeart/2005/8/layout/chevron2"/>
    <dgm:cxn modelId="{523F4166-93B6-49E9-A567-6B5D7E2ED415}" type="presOf" srcId="{B5ADBB48-B2C5-4E5A-B34C-AB069F110506}" destId="{ABE36CC4-7214-4432-B723-B0D7B634AC62}" srcOrd="0" destOrd="1" presId="urn:microsoft.com/office/officeart/2005/8/layout/chevron2"/>
    <dgm:cxn modelId="{2B3C9424-184C-4730-A656-0E01D3131DAA}" type="presParOf" srcId="{D789E64B-97B7-4917-9595-B432ADAFD907}" destId="{4ABC2151-D863-4DCF-B971-4E38E734E58D}" srcOrd="0" destOrd="0" presId="urn:microsoft.com/office/officeart/2005/8/layout/chevron2"/>
    <dgm:cxn modelId="{DF72400E-48C0-4A75-8186-1135AD707674}" type="presParOf" srcId="{4ABC2151-D863-4DCF-B971-4E38E734E58D}" destId="{CE952D61-5131-4E59-99B3-F5F1DC05469B}" srcOrd="0" destOrd="0" presId="urn:microsoft.com/office/officeart/2005/8/layout/chevron2"/>
    <dgm:cxn modelId="{7729AE35-9635-41E2-8DC5-66566D736DF9}" type="presParOf" srcId="{4ABC2151-D863-4DCF-B971-4E38E734E58D}" destId="{DE84BBD1-983F-4A83-86A3-F1EDEA5E6B1F}" srcOrd="1" destOrd="0" presId="urn:microsoft.com/office/officeart/2005/8/layout/chevron2"/>
    <dgm:cxn modelId="{6580D8E0-5F6E-4735-8D28-66F1D14612E2}" type="presParOf" srcId="{D789E64B-97B7-4917-9595-B432ADAFD907}" destId="{B728F381-6265-4E49-9E66-5D324F5E804B}" srcOrd="1" destOrd="0" presId="urn:microsoft.com/office/officeart/2005/8/layout/chevron2"/>
    <dgm:cxn modelId="{8558CAA8-C4FE-4236-B193-6AE72A23CBE9}" type="presParOf" srcId="{D789E64B-97B7-4917-9595-B432ADAFD907}" destId="{3AD0D551-DDF8-4E4F-AE4C-1D0A4E1DE01D}" srcOrd="2" destOrd="0" presId="urn:microsoft.com/office/officeart/2005/8/layout/chevron2"/>
    <dgm:cxn modelId="{C0CE94C1-8A3F-4B79-9DE1-2989A893C0F0}" type="presParOf" srcId="{3AD0D551-DDF8-4E4F-AE4C-1D0A4E1DE01D}" destId="{2B6D0CE7-52FD-4B7A-9E76-EDD9F37C2EC6}" srcOrd="0" destOrd="0" presId="urn:microsoft.com/office/officeart/2005/8/layout/chevron2"/>
    <dgm:cxn modelId="{FA039E3E-FBA4-4647-AE88-BAB891827FCB}" type="presParOf" srcId="{3AD0D551-DDF8-4E4F-AE4C-1D0A4E1DE01D}" destId="{ABE36CC4-7214-4432-B723-B0D7B634AC6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52D61-5131-4E59-99B3-F5F1DC05469B}">
      <dsp:nvSpPr>
        <dsp:cNvPr id="0" name=""/>
        <dsp:cNvSpPr/>
      </dsp:nvSpPr>
      <dsp:spPr>
        <a:xfrm rot="5400000">
          <a:off x="-392933" y="370325"/>
          <a:ext cx="2817294" cy="209074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Đặc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VK</a:t>
          </a:r>
          <a:endParaRPr lang="en-US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-29660" y="1052426"/>
        <a:ext cx="2090748" cy="726546"/>
      </dsp:txXfrm>
    </dsp:sp>
    <dsp:sp modelId="{DE84BBD1-983F-4A83-86A3-F1EDEA5E6B1F}">
      <dsp:nvSpPr>
        <dsp:cNvPr id="0" name=""/>
        <dsp:cNvSpPr/>
      </dsp:nvSpPr>
      <dsp:spPr>
        <a:xfrm rot="5400000">
          <a:off x="5746031" y="-3737212"/>
          <a:ext cx="1832204" cy="9320733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err="1" smtClean="0"/>
            <a:t>Sự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phân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bố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và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sự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đa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dạng</a:t>
          </a:r>
          <a:endParaRPr lang="en-US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err="1" smtClean="0"/>
            <a:t>Hình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dạng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và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cấu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tạo</a:t>
          </a:r>
          <a:r>
            <a:rPr lang="en-US" sz="3600" kern="1200" dirty="0" smtClean="0"/>
            <a:t> </a:t>
          </a:r>
          <a:endParaRPr lang="en-US" sz="3600" kern="1200" dirty="0"/>
        </a:p>
      </dsp:txBody>
      <dsp:txXfrm rot="-5400000">
        <a:off x="2001767" y="96493"/>
        <a:ext cx="9231292" cy="1653322"/>
      </dsp:txXfrm>
    </dsp:sp>
    <dsp:sp modelId="{2B6D0CE7-52FD-4B7A-9E76-EDD9F37C2EC6}">
      <dsp:nvSpPr>
        <dsp:cNvPr id="0" name=""/>
        <dsp:cNvSpPr/>
      </dsp:nvSpPr>
      <dsp:spPr>
        <a:xfrm rot="5400000">
          <a:off x="-452254" y="2965775"/>
          <a:ext cx="2817294" cy="197210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Vai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trò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VK</a:t>
          </a:r>
          <a:endParaRPr lang="en-US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-29660" y="3529234"/>
        <a:ext cx="1972106" cy="845188"/>
      </dsp:txXfrm>
    </dsp:sp>
    <dsp:sp modelId="{ABE36CC4-7214-4432-B723-B0D7B634AC62}">
      <dsp:nvSpPr>
        <dsp:cNvPr id="0" name=""/>
        <dsp:cNvSpPr/>
      </dsp:nvSpPr>
      <dsp:spPr>
        <a:xfrm rot="5400000">
          <a:off x="5687191" y="-1201565"/>
          <a:ext cx="1831241" cy="9320733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err="1" smtClean="0"/>
            <a:t>Lợi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ích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của</a:t>
          </a:r>
          <a:r>
            <a:rPr lang="en-US" sz="3600" kern="1200" dirty="0" smtClean="0"/>
            <a:t> vi </a:t>
          </a:r>
          <a:r>
            <a:rPr lang="en-US" sz="3600" kern="1200" dirty="0" err="1" smtClean="0"/>
            <a:t>khuẩn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với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tự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nhiên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và</a:t>
          </a:r>
          <a:r>
            <a:rPr lang="en-US" sz="3600" kern="1200" dirty="0" smtClean="0"/>
            <a:t> con </a:t>
          </a:r>
          <a:r>
            <a:rPr lang="en-US" sz="3600" kern="1200" dirty="0" err="1" smtClean="0"/>
            <a:t>người</a:t>
          </a:r>
          <a:endParaRPr lang="en-US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err="1" smtClean="0"/>
            <a:t>Tác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hại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của</a:t>
          </a:r>
          <a:r>
            <a:rPr lang="en-US" sz="3600" kern="1200" dirty="0" smtClean="0"/>
            <a:t> vi </a:t>
          </a:r>
          <a:r>
            <a:rPr lang="en-US" sz="3600" kern="1200" dirty="0" err="1" smtClean="0"/>
            <a:t>khuẩn</a:t>
          </a:r>
          <a:r>
            <a:rPr lang="en-US" sz="3600" kern="1200" dirty="0" smtClean="0"/>
            <a:t>; </a:t>
          </a:r>
          <a:r>
            <a:rPr lang="en-US" sz="3600" kern="1200" dirty="0" err="1" smtClean="0"/>
            <a:t>các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bệnh</a:t>
          </a:r>
          <a:r>
            <a:rPr lang="en-US" sz="3600" kern="1200" dirty="0" smtClean="0"/>
            <a:t> do vi </a:t>
          </a:r>
          <a:r>
            <a:rPr lang="en-US" sz="3600" kern="1200" dirty="0" err="1" smtClean="0"/>
            <a:t>khuẩn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gây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ra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và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cách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phòng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chống</a:t>
          </a:r>
          <a:endParaRPr lang="en-US" sz="3600" kern="1200" dirty="0"/>
        </a:p>
      </dsp:txBody>
      <dsp:txXfrm rot="-5400000">
        <a:off x="1942445" y="2632575"/>
        <a:ext cx="9231339" cy="1652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37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4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3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9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53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3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14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74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47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91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25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73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9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openxmlformats.org/officeDocument/2006/relationships/image" Target="../media/image15.png"/><Relationship Id="rId10" Type="http://schemas.openxmlformats.org/officeDocument/2006/relationships/slide" Target="slide20.xml"/><Relationship Id="rId4" Type="http://schemas.openxmlformats.org/officeDocument/2006/relationships/image" Target="../media/image14.png"/><Relationship Id="rId9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PUNcSR19Mk&amp;t=158s" TargetMode="External"/><Relationship Id="rId2" Type="http://schemas.openxmlformats.org/officeDocument/2006/relationships/hyperlink" Target="https://www.youtube.com/watch?v=fbvz7fcBfzM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730885"/>
            <a:ext cx="11661648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HS </a:t>
            </a:r>
            <a:r>
              <a:rPr lang="en-US" b="1" dirty="0" err="1"/>
              <a:t>quan</a:t>
            </a:r>
            <a:r>
              <a:rPr lang="en-US" b="1" dirty="0"/>
              <a:t> </a:t>
            </a:r>
            <a:r>
              <a:rPr lang="en-US" b="1" dirty="0" err="1"/>
              <a:t>sát</a:t>
            </a:r>
            <a:r>
              <a:rPr lang="en-US" b="1" dirty="0"/>
              <a:t> </a:t>
            </a:r>
            <a:r>
              <a:rPr lang="en-US" b="1" dirty="0" err="1"/>
              <a:t>bức</a:t>
            </a:r>
            <a:r>
              <a:rPr lang="en-US" b="1" dirty="0"/>
              <a:t> </a:t>
            </a:r>
            <a:r>
              <a:rPr lang="en-US" b="1" dirty="0" err="1"/>
              <a:t>ảnh</a:t>
            </a:r>
            <a:r>
              <a:rPr lang="en-US" b="1" dirty="0"/>
              <a:t> </a:t>
            </a:r>
            <a:r>
              <a:rPr lang="en-US" b="1" dirty="0" err="1" smtClean="0"/>
              <a:t>dưới</a:t>
            </a:r>
            <a:r>
              <a:rPr lang="en-US" b="1" dirty="0" smtClean="0"/>
              <a:t> </a:t>
            </a:r>
            <a:r>
              <a:rPr lang="en-US" b="1" dirty="0" err="1" smtClean="0"/>
              <a:t>đây</a:t>
            </a:r>
            <a:r>
              <a:rPr lang="en-US" b="1" dirty="0" smtClean="0"/>
              <a:t> </a:t>
            </a:r>
            <a:r>
              <a:rPr lang="en-US" b="1" dirty="0" err="1" smtClean="0"/>
              <a:t>và</a:t>
            </a:r>
            <a:r>
              <a:rPr lang="en-US" b="1" dirty="0" smtClean="0"/>
              <a:t> </a:t>
            </a:r>
            <a:r>
              <a:rPr lang="en-US" b="1" dirty="0" err="1" smtClean="0"/>
              <a:t>cho</a:t>
            </a:r>
            <a:r>
              <a:rPr lang="en-US" b="1" dirty="0" smtClean="0"/>
              <a:t> </a:t>
            </a:r>
            <a:r>
              <a:rPr lang="en-US" b="1" dirty="0" err="1" smtClean="0"/>
              <a:t>biết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b="1" dirty="0" err="1" smtClean="0">
                <a:solidFill>
                  <a:srgbClr val="FF0000"/>
                </a:solidFill>
              </a:rPr>
              <a:t>Tác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giả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dùng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nguyên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liệu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nào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để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tạo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hình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ảnh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của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Einstein?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Độc đáo tranh vẽ từ... vi khuẩn - Báo Người Lao Độ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592" y="2179002"/>
            <a:ext cx="4462272" cy="45875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220456" y="3200400"/>
            <a:ext cx="373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ĐÁP ÁN: 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KHUẨN</a:t>
            </a:r>
            <a:endParaRPr lang="en-US" sz="2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699" y="304800"/>
            <a:ext cx="11858625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PHT 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TRẠM 1 –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 ĐIỂM CỦA VI KHUẨN</a:t>
            </a:r>
            <a:endParaRPr lang="en-US" sz="2400" dirty="0" smtClean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cung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cấp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SGK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1,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400" dirty="0" smtClean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môi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cấu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(1) -&gt; (4)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So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biệt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cấu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virus.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Quan sát hình 25.1, em có nhận xét gì về hình dạng của các loại vi khuẩn.  Lấy ví dụ - Giải sách chân trời sáng tạo khoa học tự nhiên 6 - Tech1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3"/>
          <a:stretch>
            <a:fillRect/>
          </a:stretch>
        </p:blipFill>
        <p:spPr bwMode="auto">
          <a:xfrm>
            <a:off x="3360557" y="3453354"/>
            <a:ext cx="5380726" cy="2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87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8649" y="171449"/>
            <a:ext cx="11325225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PHT TRẠM 2 – LỢI ÍCH CỦA VI KHUẨN</a:t>
            </a:r>
            <a:endParaRPr lang="en-US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25.3, 25.4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SGK,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internet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sữa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sữa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 descr="Dưa muối - How to make Vietnamese Pickled Vegetables | Helen's Recipes -  YouTub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909" y="3876357"/>
            <a:ext cx="3523615" cy="1962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ách làm yaourt bằng sữa tươi ngon và đơn giản ngay tại nhà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3876357"/>
            <a:ext cx="3457575" cy="1962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74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24" y="43827"/>
            <a:ext cx="11934825" cy="6814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PHT TRẠM 3 – TÁC HẠI CỦA VI KHUẨN</a:t>
            </a:r>
            <a:endParaRPr lang="en-US" sz="2800" dirty="0" smtClean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tủ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lạnh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445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lọ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đựng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nhiễm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mùi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4445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xảy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nhiễm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rửa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hại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 descr="Tại Sao Thức Ăn Bị Ôi Thiu? | Thiết Bị Bếp Inox Công Nghiệp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5" b="21914"/>
          <a:stretch/>
        </p:blipFill>
        <p:spPr bwMode="auto">
          <a:xfrm>
            <a:off x="4200524" y="2219325"/>
            <a:ext cx="3071813" cy="1581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057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068175" cy="6814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PHT 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TRẠM 4 – CÁC BỆNH DO VK GÂY RA VÀ CÁCH PHÒNG CHỐNG</a:t>
            </a:r>
            <a:endParaRPr lang="en-US" sz="2800" dirty="0" smtClean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SGK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25.5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25.6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internet,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445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chống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vi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gây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ra.</a:t>
            </a:r>
            <a:endParaRPr lang="en-US" sz="2800" dirty="0" smtClean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556521"/>
              </p:ext>
            </p:extLst>
          </p:nvPr>
        </p:nvGraphicFramePr>
        <p:xfrm>
          <a:off x="352424" y="1655098"/>
          <a:ext cx="11610975" cy="4066531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029234"/>
                <a:gridCol w="2870527"/>
                <a:gridCol w="3849147"/>
                <a:gridCol w="2862067"/>
              </a:tblGrid>
              <a:tr h="2827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Tên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bệnh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Tên vi khuẩn gây bệnh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Biểu hiện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Con </a:t>
                      </a:r>
                      <a:r>
                        <a:rPr lang="en-US" sz="2000" dirty="0" err="1">
                          <a:effectLst/>
                        </a:rPr>
                        <a:t>đường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lây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truyền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</a:tr>
              <a:tr h="724301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</a:tr>
              <a:tr h="724301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</a:tr>
              <a:tr h="724301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</a:tr>
              <a:tr h="724301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</a:tr>
              <a:tr h="565583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68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131762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 BÓNG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 descr="Trò chơi học tập cho trẻ 4-5 tuổi: Toán qua trò chơi dân gi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457325"/>
            <a:ext cx="7035800" cy="52768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81861" y="1884144"/>
            <a:ext cx="47291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GV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bật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HS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chuyền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dừng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tai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GV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87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i-Dat-Nay-La-Cua-Chung-Minh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4925" y="323850"/>
            <a:ext cx="1670050" cy="1670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1108" y="0"/>
            <a:ext cx="8074364" cy="6059272"/>
          </a:xfrm>
          <a:prstGeom prst="rect">
            <a:avLst/>
          </a:prstGeom>
        </p:spPr>
      </p:pic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190500" y="3190875"/>
            <a:ext cx="914400" cy="828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Câu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5" name="Right Arrow 4">
            <a:hlinkClick r:id="rId7" action="ppaction://hlinksldjump"/>
          </p:cNvPr>
          <p:cNvSpPr/>
          <p:nvPr/>
        </p:nvSpPr>
        <p:spPr>
          <a:xfrm>
            <a:off x="190499" y="4229099"/>
            <a:ext cx="914401" cy="809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Câu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6" name="Right Arrow 5">
            <a:hlinkClick r:id="rId8" action="ppaction://hlinksldjump"/>
          </p:cNvPr>
          <p:cNvSpPr/>
          <p:nvPr/>
        </p:nvSpPr>
        <p:spPr>
          <a:xfrm>
            <a:off x="190498" y="5411570"/>
            <a:ext cx="914402" cy="808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Câu</a:t>
            </a:r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8" name="Right Arrow 7">
            <a:hlinkClick r:id="rId9" action="ppaction://hlinksldjump"/>
          </p:cNvPr>
          <p:cNvSpPr/>
          <p:nvPr/>
        </p:nvSpPr>
        <p:spPr>
          <a:xfrm>
            <a:off x="2828923" y="3250767"/>
            <a:ext cx="914402" cy="808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Câu</a:t>
            </a:r>
            <a:r>
              <a:rPr lang="en-US" dirty="0" smtClean="0"/>
              <a:t> 4</a:t>
            </a:r>
            <a:endParaRPr lang="en-US" dirty="0"/>
          </a:p>
        </p:txBody>
      </p:sp>
      <p:sp>
        <p:nvSpPr>
          <p:cNvPr id="9" name="Right Arrow 8">
            <a:hlinkClick r:id="rId10" action="ppaction://hlinksldjump"/>
          </p:cNvPr>
          <p:cNvSpPr/>
          <p:nvPr/>
        </p:nvSpPr>
        <p:spPr>
          <a:xfrm>
            <a:off x="2828923" y="4230470"/>
            <a:ext cx="914402" cy="808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Câu</a:t>
            </a:r>
            <a:r>
              <a:rPr lang="en-US" dirty="0" smtClean="0"/>
              <a:t> 5</a:t>
            </a:r>
            <a:endParaRPr lang="en-US" dirty="0"/>
          </a:p>
        </p:txBody>
      </p:sp>
      <p:sp>
        <p:nvSpPr>
          <p:cNvPr id="10" name="Right Arrow 9">
            <a:hlinkClick r:id="rId11" action="ppaction://hlinksldjump"/>
          </p:cNvPr>
          <p:cNvSpPr/>
          <p:nvPr/>
        </p:nvSpPr>
        <p:spPr>
          <a:xfrm>
            <a:off x="2828923" y="5470092"/>
            <a:ext cx="914402" cy="808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Câu</a:t>
            </a:r>
            <a:r>
              <a:rPr lang="en-US" dirty="0" smtClean="0"/>
              <a:t>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33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12077700" cy="470217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CH1: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B, C, D, E, F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Vi khuẩn – Wikipedia tiếng Việ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885950"/>
            <a:ext cx="7505700" cy="48577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210550" y="2119312"/>
            <a:ext cx="3724275" cy="35394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D: Song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Xoắn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10296525" y="6038850"/>
            <a:ext cx="762000" cy="819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2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29975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CH2: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Quan sát hình 3.2, trình bày cấu tạo của tế bào vi khuẩn - Tech12h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8"/>
          <a:stretch/>
        </p:blipFill>
        <p:spPr bwMode="auto">
          <a:xfrm>
            <a:off x="5505450" y="1409700"/>
            <a:ext cx="6362700" cy="52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981825" y="1690688"/>
            <a:ext cx="1981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1…………………………..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24425" y="4343400"/>
            <a:ext cx="20574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2…………………………..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7225" y="2060020"/>
            <a:ext cx="3724275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ght Arrow 6">
            <a:hlinkClick r:id="rId3" action="ppaction://hlinksldjump"/>
          </p:cNvPr>
          <p:cNvSpPr/>
          <p:nvPr/>
        </p:nvSpPr>
        <p:spPr>
          <a:xfrm>
            <a:off x="657225" y="5972175"/>
            <a:ext cx="762000" cy="819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1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68075" cy="40163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CH3: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A. Vi </a:t>
            </a:r>
            <a:r>
              <a:rPr lang="en-US" dirty="0" err="1"/>
              <a:t>khuẩn</a:t>
            </a:r>
            <a:r>
              <a:rPr lang="en-US" dirty="0"/>
              <a:t> </a:t>
            </a:r>
            <a:r>
              <a:rPr lang="en-US" dirty="0" err="1"/>
              <a:t>lao</a:t>
            </a:r>
            <a:r>
              <a:rPr lang="en-US" dirty="0"/>
              <a:t>.                        C.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khuẩn</a:t>
            </a:r>
            <a:r>
              <a:rPr lang="en-US" dirty="0"/>
              <a:t> </a:t>
            </a:r>
            <a:r>
              <a:rPr lang="en-US" dirty="0" err="1"/>
              <a:t>lị</a:t>
            </a:r>
            <a:r>
              <a:rPr lang="en-US" dirty="0"/>
              <a:t>.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B. </a:t>
            </a:r>
            <a:r>
              <a:rPr lang="en-US" dirty="0" err="1" smtClean="0"/>
              <a:t>Trực</a:t>
            </a:r>
            <a:r>
              <a:rPr lang="en-US" dirty="0" smtClean="0"/>
              <a:t> </a:t>
            </a:r>
            <a:r>
              <a:rPr lang="en-US" dirty="0" err="1"/>
              <a:t>khuẩn</a:t>
            </a:r>
            <a:r>
              <a:rPr lang="en-US" dirty="0"/>
              <a:t> lactic.                D.  </a:t>
            </a:r>
            <a:r>
              <a:rPr lang="en-US" dirty="0" err="1"/>
              <a:t>Phẩy</a:t>
            </a:r>
            <a:r>
              <a:rPr lang="en-US" dirty="0"/>
              <a:t> </a:t>
            </a:r>
            <a:r>
              <a:rPr lang="en-US" dirty="0" err="1"/>
              <a:t>khuẩn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81050" y="3009900"/>
            <a:ext cx="619125" cy="561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10467975" y="5753100"/>
            <a:ext cx="762000" cy="819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6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278557"/>
            <a:ext cx="1137285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CH4: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0" y="1313656"/>
            <a:ext cx="7896226" cy="39481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1" y="5349180"/>
            <a:ext cx="1183005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VSV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10858500" y="4442619"/>
            <a:ext cx="762000" cy="819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6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TRANH VẼ TỪ VI KHUẨN</a:t>
            </a:r>
            <a:endParaRPr lang="en-US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582" y="1825626"/>
            <a:ext cx="5915218" cy="408139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56832" y="1825625"/>
            <a:ext cx="4696968" cy="4079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5625"/>
            <a:ext cx="6208776" cy="4079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560" y="1825625"/>
            <a:ext cx="4465512" cy="407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9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" y="365125"/>
            <a:ext cx="11953875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CH5: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virus?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PHÂN BIỆT NHIỄM TRÙNG DO VI KHUẨN VÀ VI - RÚ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376362"/>
            <a:ext cx="7562850" cy="50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6696075" y="3429000"/>
            <a:ext cx="1047750" cy="485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29300" y="4916487"/>
            <a:ext cx="1200150" cy="5413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85825" y="1447801"/>
            <a:ext cx="1876425" cy="838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3900" y="4829967"/>
            <a:ext cx="1238249" cy="8564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76375" y="5806856"/>
            <a:ext cx="1981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233861" y="5834419"/>
            <a:ext cx="246221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8448675" y="1918592"/>
            <a:ext cx="3724275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Virus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B. Vi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ight Arrow 11">
            <a:hlinkClick r:id="rId3" action="ppaction://hlinksldjump"/>
          </p:cNvPr>
          <p:cNvSpPr/>
          <p:nvPr/>
        </p:nvSpPr>
        <p:spPr>
          <a:xfrm>
            <a:off x="11034711" y="5720446"/>
            <a:ext cx="762000" cy="819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2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55575"/>
            <a:ext cx="11039475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CH6: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Nhiễm trùng với vi khuẩn thực phẩm trở nên khó điều trị h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138"/>
            <a:ext cx="6470766" cy="48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5092" y="1481138"/>
            <a:ext cx="5149734" cy="48320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81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50" y="8890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CỦNG CỐ KIẾN THỨC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3474" y="2214562"/>
            <a:ext cx="10572751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rút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800" u="sng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https://www.youtube.com/watch?v=fbvz7fcBfzM</a:t>
            </a: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thuốc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thuốc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800" u="sng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https://www.youtube.com/watch?v=JPUNcSR19Mk&amp;t=158s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1187450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773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NHIỆM VỤ HỌC TẬP TẠI NHÀ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96" y="956944"/>
            <a:ext cx="1022508" cy="10225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8003" y="1164525"/>
            <a:ext cx="10680621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HS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bổ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sung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Chụp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poster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ppt</a:t>
            </a:r>
            <a:endParaRPr lang="en-US" sz="2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theo.</a:t>
            </a:r>
            <a:endParaRPr lang="en-US" sz="28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8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BÀI 26</a:t>
            </a: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231813" y="1063625"/>
            <a:ext cx="1068062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100ml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1-2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100g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380g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100ml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Sữa đặc có đường Ông Thọ đỏ lon 380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4505324"/>
            <a:ext cx="29845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ữa Chua Không Đường Vinamilk 4 hộp x 100g - Cung cấp thực phẩm Csfoo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4851765"/>
            <a:ext cx="2006235" cy="20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Sét 12 hũ thủy tinh làm sữa chua có nắp đậy - Lọ thủy tinh làm sữa chua | 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Sét 12 hũ thủy tinh làm sữa chua có nắp đậy - Lọ thủy tinh làm sữa chua | 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8" name="Picture 14" descr="Hũ thủy tinh làm sữa chua có nắp LOẠI 1 - tại Hà N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213" y="4313738"/>
            <a:ext cx="2468442" cy="246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7422" b="8990"/>
          <a:stretch/>
        </p:blipFill>
        <p:spPr>
          <a:xfrm>
            <a:off x="8138710" y="1776393"/>
            <a:ext cx="3481789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3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328" y="365125"/>
            <a:ext cx="11015472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TẠO RA TRANH VẼ TỪ VI KHUẨN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5216" y="1984248"/>
            <a:ext cx="108356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cấy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thạch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chemeClr val="accent5"/>
                </a:solidFill>
              </a:rPr>
              <a:t>- S</a:t>
            </a:r>
            <a:r>
              <a:rPr lang="vi-VN" sz="2800" dirty="0" smtClean="0">
                <a:solidFill>
                  <a:schemeClr val="accent5"/>
                </a:solidFill>
              </a:rPr>
              <a:t>ử </a:t>
            </a:r>
            <a:r>
              <a:rPr lang="vi-VN" sz="2800" dirty="0">
                <a:solidFill>
                  <a:schemeClr val="accent5"/>
                </a:solidFill>
              </a:rPr>
              <a:t>dụng một cây cọ nhỏ nhúng vào vi khuẩn, rồi tỉ mỉ vẽ lên những đĩa Petri đường kính vài centimet. </a:t>
            </a:r>
            <a:endParaRPr lang="en-US" sz="2800" dirty="0" smtClean="0">
              <a:solidFill>
                <a:schemeClr val="accent5"/>
              </a:solidFill>
            </a:endParaRPr>
          </a:p>
          <a:p>
            <a:r>
              <a:rPr lang="en-US" sz="2800" dirty="0" smtClean="0">
                <a:solidFill>
                  <a:schemeClr val="accent5"/>
                </a:solidFill>
              </a:rPr>
              <a:t>- </a:t>
            </a:r>
            <a:r>
              <a:rPr lang="vi-VN" sz="2800" dirty="0" smtClean="0">
                <a:solidFill>
                  <a:schemeClr val="accent5"/>
                </a:solidFill>
              </a:rPr>
              <a:t>Sau </a:t>
            </a:r>
            <a:r>
              <a:rPr lang="vi-VN" sz="2800" dirty="0">
                <a:solidFill>
                  <a:schemeClr val="accent5"/>
                </a:solidFill>
              </a:rPr>
              <a:t>đó chúng được đưa vào lồng ấp để vi khuẩn sinh sôi tạo ra những tác phẩm nghệ thuật đầy màu sắc.</a:t>
            </a:r>
            <a:endParaRPr lang="en-US" sz="2800" b="1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75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0128" y="2386585"/>
            <a:ext cx="5830824" cy="242316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lgerian" panose="04020705040A02060702" pitchFamily="82" charset="0"/>
              </a:rPr>
              <a:t/>
            </a:r>
            <a:br>
              <a:rPr lang="en-US" dirty="0" smtClean="0">
                <a:solidFill>
                  <a:srgbClr val="0070C0"/>
                </a:solidFill>
                <a:latin typeface="Algerian" panose="04020705040A02060702" pitchFamily="82" charset="0"/>
              </a:rPr>
            </a:br>
            <a:r>
              <a:rPr lang="en-US" dirty="0">
                <a:solidFill>
                  <a:srgbClr val="0070C0"/>
                </a:solidFill>
                <a:latin typeface="Algerian" panose="04020705040A02060702" pitchFamily="82" charset="0"/>
              </a:rPr>
              <a:t/>
            </a:r>
            <a:br>
              <a:rPr lang="en-US" dirty="0">
                <a:solidFill>
                  <a:srgbClr val="0070C0"/>
                </a:solidFill>
                <a:latin typeface="Algerian" panose="04020705040A02060702" pitchFamily="82" charset="0"/>
              </a:rPr>
            </a:br>
            <a:r>
              <a:rPr lang="en-US" dirty="0" err="1" smtClean="0">
                <a:solidFill>
                  <a:srgbClr val="0070C0"/>
                </a:solidFill>
                <a:latin typeface="Algerian" panose="04020705040A02060702" pitchFamily="82" charset="0"/>
              </a:rPr>
              <a:t>Bài</a:t>
            </a:r>
            <a:r>
              <a:rPr lang="en-US" dirty="0" smtClean="0">
                <a:solidFill>
                  <a:srgbClr val="0070C0"/>
                </a:solidFill>
                <a:latin typeface="Algerian" panose="04020705040A02060702" pitchFamily="82" charset="0"/>
              </a:rPr>
              <a:t> 25</a:t>
            </a:r>
            <a:br>
              <a:rPr lang="en-US" dirty="0" smtClean="0">
                <a:solidFill>
                  <a:srgbClr val="0070C0"/>
                </a:solidFill>
                <a:latin typeface="Algerian" panose="04020705040A02060702" pitchFamily="82" charset="0"/>
              </a:rPr>
            </a:b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 KHUẨN</a:t>
            </a:r>
            <a:r>
              <a:rPr lang="en-US" dirty="0" smtClean="0">
                <a:solidFill>
                  <a:srgbClr val="0070C0"/>
                </a:solidFill>
                <a:latin typeface="Algerian" panose="04020705040A02060702" pitchFamily="82" charset="0"/>
              </a:rPr>
              <a:t/>
            </a:r>
            <a:br>
              <a:rPr lang="en-US" dirty="0" smtClean="0">
                <a:solidFill>
                  <a:srgbClr val="0070C0"/>
                </a:solidFill>
                <a:latin typeface="Algerian" panose="04020705040A02060702" pitchFamily="82" charset="0"/>
              </a:rPr>
            </a:br>
            <a:endParaRPr lang="en-US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50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65930674"/>
              </p:ext>
            </p:extLst>
          </p:nvPr>
        </p:nvGraphicFramePr>
        <p:xfrm>
          <a:off x="475488" y="1380744"/>
          <a:ext cx="11292840" cy="5367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444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E952D61-5131-4E59-99B3-F5F1DC054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CE952D61-5131-4E59-99B3-F5F1DC0546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CE952D61-5131-4E59-99B3-F5F1DC054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CE952D61-5131-4E59-99B3-F5F1DC054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84BBD1-983F-4A83-86A3-F1EDEA5E6B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DE84BBD1-983F-4A83-86A3-F1EDEA5E6B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DE84BBD1-983F-4A83-86A3-F1EDEA5E6B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DE84BBD1-983F-4A83-86A3-F1EDEA5E6B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B6D0CE7-52FD-4B7A-9E76-EDD9F37C2E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2B6D0CE7-52FD-4B7A-9E76-EDD9F37C2E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graphicEl>
                                              <a:dgm id="{2B6D0CE7-52FD-4B7A-9E76-EDD9F37C2E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graphicEl>
                                              <a:dgm id="{2B6D0CE7-52FD-4B7A-9E76-EDD9F37C2E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BE36CC4-7214-4432-B723-B0D7B634AC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ABE36CC4-7214-4432-B723-B0D7B634AC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ABE36CC4-7214-4432-B723-B0D7B634AC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ABE36CC4-7214-4432-B723-B0D7B634AC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TẬP THEO TRẠM                      THỜI GIAN: 20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624" y="-37480"/>
            <a:ext cx="1022508" cy="10225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8BB4AD9-8A67-40A2-91B3-2175F1AC1E45}"/>
              </a:ext>
            </a:extLst>
          </p:cNvPr>
          <p:cNvSpPr txBox="1"/>
          <p:nvPr/>
        </p:nvSpPr>
        <p:spPr>
          <a:xfrm>
            <a:off x="155495" y="1164526"/>
            <a:ext cx="12036504" cy="28407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err="1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3200" dirty="0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200" dirty="0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trạm</a:t>
            </a:r>
            <a:r>
              <a:rPr lang="en-US" sz="3200" dirty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dirty="0" smtClean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Trạm 1: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Tìm hiểu về sự phân bố, hình dạng, cấu tạo của vi khuẩn.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Trạm 2: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Tìm hiểu lợi ích của vi khuẩn với tự nhiên và đời sống con người.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Trạm 3: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Tìm hiểu về tác hại của vi khuẩn với tự nhiên và đời sống con người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Trạm 4: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Tìm hiểu một số bệnh do vi khuẩn gây ra và cách phòng chống.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707" y="4297912"/>
            <a:ext cx="11914585" cy="22344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3200" dirty="0" err="1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3200" dirty="0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3200" dirty="0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3200" dirty="0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20000"/>
              </a:lnSpc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hướng dẫn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PHT,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GV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ghi câu trả lời vào 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PHT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của cá nhân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3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TẬP THEO TRẠM                      THỜI GIAN: 20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464" y="7588"/>
            <a:ext cx="1022508" cy="10225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6472" y="1237365"/>
            <a:ext cx="3739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DI CHUYỂN </a:t>
            </a:r>
            <a:endParaRPr lang="en-US" sz="3200" b="1" dirty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347" y="2086137"/>
            <a:ext cx="11211306" cy="25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ỗi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dừng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HS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PHT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8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TẬP THEO TRẠM                      THỜI GIAN: 20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945" y="0"/>
            <a:ext cx="1022508" cy="102250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D7C1088-B12B-4EFC-B88A-1AB7ED16D00C}"/>
              </a:ext>
            </a:extLst>
          </p:cNvPr>
          <p:cNvGrpSpPr/>
          <p:nvPr/>
        </p:nvGrpSpPr>
        <p:grpSpPr>
          <a:xfrm>
            <a:off x="2362200" y="2805112"/>
            <a:ext cx="1371599" cy="1018057"/>
            <a:chOff x="2362200" y="4281487"/>
            <a:chExt cx="1371599" cy="1018057"/>
          </a:xfrm>
        </p:grpSpPr>
        <p:sp>
          <p:nvSpPr>
            <p:cNvPr id="3" name="Hexagon 2">
              <a:extLst>
                <a:ext uri="{FF2B5EF4-FFF2-40B4-BE49-F238E27FC236}">
                  <a16:creationId xmlns:a16="http://schemas.microsoft.com/office/drawing/2014/main" xmlns="" id="{85E3788A-C5F6-45DF-92EE-7189CF06371D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BE204C7-4CC9-48D2-918C-954914A6C639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Nhóm</a:t>
              </a:r>
              <a:r>
                <a:rPr lang="en-US" b="1" dirty="0">
                  <a:solidFill>
                    <a:srgbClr val="FF0000"/>
                  </a:solidFill>
                </a:rPr>
                <a:t> 1</a:t>
              </a:r>
              <a:endParaRPr lang="vi-VN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6A0825B-00D9-441F-9652-04B455502B4F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8F9006A-3536-4E07-BBE0-583F2080EB3E}"/>
              </a:ext>
            </a:extLst>
          </p:cNvPr>
          <p:cNvGrpSpPr/>
          <p:nvPr/>
        </p:nvGrpSpPr>
        <p:grpSpPr>
          <a:xfrm>
            <a:off x="5943600" y="2805112"/>
            <a:ext cx="1371599" cy="1018057"/>
            <a:chOff x="2362200" y="4281487"/>
            <a:chExt cx="1371599" cy="1018057"/>
          </a:xfrm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xmlns="" id="{EEBF4E29-A014-4F76-BEBC-42B85C9DA9A7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7AE18C9-4417-4673-AC0A-E82CB4D55B37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Nhóm</a:t>
              </a:r>
              <a:r>
                <a:rPr lang="en-US" b="1" dirty="0">
                  <a:solidFill>
                    <a:srgbClr val="FF0000"/>
                  </a:solidFill>
                </a:rPr>
                <a:t> 2</a:t>
              </a:r>
              <a:endParaRPr lang="vi-VN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C0F34C7-1503-4AA7-98CD-ACCEDC8F9CF9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2381EDA-EC70-4854-AEFA-FF5976D83546}"/>
              </a:ext>
            </a:extLst>
          </p:cNvPr>
          <p:cNvGrpSpPr/>
          <p:nvPr/>
        </p:nvGrpSpPr>
        <p:grpSpPr>
          <a:xfrm>
            <a:off x="5943600" y="5197004"/>
            <a:ext cx="1371599" cy="1018057"/>
            <a:chOff x="2362200" y="4281487"/>
            <a:chExt cx="1371599" cy="1018057"/>
          </a:xfrm>
        </p:grpSpPr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xmlns="" id="{B70966D5-23BB-4EF5-A82A-48B26616B441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rgbClr val="C060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C50D34F-7138-4770-ACD7-8D0E2798EA59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Nhóm</a:t>
              </a:r>
              <a:r>
                <a:rPr lang="en-US" b="1" dirty="0">
                  <a:solidFill>
                    <a:srgbClr val="FF0000"/>
                  </a:solidFill>
                </a:rPr>
                <a:t> 3</a:t>
              </a:r>
              <a:endParaRPr lang="vi-VN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B1FAE5D-EA82-4CA6-8CD5-BBC29CFDD9E8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6FFEC8B-6DAE-4DDB-80C0-FDEB1D376E73}"/>
              </a:ext>
            </a:extLst>
          </p:cNvPr>
          <p:cNvGrpSpPr/>
          <p:nvPr/>
        </p:nvGrpSpPr>
        <p:grpSpPr>
          <a:xfrm>
            <a:off x="2338390" y="5197004"/>
            <a:ext cx="1371599" cy="1018057"/>
            <a:chOff x="2362200" y="4281487"/>
            <a:chExt cx="1371599" cy="1018057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xmlns="" id="{8B22A062-BAC5-4352-8FE8-7CC0C1160251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39928760-F72E-4F78-AD48-CE04A57C2234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Nhóm</a:t>
              </a:r>
              <a:r>
                <a:rPr lang="en-US" b="1" dirty="0">
                  <a:solidFill>
                    <a:srgbClr val="FF0000"/>
                  </a:solidFill>
                </a:rPr>
                <a:t> 4</a:t>
              </a:r>
              <a:endParaRPr lang="vi-VN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239CCD0E-FB06-4D77-90D2-827DFCAC7C7B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4</a:t>
              </a:r>
            </a:p>
          </p:txBody>
        </p:sp>
      </p:grpSp>
      <p:sp>
        <p:nvSpPr>
          <p:cNvPr id="8" name="Arrow: Curved Down 7">
            <a:extLst>
              <a:ext uri="{FF2B5EF4-FFF2-40B4-BE49-F238E27FC236}">
                <a16:creationId xmlns:a16="http://schemas.microsoft.com/office/drawing/2014/main" xmlns="" id="{6A6DB7EA-32D9-443F-A462-03D2F4788F89}"/>
              </a:ext>
            </a:extLst>
          </p:cNvPr>
          <p:cNvSpPr/>
          <p:nvPr/>
        </p:nvSpPr>
        <p:spPr>
          <a:xfrm>
            <a:off x="2847974" y="1863546"/>
            <a:ext cx="3586163" cy="9415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3" name="Arrow: Curved Left 22">
            <a:extLst>
              <a:ext uri="{FF2B5EF4-FFF2-40B4-BE49-F238E27FC236}">
                <a16:creationId xmlns:a16="http://schemas.microsoft.com/office/drawing/2014/main" xmlns="" id="{229A66D8-5FC9-45D7-81B8-4C8399C4709D}"/>
              </a:ext>
            </a:extLst>
          </p:cNvPr>
          <p:cNvSpPr/>
          <p:nvPr/>
        </p:nvSpPr>
        <p:spPr>
          <a:xfrm>
            <a:off x="6924675" y="3021568"/>
            <a:ext cx="1095375" cy="265533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6" name="Arrow: Curved Left 25">
            <a:extLst>
              <a:ext uri="{FF2B5EF4-FFF2-40B4-BE49-F238E27FC236}">
                <a16:creationId xmlns:a16="http://schemas.microsoft.com/office/drawing/2014/main" xmlns="" id="{0CDD0853-2EC6-4634-99D3-E17F3FF61775}"/>
              </a:ext>
            </a:extLst>
          </p:cNvPr>
          <p:cNvSpPr/>
          <p:nvPr/>
        </p:nvSpPr>
        <p:spPr>
          <a:xfrm rot="5400000">
            <a:off x="4182306" y="4753854"/>
            <a:ext cx="704851" cy="347186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7" name="Arrow: Curved Left 26">
            <a:extLst>
              <a:ext uri="{FF2B5EF4-FFF2-40B4-BE49-F238E27FC236}">
                <a16:creationId xmlns:a16="http://schemas.microsoft.com/office/drawing/2014/main" xmlns="" id="{23BB5E82-557B-4BAC-9294-B49663D8232E}"/>
              </a:ext>
            </a:extLst>
          </p:cNvPr>
          <p:cNvSpPr/>
          <p:nvPr/>
        </p:nvSpPr>
        <p:spPr>
          <a:xfrm rot="10800000">
            <a:off x="1266825" y="2894097"/>
            <a:ext cx="1095375" cy="265533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88136" y="1237365"/>
            <a:ext cx="10158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XUẤT PHÁT VÀ SƠ ĐỒ DI CHUYỂN </a:t>
            </a:r>
            <a:endParaRPr lang="en-US" sz="3200" b="1" dirty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5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6" grpId="0" animBg="1"/>
      <p:bldP spid="27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1323975" y="1447800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1520825" y="1735138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1325563" y="1449388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325563" y="6116638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325563" y="6232525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op sand"/>
          <p:cNvSpPr>
            <a:spLocks/>
          </p:cNvSpPr>
          <p:nvPr/>
        </p:nvSpPr>
        <p:spPr bwMode="auto">
          <a:xfrm>
            <a:off x="1638300" y="2382838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bottom sand"/>
          <p:cNvSpPr>
            <a:spLocks/>
          </p:cNvSpPr>
          <p:nvPr/>
        </p:nvSpPr>
        <p:spPr bwMode="auto">
          <a:xfrm>
            <a:off x="1625600" y="5057775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straight connector"/>
          <p:cNvSpPr>
            <a:spLocks noChangeArrowheads="1"/>
          </p:cNvSpPr>
          <p:nvPr/>
        </p:nvSpPr>
        <p:spPr bwMode="auto">
          <a:xfrm>
            <a:off x="2792413" y="3855244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2" name="button: start timer"/>
          <p:cNvGrpSpPr/>
          <p:nvPr/>
        </p:nvGrpSpPr>
        <p:grpSpPr>
          <a:xfrm>
            <a:off x="1512000" y="185859"/>
            <a:ext cx="2636838" cy="799962"/>
            <a:chOff x="1332706" y="185859"/>
            <a:chExt cx="2636838" cy="799962"/>
          </a:xfrm>
        </p:grpSpPr>
        <p:sp>
          <p:nvSpPr>
            <p:cNvPr id="13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5" name="times up"/>
          <p:cNvGrpSpPr/>
          <p:nvPr/>
        </p:nvGrpSpPr>
        <p:grpSpPr>
          <a:xfrm>
            <a:off x="1512000" y="185859"/>
            <a:ext cx="2636838" cy="799962"/>
            <a:chOff x="432117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4F00925-F877-46BA-AA80-B12B939C79F4}"/>
              </a:ext>
            </a:extLst>
          </p:cNvPr>
          <p:cNvSpPr txBox="1"/>
          <p:nvPr/>
        </p:nvSpPr>
        <p:spPr>
          <a:xfrm>
            <a:off x="7934640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algn="ctr"/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13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1407</Words>
  <Application>Microsoft Office PowerPoint</Application>
  <PresentationFormat>Widescreen</PresentationFormat>
  <Paragraphs>175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Algerian</vt:lpstr>
      <vt:lpstr>Arial</vt:lpstr>
      <vt:lpstr>Calibri</vt:lpstr>
      <vt:lpstr>Calibri Light</vt:lpstr>
      <vt:lpstr>Times New Roman</vt:lpstr>
      <vt:lpstr>Wingdings</vt:lpstr>
      <vt:lpstr>Office Theme</vt:lpstr>
      <vt:lpstr>HS quan sát bức ảnh dưới đây và cho biết: Tác giả đã dùng nguyên liệu nào để tạo nên hình ảnh của Einstein? </vt:lpstr>
      <vt:lpstr>MỘT SỐ TRANH VẼ TỪ VI KHUẨN</vt:lpstr>
      <vt:lpstr>CÁCH TẠO RA TRANH VẼ TỪ VI KHUẨN</vt:lpstr>
      <vt:lpstr>  Bài 25 VI KHUẨN 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CHUYỀN BÓNG</vt:lpstr>
      <vt:lpstr>PowerPoint Presentation</vt:lpstr>
      <vt:lpstr>CH1: Xác định loại vi khuẩn dựa vào hình dạng của các vi khuẩn A, B, C, D, E, F trong hình ảnh sau:     </vt:lpstr>
      <vt:lpstr>CH2: Điền chú thích các bộ phận còn thiếu của tế bào vi khuẩn dưới đây: </vt:lpstr>
      <vt:lpstr>CH3: Vi khuẩn nào sau đây là lợi khuẩn?  A. Vi khuẩn lao.                        C. Trực khuẩn lị.        B. Trực khuẩn lactic.                D.  Phẩy khuẩn tả. </vt:lpstr>
      <vt:lpstr>CH4: Vì sao thức ăn không bảo quản đúng cách lại bị ôi thiu? </vt:lpstr>
      <vt:lpstr>CH5: Quan sát hình ảnh sau và cho biết đâu là vi khuẩn? Đâu là virus? Vì sao em biết? </vt:lpstr>
      <vt:lpstr>CH6: Nêu các vai trò của vi khuẩn. </vt:lpstr>
      <vt:lpstr>VIDEO CỦNG CỐ KIẾN THỨC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HS quan sát bức ảnh dưới đây và cho biết: Tác giả đã dùng nguyên liệu nào để tạo nên hình ảnh của Einstein?</dc:title>
  <dc:creator>HP</dc:creator>
  <cp:lastModifiedBy>HP</cp:lastModifiedBy>
  <cp:revision>18</cp:revision>
  <dcterms:created xsi:type="dcterms:W3CDTF">2021-05-26T20:26:40Z</dcterms:created>
  <dcterms:modified xsi:type="dcterms:W3CDTF">2021-05-26T23:15:41Z</dcterms:modified>
</cp:coreProperties>
</file>