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777" r:id="rId4"/>
    <p:sldId id="778" r:id="rId5"/>
    <p:sldId id="779" r:id="rId6"/>
    <p:sldId id="780" r:id="rId7"/>
    <p:sldId id="781" r:id="rId8"/>
    <p:sldId id="782" r:id="rId9"/>
    <p:sldId id="783" r:id="rId10"/>
    <p:sldId id="784" r:id="rId11"/>
    <p:sldId id="786" r:id="rId12"/>
    <p:sldId id="787" r:id="rId13"/>
    <p:sldId id="788" r:id="rId14"/>
    <p:sldId id="785" r:id="rId15"/>
    <p:sldId id="765" r:id="rId16"/>
    <p:sldId id="790" r:id="rId17"/>
    <p:sldId id="796" r:id="rId18"/>
    <p:sldId id="789" r:id="rId19"/>
    <p:sldId id="791" r:id="rId20"/>
    <p:sldId id="792" r:id="rId21"/>
    <p:sldId id="793" r:id="rId22"/>
    <p:sldId id="794" r:id="rId23"/>
    <p:sldId id="795" r:id="rId24"/>
    <p:sldId id="797" r:id="rId25"/>
    <p:sldId id="775" r:id="rId26"/>
    <p:sldId id="776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33"/>
    <a:srgbClr val="526ACE"/>
    <a:srgbClr val="C06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1EFDF-28D6-47FE-8F67-04F0F932C48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1B7B6-5A80-4196-8C29-1E1B861CB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2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484935-623E-4566-AE87-5FBD1D72F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DDDE2B8-7129-4010-A05E-A24079E8E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FE39C-3210-4DC6-90A8-8002B029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F10D10-86BB-4C22-A262-686D9AD9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E8A89E-97B9-41C1-9094-EEA5A454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030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A40652-8441-49BD-A61B-4E9C011B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4462240-712D-4AC0-A819-3F874E165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ED39CC-2975-4766-8598-95A37685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262871-F703-420D-A518-C9DAB44B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AB3FBF-4239-4962-9502-DE44E011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853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580D035-32B2-43CF-8BC3-09BC4037D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3DD1571-80FD-43BC-B237-3B8C679AF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74D27E-6AE6-48EB-9938-6E838362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37109D-9A18-4F68-A213-D42F2C15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372E1B-A348-465E-8509-87795109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172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7114CC-9588-4B64-BCE0-6C4BA722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37FAE7-3705-41E6-98FD-493CE7E65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05BA45-AEE2-4550-B24C-E5EAE431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3E9981-D904-4471-9D3E-311066D1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C7EE94-2EE9-406C-B1F5-E14B54C8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69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A4749A-F8DF-49C5-BF03-E9E14EE2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4E33B1-570C-4DEC-8EC5-5FDE59C9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5BA3C6-902C-4AAC-A691-FBFE3D68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7079FC-969E-4D37-90A6-728E9C00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44B19D-1812-4ECD-B691-9CD5615E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22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2A096C-EA42-46C4-A953-BBDF7F08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0937F7-DDE0-4B76-89C1-89644A6D7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7F1E3A-1EA7-4C97-A123-C55B542CF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81FF3FF-1F69-4925-BF9A-8818AA4D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835AE1-9E74-4978-8023-0A20801F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9603E15-8B21-4864-B2CF-EDDA1DE7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87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A7019B-A241-44D6-AE58-9D331337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30093F7-820A-489A-8BAE-6CA709A46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BA25F4-D659-4818-B51E-F74959C79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CAC2E72-6785-4237-BA94-CF33C1627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5457CC-EEBA-4051-8432-51C0BBE26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34AF753-84A2-4D69-AB24-989FBAC7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58FA319-9814-4941-B9D0-D58CAAE9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1102167-D5A1-4FBE-9695-02774D4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963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CC48A1-006C-4844-BFFF-A1D37A52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FA3E0AD-D30A-4575-8186-510E27A2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13D2AFE-82FC-42F3-9419-BBC714D9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E451725-4EC8-4B8A-B928-6C5FC8FB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352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2AFD028-60DB-49EB-9E1D-246FEA1EE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15BE51A-9078-42D5-8CBF-EDE56B2D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512134F-87C1-47B1-AE31-117D38AD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7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F083F-5CBC-4531-99E9-560EBDB8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556C62-0EA4-4689-B1F4-754D98FC4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302C969-A565-4247-847E-8845729C4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184E30-C1F5-4E5B-B4ED-A52D2518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580D6-EE97-49D4-9C23-C6B7C71A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5C233E9-E37D-49EA-9913-C8B7A04B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036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390CFF-C325-48F4-9D0E-D392F604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132AD3-02A5-4F9D-B20A-878D967CD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E0A0742-C36A-4AC9-976C-32CE482B8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F7F7A25-0E6C-4F1C-99A2-6BF300D2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20C1333-32A5-45DE-B53A-C3A0F7E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4D1D47D-7157-4973-A2C4-C0D628FB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46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CC02303-E879-4C0D-856C-023DBB00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54DF5C-B88E-45EA-AD48-9419C4D15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1D2F02-A6C2-4BBA-9DC2-FA290866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DE743-382B-42E5-AA6E-FB8C9D08DE14}" type="datetimeFigureOut">
              <a:rPr lang="vi-VN" smtClean="0"/>
              <a:t>27/05/2021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4AB2EF-27C1-4457-80C0-54E062249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4C868D-E9CB-4F6D-B6A3-CD2685B02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0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ysics pages of Prof. A.W. P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" y="1123950"/>
            <a:ext cx="1219004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05C61F-9005-4F14-AAC5-86C48AA5D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" y="21134"/>
            <a:ext cx="12190698" cy="176956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KHTN6 – CHỦ ĐỀ 9. </a:t>
            </a:r>
            <a:r>
              <a:rPr lang="en-US" sz="4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37. LỰC HẤP DẪN VÀ TRỌNG LƯỢNG</a:t>
            </a:r>
            <a:endParaRPr lang="vi-VN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937471" y="2606968"/>
            <a:ext cx="86694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2060"/>
                </a:solidFill>
              </a:rPr>
              <a:t>- Tiến </a:t>
            </a:r>
            <a:r>
              <a:rPr lang="en-US" sz="3200">
                <a:solidFill>
                  <a:srgbClr val="002060"/>
                </a:solidFill>
              </a:rPr>
              <a:t>hành </a:t>
            </a:r>
            <a:r>
              <a:rPr lang="en-US" sz="3200" smtClean="0">
                <a:solidFill>
                  <a:srgbClr val="002060"/>
                </a:solidFill>
              </a:rPr>
              <a:t>thí nghiệm </a:t>
            </a:r>
            <a:r>
              <a:rPr lang="en-US" sz="3200">
                <a:solidFill>
                  <a:srgbClr val="002060"/>
                </a:solidFill>
              </a:rPr>
              <a:t>đo khối lượng và trọng lượng của các quả </a:t>
            </a:r>
            <a:r>
              <a:rPr lang="en-US" sz="3200" smtClean="0">
                <a:solidFill>
                  <a:srgbClr val="002060"/>
                </a:solidFill>
              </a:rPr>
              <a:t>nặng theo hướng dẫn trong phiếu số 3.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2060"/>
                </a:solidFill>
              </a:rPr>
              <a:t>- Thảo </a:t>
            </a:r>
            <a:r>
              <a:rPr lang="en-US" sz="3200">
                <a:solidFill>
                  <a:srgbClr val="002060"/>
                </a:solidFill>
              </a:rPr>
              <a:t>luận, hoàn thiện </a:t>
            </a:r>
            <a:r>
              <a:rPr lang="en-US" sz="3200" smtClean="0">
                <a:solidFill>
                  <a:srgbClr val="002060"/>
                </a:solidFill>
              </a:rPr>
              <a:t>bảng 1 và các nội </a:t>
            </a:r>
            <a:r>
              <a:rPr lang="en-US" sz="3200">
                <a:solidFill>
                  <a:srgbClr val="002060"/>
                </a:solidFill>
              </a:rPr>
              <a:t>dung </a:t>
            </a:r>
            <a:r>
              <a:rPr lang="en-US" sz="3200" smtClean="0">
                <a:solidFill>
                  <a:srgbClr val="002060"/>
                </a:solidFill>
              </a:rPr>
              <a:t>còn thiếu trong phiếu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TRỌNG LƯỢNG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ownload Free png Child , Students, group of children studying illustration  ... - DLPN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5" y="1332802"/>
            <a:ext cx="2439485" cy="1238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HOẠT ĐỘNG NHÓM</a:t>
            </a:r>
            <a:endParaRPr lang="en-US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TRỌNG LƯỢNG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84901"/>
              </p:ext>
            </p:extLst>
          </p:nvPr>
        </p:nvGraphicFramePr>
        <p:xfrm>
          <a:off x="532015" y="1482333"/>
          <a:ext cx="11022676" cy="4232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0749"/>
                <a:gridCol w="2819700"/>
                <a:gridCol w="2593085"/>
                <a:gridCol w="2829142"/>
              </a:tblGrid>
              <a:tr h="1058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các quả nặng (kg)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chỉ lực kế </a:t>
                      </a:r>
                      <a:b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 lượng các quả nặng (N)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1 quả nặng vào lực kế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2 quả nặng vào lực kế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3 quả nặng vào lực kế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830404" y="4895018"/>
            <a:ext cx="16554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0,3 kg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49599" y="3759033"/>
            <a:ext cx="201917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0,2 kg</a:t>
            </a:r>
            <a:endParaRPr lang="en-US" sz="36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8615" y="2881488"/>
            <a:ext cx="2637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100g = 0,1kg</a:t>
            </a:r>
            <a:endParaRPr lang="en-US" sz="3600"/>
          </a:p>
        </p:txBody>
      </p:sp>
      <p:sp>
        <p:nvSpPr>
          <p:cNvPr id="13" name="Rectangle 12"/>
          <p:cNvSpPr/>
          <p:nvPr/>
        </p:nvSpPr>
        <p:spPr>
          <a:xfrm>
            <a:off x="7005671" y="4896844"/>
            <a:ext cx="9783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3N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9792" y="3762339"/>
            <a:ext cx="96041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2N</a:t>
            </a:r>
            <a:endParaRPr lang="en-US" sz="36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54470" y="2866097"/>
            <a:ext cx="748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1N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2065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945" y="1532804"/>
            <a:ext cx="11022677" cy="401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Treo quả nặng vào lò xo, lò xo…….………………  Nguyên nhân là do ................................... của Trái đất tác dụng lên quả nặng. 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này gọi là ....................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Lò xo dãn ra theo phương.................... chiều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ra, trọng lực có phương.................... chiều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Độ lớn của ................. gọi là trọng lượng.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đo độ lớn của trọng lực bằng ……………	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 HIỂU VỀ TRỌNG LƯỢNG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7029" y="3186857"/>
            <a:ext cx="457200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đứng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17068" y="3227174"/>
            <a:ext cx="658155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trên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(hướng về trái đất)</a:t>
            </a:r>
          </a:p>
        </p:txBody>
      </p:sp>
      <p:sp>
        <p:nvSpPr>
          <p:cNvPr id="3" name="Rectangle 2"/>
          <p:cNvSpPr/>
          <p:nvPr/>
        </p:nvSpPr>
        <p:spPr>
          <a:xfrm>
            <a:off x="5154009" y="1508488"/>
            <a:ext cx="2805576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 ra (biến dạng)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889" y="2074868"/>
            <a:ext cx="3182281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hút (lực hấp dẫn)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3881" y="2625306"/>
            <a:ext cx="1484702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lực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24531" y="3748645"/>
            <a:ext cx="1999098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đứng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53545" y="3780263"/>
            <a:ext cx="658155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trên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(hướng về trái đất)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2285" y="4279359"/>
            <a:ext cx="1484702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lực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50023" y="4831868"/>
            <a:ext cx="1064715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kế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/>
      <p:bldP spid="4" grpId="0"/>
      <p:bldP spid="5" grpId="0"/>
      <p:bldP spid="13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TRỌNG LƯỢNG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2015" y="1482333"/>
          <a:ext cx="11022676" cy="4232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0749"/>
                <a:gridCol w="2819700"/>
                <a:gridCol w="2593085"/>
                <a:gridCol w="2829142"/>
              </a:tblGrid>
              <a:tr h="1058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các quả nặng (kg)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chỉ lực kế </a:t>
                      </a:r>
                      <a:b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 lượng các quả nặng (N)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1 quả nặng vào lực kế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2 quả nặng vào lực kế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3 quả nặng vào lực kế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797746" y="4862362"/>
            <a:ext cx="16554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0,3 kg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49599" y="3759033"/>
            <a:ext cx="201917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0,2 kg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9491" y="2799843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0,1kg</a:t>
            </a:r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05671" y="4881107"/>
            <a:ext cx="9783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3N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9792" y="3761451"/>
            <a:ext cx="96041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2N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54470" y="2834919"/>
            <a:ext cx="748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1N</a:t>
            </a:r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96161" y="4870022"/>
            <a:ext cx="9783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3N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29269" y="3766695"/>
            <a:ext cx="96041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2N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44960" y="2807505"/>
            <a:ext cx="748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1N</a:t>
            </a:r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846" y="5894860"/>
            <a:ext cx="11331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của vật ......................... thì trọng lượng của vật ........................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64868" y="5878260"/>
            <a:ext cx="18293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 </a:t>
            </a:r>
            <a:r>
              <a:rPr lang="pt-BR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</a:p>
          <a:p>
            <a:pPr algn="ctr"/>
            <a:r>
              <a:rPr lang="pt-BR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/(càng </a:t>
            </a:r>
            <a:r>
              <a:rPr lang="pt-B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pt-BR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66880" y="5889990"/>
            <a:ext cx="18293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 </a:t>
            </a:r>
            <a:r>
              <a:rPr lang="pt-BR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</a:p>
          <a:p>
            <a:pPr algn="ctr"/>
            <a:r>
              <a:rPr lang="pt-BR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/(càng </a:t>
            </a:r>
            <a:r>
              <a:rPr lang="pt-B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pt-BR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6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90" y="1604180"/>
            <a:ext cx="11682909" cy="44641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182144" y="2458068"/>
            <a:ext cx="99569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Lực mà Trái đất tác dụng lên các vật là lực hấp dẫn, lực này còn được gọi là trọng lực.</a:t>
            </a:r>
          </a:p>
          <a:p>
            <a:pPr>
              <a:lnSpc>
                <a:spcPct val="12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ta gọi độ lớn của trọng lực tác dụng lên một vật là trọng lượng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của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đó.</a:t>
            </a:r>
          </a:p>
          <a:p>
            <a:pPr>
              <a:lnSpc>
                <a:spcPct val="12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của trọng lượng và khối lượng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10m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TRỌNG LƯỢNG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348133">
            <a:off x="4058887" y="2670974"/>
            <a:ext cx="512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 PHỤC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6777" y="3426764"/>
            <a:ext cx="512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ĐIỂM 10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Thẻ Trắc nghiệm - Nhà Sách Ngoại Văn Huy Lan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06" y="3842263"/>
            <a:ext cx="2864131" cy="21453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722" y="394672"/>
            <a:ext cx="3010561" cy="278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9850" y="1331972"/>
            <a:ext cx="7086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trọng lượng </a:t>
            </a:r>
            <a:r>
              <a:rPr lang="pl-PL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pl-PL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úi </a:t>
            </a: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có khối lượng </a:t>
            </a:r>
            <a:r>
              <a:rPr lang="pl-PL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0,2N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 N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20 N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200N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62051" y="436245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pic>
        <p:nvPicPr>
          <p:cNvPr id="5124" name="Picture 4" descr="Đường túi kính trắng Thành Thành Công ( loại 1 kg 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748" y="3187700"/>
            <a:ext cx="2023418" cy="2495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76" y="1076354"/>
            <a:ext cx="74297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trọng lượng của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 </a:t>
            </a:r>
            <a:r>
              <a:rPr lang="pl-PL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 </a:t>
            </a: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khối lượng </a:t>
            </a:r>
            <a:r>
              <a:rPr lang="pl-PL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150g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8001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0,15N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001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indent="8001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indent="8001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1500N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70029" y="343535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pic>
        <p:nvPicPr>
          <p:cNvPr id="12290" name="Picture 2" descr="Kẹo Sữa Caramen Alpenliebe Gói 1kg - Cung cấp thực phẩm Csfoo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 r="17418"/>
          <a:stretch/>
        </p:blipFill>
        <p:spPr bwMode="auto">
          <a:xfrm>
            <a:off x="7639101" y="3324225"/>
            <a:ext cx="1809750" cy="278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3027" y="2619881"/>
            <a:ext cx="63333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ô tô có khối lượng là 5 tấn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lượng của ô tô đó là: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5N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500N                       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5000N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50000N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243715" y="4935537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pic>
        <p:nvPicPr>
          <p:cNvPr id="3074" name="Picture 2" descr="Truck cartoon illustration Premium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02" y="677081"/>
            <a:ext cx="3502025" cy="233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77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2077" y="1972181"/>
            <a:ext cx="6333375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vật có trọng lượng là 40N thì có khối lượng là bao nhiêu?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400g 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4kg                      C. 40kg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40g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40565" y="353060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pic>
        <p:nvPicPr>
          <p:cNvPr id="5122" name="Picture 2" descr="Cân đồng hồ Nhơn Hòa 4Kg CĐH-4 - Đại lý cân Nhơn Hò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36525"/>
            <a:ext cx="2816225" cy="2816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927" y="2662625"/>
            <a:ext cx="9075247" cy="26138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Nghiên cứu sách giáo khoa.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1.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anose="02020603050405020304" pitchFamily="18" charset="0"/>
              </a:rPr>
              <a:t>cạnh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</a:rPr>
              <a:t>,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47"/>
          <a:stretch/>
        </p:blipFill>
        <p:spPr>
          <a:xfrm>
            <a:off x="419450" y="1302384"/>
            <a:ext cx="1793892" cy="17763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HOẠT ĐỘNG CÁ NHÂN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HỌC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0527" y="358358"/>
            <a:ext cx="95514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quyển sách nặng 100g và một quả cân bằng sắt nặng 100g đặt gần nhau trên mặt bàn. </a:t>
            </a:r>
            <a:endParaRPr lang="en-US" sz="32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nào sau đây là không đúng?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có cùng trọng lượng.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vật có cùng thể tích.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Hai vật có cùng khối lượng.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lực hấp dẫn giữa hai vật.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2930" y="3381375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2723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0527" y="358358"/>
            <a:ext cx="9016423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 nào sau đây là sai khi nói về trọng lượng của vật?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của vật tỉ lệ với thể tích của  vật.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của vật là độ lớn của trọng lực tác dụng lên vật.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xác định trọng lượng của vật bằng lực kế.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l-PL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tỉ lệ với khối lượng của vật.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11980" y="1971675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95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4970" y="1055077"/>
            <a:ext cx="10363430" cy="453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2 thanh sắt, …………..thanh sắt A lớn hơn thanh sắt B. Vậy………… sắt ở thanh A nhiều hơn ở thanh B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lượng / khối lượng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khối lượng / lượng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khối lượng/ thể tích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thể tích / lượng</a:t>
            </a:r>
          </a:p>
        </p:txBody>
      </p:sp>
      <p:sp>
        <p:nvSpPr>
          <p:cNvPr id="5" name="Oval 4"/>
          <p:cNvSpPr/>
          <p:nvPr/>
        </p:nvSpPr>
        <p:spPr>
          <a:xfrm>
            <a:off x="756200" y="342265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2244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370" y="1199914"/>
            <a:ext cx="100752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“nặng” trong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câu nào 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khối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lượng?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gia trọng này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5N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nước đựng đầy nặng hơn bình rỗng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An nặng 40 kg. </a:t>
            </a:r>
          </a:p>
        </p:txBody>
      </p:sp>
      <p:sp>
        <p:nvSpPr>
          <p:cNvPr id="5" name="Oval 4"/>
          <p:cNvSpPr/>
          <p:nvPr/>
        </p:nvSpPr>
        <p:spPr>
          <a:xfrm>
            <a:off x="807000" y="277495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7000" y="346075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3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060281"/>
            <a:ext cx="5657849" cy="41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476250" y="180423"/>
            <a:ext cx="117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TẬP TẠI NHÀ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6733C9C-CF0A-4D72-A288-5E22097B3198}"/>
              </a:ext>
            </a:extLst>
          </p:cNvPr>
          <p:cNvSpPr txBox="1"/>
          <p:nvPr/>
        </p:nvSpPr>
        <p:spPr>
          <a:xfrm>
            <a:off x="717869" y="1569436"/>
            <a:ext cx="10131833" cy="4657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Nếu không có eke và thước đo độ, e có cách nào kiểm tra xem một chiếc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cọc/ bức tường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thẳng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đứng không?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vấn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trên dựa vào kiến thức học hôm nay. 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chụp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quay video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2 -3 HS.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báo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lớp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bài cuối chủ đề.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6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740535"/>
            <a:ext cx="11399347" cy="225211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 một vật nặng/ nhẹ/ cân được là đang nói đến ………..…….. của vật.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bằng…….….,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 khối lượng là 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endParaRPr lang="en-US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 bán trao đổi hàng hóa hàng ngày, người ta còn thường dùng các đơn vị đo khối lượng là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là tác dụng ………………của vật này lên vật khác. 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(hoặc đẩy) gọi là 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…………, ………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lực.	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bằng 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………..…. 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lực là 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…….……… 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 là </a:t>
            </a:r>
            <a:r>
              <a:rPr 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endParaRPr lang="vi-VN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HỌC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8356601" y="1780411"/>
            <a:ext cx="184785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khối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lượng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199" y="5497601"/>
            <a:ext cx="911334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lực kế                                 Newton                        N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8500" y="4198141"/>
            <a:ext cx="203835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đẩy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kéo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7848" y="4848046"/>
            <a:ext cx="798195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hiều                                         phương     chiều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9126" y="3581513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cân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lạng, gam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…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67148" y="2387314"/>
            <a:ext cx="688657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cân                                              kilogam (kg)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98" y="3300607"/>
            <a:ext cx="10913399" cy="26138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các giá trị khối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vỏ bao, vỏ hộp nhóm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Thảo luận nhóm, hoàn thiện nội dung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trống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 HIỂU VỀ KHỐI LƯỢNG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4" name="Picture 2" descr="Making the most of study groups - Magazines - DAWN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6" y="1607103"/>
            <a:ext cx="2137833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HOẠT ĐỘNG NHÓM NHỎ</a:t>
            </a:r>
            <a:endParaRPr lang="en-US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7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 descr="Thùng 40 gói Bột giặt Lix ngát hương chanh gói 300g - Thùng lix chanh 300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6" t="30714" r="17041"/>
          <a:stretch/>
        </p:blipFill>
        <p:spPr bwMode="auto">
          <a:xfrm>
            <a:off x="3024634" y="2189230"/>
            <a:ext cx="3945516" cy="3725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Bột giặt Lix Extra chanh 6kg | CÔNG TY CỔ PHẦN HÀNG BÁCH HÓ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6" t="34259" r="22549" b="7124"/>
          <a:stretch/>
        </p:blipFill>
        <p:spPr bwMode="auto">
          <a:xfrm>
            <a:off x="7796638" y="2248452"/>
            <a:ext cx="3741427" cy="3666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 HIỂU VỀ KHỐI LƯỢNG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748145" y="1409972"/>
            <a:ext cx="11022677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bột giặt thứ nhất ghi khối lượng tịnh là: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300g đó chỉ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.………bột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 trong bao thứ nhất.</a:t>
            </a: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bột giặt thứ hai ghi khối lượng tịnh là: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>
              <a:lnSpc>
                <a:spcPct val="13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ghi đó chỉ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sánh: 300g …….. 6kg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……………bột giặt trong bao thứ nhất ……… hơn …………………. trong bao thứ hai.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 HIỂU VỀ KHỐI LƯỢNG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5905" y="3323674"/>
            <a:ext cx="582559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bột giặt trong bao thứ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64777" y="4005733"/>
            <a:ext cx="612435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                      lượng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76202" y="150845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300g</a:t>
            </a:r>
            <a:endParaRPr lang="en-US" sz="3200"/>
          </a:p>
        </p:txBody>
      </p:sp>
      <p:sp>
        <p:nvSpPr>
          <p:cNvPr id="4" name="Rectangle 3"/>
          <p:cNvSpPr/>
          <p:nvPr/>
        </p:nvSpPr>
        <p:spPr>
          <a:xfrm>
            <a:off x="4026796" y="2123452"/>
            <a:ext cx="1148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9123447" y="2753459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6kg</a:t>
            </a:r>
            <a:endParaRPr lang="en-US" sz="3200"/>
          </a:p>
        </p:txBody>
      </p:sp>
      <p:sp>
        <p:nvSpPr>
          <p:cNvPr id="14" name="Rectangle 13"/>
          <p:cNvSpPr/>
          <p:nvPr/>
        </p:nvSpPr>
        <p:spPr>
          <a:xfrm>
            <a:off x="1924100" y="4617452"/>
            <a:ext cx="463573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ít                 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 bột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giặt 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/>
      <p:bldP spid="4" grpId="0"/>
      <p:bldP spid="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90" y="1604180"/>
            <a:ext cx="11682909" cy="44641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255558" y="2462222"/>
            <a:ext cx="110226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của một vật chỉ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chứa trong vật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vật đều có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tịnh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 HIỂU VỀ KHỐI LƯỢNG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4673" y="4031592"/>
            <a:ext cx="667903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 lượng khi không tính bao bì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30507" y="3319661"/>
            <a:ext cx="4128655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 lượng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5594" y="2599302"/>
            <a:ext cx="1148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21613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LỰC HẤP DẪN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7320" y="2346960"/>
            <a:ext cx="947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</a:rPr>
              <a:t>https://youtu.be/3QvQSgEdhXI</a:t>
            </a:r>
            <a:endParaRPr lang="en-US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90" y="1604180"/>
            <a:ext cx="11682909" cy="44641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941359" y="2690822"/>
            <a:ext cx="86694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>
                <a:solidFill>
                  <a:srgbClr val="0000CC"/>
                </a:solidFill>
              </a:rPr>
              <a:t>- Mọi vật có khối lượng đều hút nhau với một lực. Lực hút này gọi là lực hấp dẫn.</a:t>
            </a:r>
            <a:endParaRPr lang="en-US" sz="320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de-AT" sz="3200">
                <a:solidFill>
                  <a:srgbClr val="0000CC"/>
                </a:solidFill>
              </a:rPr>
              <a:t>- Lực hấp dẫn là lực hút giữa các vật có khối lượng.</a:t>
            </a:r>
            <a:endParaRPr lang="en-US" sz="3200">
              <a:solidFill>
                <a:srgbClr val="0000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LỰC HẤP DẪN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1120</Words>
  <Application>Microsoft Office PowerPoint</Application>
  <PresentationFormat>Widescreen</PresentationFormat>
  <Paragraphs>216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KHTN6 – CHỦ ĐỀ 9.  BÀI 37. LỰC HẤP DẪN VÀ TRỌNG LƯỢNG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9:  SỰ ĐA DẠNG VÀ CÁC THỂ CƠ BẢN CỦA CHẤT. TÍNH CHẤT CỦA CHẤT</dc:title>
  <dc:creator>Admin</dc:creator>
  <cp:lastModifiedBy>Surface Pro</cp:lastModifiedBy>
  <cp:revision>71</cp:revision>
  <dcterms:created xsi:type="dcterms:W3CDTF">2021-02-06T13:24:47Z</dcterms:created>
  <dcterms:modified xsi:type="dcterms:W3CDTF">2021-05-27T08:25:07Z</dcterms:modified>
</cp:coreProperties>
</file>