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66" r:id="rId2"/>
    <p:sldId id="277" r:id="rId3"/>
    <p:sldId id="257" r:id="rId4"/>
    <p:sldId id="264" r:id="rId5"/>
    <p:sldId id="258" r:id="rId6"/>
    <p:sldId id="260" r:id="rId7"/>
    <p:sldId id="278" r:id="rId8"/>
    <p:sldId id="261" r:id="rId9"/>
    <p:sldId id="279" r:id="rId10"/>
    <p:sldId id="280" r:id="rId11"/>
    <p:sldId id="281" r:id="rId12"/>
    <p:sldId id="282" r:id="rId13"/>
    <p:sldId id="283" r:id="rId14"/>
    <p:sldId id="269" r:id="rId15"/>
    <p:sldId id="262" r:id="rId16"/>
    <p:sldId id="263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649"/>
    <a:srgbClr val="00B0F0"/>
    <a:srgbClr val="B7ECFF"/>
    <a:srgbClr val="97E4FF"/>
    <a:srgbClr val="61D6FF"/>
    <a:srgbClr val="00A1DA"/>
    <a:srgbClr val="1DC4FF"/>
    <a:srgbClr val="FFFFFF"/>
    <a:srgbClr val="FDE1D8"/>
    <a:srgbClr val="F9B6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5" autoAdjust="0"/>
    <p:restoredTop sz="92884" autoAdjust="0"/>
  </p:normalViewPr>
  <p:slideViewPr>
    <p:cSldViewPr snapToGrid="0" showGuides="1">
      <p:cViewPr varScale="1">
        <p:scale>
          <a:sx n="83" d="100"/>
          <a:sy n="83" d="100"/>
        </p:scale>
        <p:origin x="442" y="67"/>
      </p:cViewPr>
      <p:guideLst>
        <p:guide orient="horz" pos="211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F1FC7-70F6-402D-BECA-107FEE17B525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89326-CA7F-4AC7-A28A-D38F40EC3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5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2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87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691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1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902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28600" y="571500"/>
            <a:ext cx="640080" cy="64008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</a:rPr>
              <a:t>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15" y="-91441"/>
            <a:ext cx="7097970" cy="44429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3211" y="4658642"/>
            <a:ext cx="504280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i="1" dirty="0"/>
              <a:t>A: </a:t>
            </a:r>
            <a:r>
              <a:rPr lang="en-US" sz="2800" dirty="0"/>
              <a:t>they / listen to music?</a:t>
            </a:r>
          </a:p>
          <a:p>
            <a:pPr>
              <a:spcAft>
                <a:spcPts val="600"/>
              </a:spcAft>
            </a:pPr>
            <a:endParaRPr lang="en-US" sz="2800" b="1" i="1" dirty="0"/>
          </a:p>
          <a:p>
            <a:pPr>
              <a:spcAft>
                <a:spcPts val="600"/>
              </a:spcAft>
            </a:pPr>
            <a:r>
              <a:rPr lang="en-US" sz="2800" b="1" i="1" dirty="0"/>
              <a:t>B:</a:t>
            </a:r>
            <a:endParaRPr lang="en-US" sz="28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538789" y="5514926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538789" y="6065776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09177DC-6F2A-43D9-9FAE-31AB3A08E6BE}"/>
              </a:ext>
            </a:extLst>
          </p:cNvPr>
          <p:cNvSpPr txBox="1"/>
          <p:nvPr/>
        </p:nvSpPr>
        <p:spPr>
          <a:xfrm>
            <a:off x="2469963" y="5113552"/>
            <a:ext cx="42121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Are they listening to music?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7ECAE2-05F8-4FBA-95EC-48A9A7959A6A}"/>
              </a:ext>
            </a:extLst>
          </p:cNvPr>
          <p:cNvSpPr txBox="1"/>
          <p:nvPr/>
        </p:nvSpPr>
        <p:spPr>
          <a:xfrm>
            <a:off x="2445021" y="5662245"/>
            <a:ext cx="24602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No, they aren’t.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1E7F03-D5D5-4005-B9CE-06315986033E}"/>
              </a:ext>
            </a:extLst>
          </p:cNvPr>
          <p:cNvSpPr txBox="1"/>
          <p:nvPr/>
        </p:nvSpPr>
        <p:spPr>
          <a:xfrm>
            <a:off x="2450299" y="6164347"/>
            <a:ext cx="5361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(They’re </a:t>
            </a:r>
            <a:r>
              <a:rPr lang="en-US" sz="2800" dirty="0">
                <a:solidFill>
                  <a:srgbClr val="FF0000"/>
                </a:solidFill>
              </a:rPr>
              <a:t>/</a:t>
            </a:r>
            <a:r>
              <a:rPr lang="en-US" sz="2800" dirty="0">
                <a:solidFill>
                  <a:srgbClr val="00B050"/>
                </a:solidFill>
              </a:rPr>
              <a:t> They are having a picnic.)</a:t>
            </a:r>
          </a:p>
        </p:txBody>
      </p:sp>
    </p:spTree>
    <p:extLst>
      <p:ext uri="{BB962C8B-B14F-4D97-AF65-F5344CB8AC3E}">
        <p14:creationId xmlns:p14="http://schemas.microsoft.com/office/powerpoint/2010/main" val="172755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28600" y="571500"/>
            <a:ext cx="640080" cy="64008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</a:rPr>
              <a:t>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330" y="-89895"/>
            <a:ext cx="3695563" cy="46242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3211" y="4540652"/>
            <a:ext cx="504280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sz="2800" b="1" i="1" dirty="0"/>
              <a:t>A: </a:t>
            </a:r>
            <a:r>
              <a:rPr lang="en-US" sz="2800" dirty="0"/>
              <a:t>Mi / play the piano?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endParaRPr lang="en-US" sz="2800" b="1" i="1" dirty="0"/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sz="2800" b="1" i="1" dirty="0"/>
              <a:t>B:</a:t>
            </a:r>
            <a:endParaRPr lang="en-US" sz="28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504015" y="5455931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504015" y="5996951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28F4D72-EDD1-45EA-98DE-0D28620B34AF}"/>
              </a:ext>
            </a:extLst>
          </p:cNvPr>
          <p:cNvSpPr txBox="1"/>
          <p:nvPr/>
        </p:nvSpPr>
        <p:spPr>
          <a:xfrm>
            <a:off x="2469963" y="5044723"/>
            <a:ext cx="3643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Is Mi playing the piano?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5AC0B0-FAF2-443B-8E2F-BE7A09225029}"/>
              </a:ext>
            </a:extLst>
          </p:cNvPr>
          <p:cNvSpPr txBox="1"/>
          <p:nvPr/>
        </p:nvSpPr>
        <p:spPr>
          <a:xfrm>
            <a:off x="2445021" y="5593416"/>
            <a:ext cx="20745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No, she isn’t.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563A04-424D-4BA2-B99F-DDFE458F4031}"/>
              </a:ext>
            </a:extLst>
          </p:cNvPr>
          <p:cNvSpPr txBox="1"/>
          <p:nvPr/>
        </p:nvSpPr>
        <p:spPr>
          <a:xfrm>
            <a:off x="2450299" y="6075852"/>
            <a:ext cx="4264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(She’s </a:t>
            </a:r>
            <a:r>
              <a:rPr lang="en-US" sz="2800" dirty="0">
                <a:solidFill>
                  <a:srgbClr val="FF0000"/>
                </a:solidFill>
              </a:rPr>
              <a:t>/</a:t>
            </a:r>
            <a:r>
              <a:rPr lang="en-US" sz="2800" dirty="0">
                <a:solidFill>
                  <a:srgbClr val="00B050"/>
                </a:solidFill>
              </a:rPr>
              <a:t> She is doing karate.)</a:t>
            </a:r>
          </a:p>
        </p:txBody>
      </p:sp>
    </p:spTree>
    <p:extLst>
      <p:ext uri="{BB962C8B-B14F-4D97-AF65-F5344CB8AC3E}">
        <p14:creationId xmlns:p14="http://schemas.microsoft.com/office/powerpoint/2010/main" val="137265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28600" y="571500"/>
            <a:ext cx="640080" cy="64008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</a:rPr>
              <a:t>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211" y="-156886"/>
            <a:ext cx="4507093" cy="48081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3211" y="4766795"/>
            <a:ext cx="504280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i="1" dirty="0"/>
              <a:t>A: </a:t>
            </a:r>
            <a:r>
              <a:rPr lang="en-US" sz="2800" dirty="0"/>
              <a:t>they / learn English?</a:t>
            </a:r>
          </a:p>
          <a:p>
            <a:pPr>
              <a:spcAft>
                <a:spcPts val="600"/>
              </a:spcAft>
            </a:pPr>
            <a:endParaRPr lang="en-US" sz="2800" b="1" i="1" dirty="0"/>
          </a:p>
          <a:p>
            <a:pPr>
              <a:spcAft>
                <a:spcPts val="600"/>
              </a:spcAft>
            </a:pPr>
            <a:r>
              <a:rPr lang="en-US" sz="2800" b="1" i="1" dirty="0"/>
              <a:t>B:</a:t>
            </a:r>
            <a:endParaRPr lang="en-US" sz="28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538789" y="5632910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538789" y="6173930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7E9B1E0-A165-442A-B74A-362A3A9EDA1E}"/>
              </a:ext>
            </a:extLst>
          </p:cNvPr>
          <p:cNvSpPr txBox="1"/>
          <p:nvPr/>
        </p:nvSpPr>
        <p:spPr>
          <a:xfrm>
            <a:off x="2450299" y="5251205"/>
            <a:ext cx="3960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Are they learning English?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9DE5DE-AA5F-44AA-8C3B-BD9394BEE11C}"/>
              </a:ext>
            </a:extLst>
          </p:cNvPr>
          <p:cNvSpPr txBox="1"/>
          <p:nvPr/>
        </p:nvSpPr>
        <p:spPr>
          <a:xfrm>
            <a:off x="2445021" y="5780234"/>
            <a:ext cx="2113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Yes, they are.</a:t>
            </a:r>
          </a:p>
        </p:txBody>
      </p:sp>
    </p:spTree>
    <p:extLst>
      <p:ext uri="{BB962C8B-B14F-4D97-AF65-F5344CB8AC3E}">
        <p14:creationId xmlns:p14="http://schemas.microsoft.com/office/powerpoint/2010/main" val="356016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28600" y="571500"/>
            <a:ext cx="640080" cy="64008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</a:rPr>
              <a:t>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066" y="0"/>
            <a:ext cx="4507093" cy="45257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3211" y="4648811"/>
            <a:ext cx="504280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i="1" dirty="0"/>
              <a:t>A: </a:t>
            </a:r>
            <a:r>
              <a:rPr lang="en-US" sz="2800" dirty="0"/>
              <a:t>your friends / cycle to school?</a:t>
            </a:r>
          </a:p>
          <a:p>
            <a:pPr>
              <a:spcAft>
                <a:spcPts val="600"/>
              </a:spcAft>
            </a:pPr>
            <a:endParaRPr lang="en-US" sz="2800" b="1" i="1" dirty="0"/>
          </a:p>
          <a:p>
            <a:pPr>
              <a:spcAft>
                <a:spcPts val="600"/>
              </a:spcAft>
            </a:pPr>
            <a:r>
              <a:rPr lang="en-US" sz="2800" b="1" i="1" dirty="0"/>
              <a:t>B:</a:t>
            </a:r>
            <a:endParaRPr lang="en-US" sz="28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538789" y="5514927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538789" y="6055947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E2C9909-F362-4CA5-8E9A-C9FF0D492C3D}"/>
              </a:ext>
            </a:extLst>
          </p:cNvPr>
          <p:cNvSpPr txBox="1"/>
          <p:nvPr/>
        </p:nvSpPr>
        <p:spPr>
          <a:xfrm>
            <a:off x="2469963" y="5113552"/>
            <a:ext cx="5172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Are your friends cycling to school?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403790-66EF-4835-B8B5-A069D2D3857C}"/>
              </a:ext>
            </a:extLst>
          </p:cNvPr>
          <p:cNvSpPr txBox="1"/>
          <p:nvPr/>
        </p:nvSpPr>
        <p:spPr>
          <a:xfrm>
            <a:off x="2445021" y="5662245"/>
            <a:ext cx="24602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No, they aren’t.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47C51F-DF16-4750-ADF8-34D8D49603A3}"/>
              </a:ext>
            </a:extLst>
          </p:cNvPr>
          <p:cNvSpPr txBox="1"/>
          <p:nvPr/>
        </p:nvSpPr>
        <p:spPr>
          <a:xfrm>
            <a:off x="2450299" y="6164347"/>
            <a:ext cx="57444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(They’re </a:t>
            </a:r>
            <a:r>
              <a:rPr lang="en-US" sz="2800" dirty="0">
                <a:solidFill>
                  <a:srgbClr val="FF0000"/>
                </a:solidFill>
              </a:rPr>
              <a:t>/</a:t>
            </a:r>
            <a:r>
              <a:rPr lang="en-US" sz="2800" dirty="0">
                <a:solidFill>
                  <a:srgbClr val="00B050"/>
                </a:solidFill>
              </a:rPr>
              <a:t> They are walking to school.)</a:t>
            </a:r>
          </a:p>
        </p:txBody>
      </p:sp>
    </p:spTree>
    <p:extLst>
      <p:ext uri="{BB962C8B-B14F-4D97-AF65-F5344CB8AC3E}">
        <p14:creationId xmlns:p14="http://schemas.microsoft.com/office/powerpoint/2010/main" val="382680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1229" y="2537460"/>
            <a:ext cx="8552732" cy="2491740"/>
          </a:xfrm>
          <a:prstGeom prst="rect">
            <a:avLst/>
          </a:prstGeom>
          <a:solidFill>
            <a:srgbClr val="FDE1D8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1228" y="139197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6" name="Rectangle 5"/>
          <p:cNvSpPr/>
          <p:nvPr/>
        </p:nvSpPr>
        <p:spPr>
          <a:xfrm>
            <a:off x="2726591" y="1003211"/>
            <a:ext cx="36908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/>
              <a:t>The present continuous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252" y="2020282"/>
            <a:ext cx="3400323" cy="87013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22966" y="3044190"/>
            <a:ext cx="80980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/>
              <a:t>When something often happens or is fixed, we use the present simple.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/>
              <a:t>When something is happening now, we use the present continuous.</a:t>
            </a:r>
          </a:p>
        </p:txBody>
      </p:sp>
    </p:spTree>
    <p:extLst>
      <p:ext uri="{BB962C8B-B14F-4D97-AF65-F5344CB8AC3E}">
        <p14:creationId xmlns:p14="http://schemas.microsoft.com/office/powerpoint/2010/main" val="1548611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9FE742-58DC-4179-9C64-8FAA89EB8590}"/>
              </a:ext>
            </a:extLst>
          </p:cNvPr>
          <p:cNvSpPr txBox="1"/>
          <p:nvPr/>
        </p:nvSpPr>
        <p:spPr>
          <a:xfrm>
            <a:off x="3890703" y="1572090"/>
            <a:ext cx="2849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-70" dirty="0" err="1">
                <a:solidFill>
                  <a:srgbClr val="00B050"/>
                </a:solidFill>
              </a:rPr>
              <a:t>doesnot</a:t>
            </a:r>
            <a:r>
              <a:rPr lang="en-US" sz="2400" spc="-70" dirty="0">
                <a:solidFill>
                  <a:srgbClr val="00B050"/>
                </a:solidFill>
              </a:rPr>
              <a:t> </a:t>
            </a:r>
            <a:r>
              <a:rPr lang="en-US" sz="2400" spc="-70" dirty="0">
                <a:solidFill>
                  <a:srgbClr val="FF0000"/>
                </a:solidFill>
              </a:rPr>
              <a:t>/</a:t>
            </a:r>
            <a:r>
              <a:rPr lang="en-US" sz="2400" spc="-70" dirty="0">
                <a:solidFill>
                  <a:srgbClr val="00B050"/>
                </a:solidFill>
              </a:rPr>
              <a:t> doesn’t walk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1745" y="76967"/>
            <a:ext cx="789649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Put the verbs in brackets in the present simple or present continuous.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4857" y="446153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19687" y="4452886"/>
            <a:ext cx="1381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 (write)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2043881" y="4762131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44857" y="538289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19687" y="5325260"/>
            <a:ext cx="1686488" cy="1013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/>
              <a:t>He (not do) </a:t>
            </a:r>
          </a:p>
          <a:p>
            <a:pPr>
              <a:lnSpc>
                <a:spcPct val="130000"/>
              </a:lnSpc>
            </a:pPr>
            <a:r>
              <a:rPr lang="en-US" sz="2400" dirty="0"/>
              <a:t>He (read)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2436250" y="5746316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191692" y="6207150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44857" y="158618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9687" y="1504491"/>
            <a:ext cx="7219947" cy="1013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spc="-70" dirty="0"/>
              <a:t>My best friend (not walk) </a:t>
            </a:r>
          </a:p>
          <a:p>
            <a:pPr>
              <a:lnSpc>
                <a:spcPct val="130000"/>
              </a:lnSpc>
            </a:pPr>
            <a:r>
              <a:rPr lang="en-US" sz="2400" spc="-70" dirty="0"/>
              <a:t>Sometimes she (cycle)                 . </a:t>
            </a:r>
            <a:endParaRPr lang="en-US" sz="2400" b="1" spc="-70" dirty="0">
              <a:solidFill>
                <a:srgbClr val="0070C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017834" y="1883787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644939" y="2419806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44857" y="266421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19688" y="2671011"/>
            <a:ext cx="1951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Look! What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2466012" y="2998857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4857" y="352738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19687" y="3518728"/>
            <a:ext cx="70370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             </a:t>
            </a:r>
          </a:p>
          <a:p>
            <a:r>
              <a:rPr lang="en-US" sz="2400" dirty="0"/>
              <a:t>every afternoon?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091744" y="3865895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4701110" y="3867093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757449DD-CC19-4FDB-8D56-51D2864D8B6B}"/>
              </a:ext>
            </a:extLst>
          </p:cNvPr>
          <p:cNvSpPr txBox="1"/>
          <p:nvPr/>
        </p:nvSpPr>
        <p:spPr>
          <a:xfrm>
            <a:off x="3644440" y="2067361"/>
            <a:ext cx="924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cycles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C5FF607-13A5-466D-B577-628A744FC856}"/>
              </a:ext>
            </a:extLst>
          </p:cNvPr>
          <p:cNvSpPr txBox="1"/>
          <p:nvPr/>
        </p:nvSpPr>
        <p:spPr>
          <a:xfrm>
            <a:off x="2440181" y="2668700"/>
            <a:ext cx="381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is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70D7B77-564F-4D23-8BEC-7B5E06DA3F99}"/>
              </a:ext>
            </a:extLst>
          </p:cNvPr>
          <p:cNvSpPr txBox="1"/>
          <p:nvPr/>
        </p:nvSpPr>
        <p:spPr>
          <a:xfrm>
            <a:off x="3849933" y="2668298"/>
            <a:ext cx="1075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playing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5F83E07-405E-4EF1-B3F5-CEA97E1B1450}"/>
              </a:ext>
            </a:extLst>
          </p:cNvPr>
          <p:cNvSpPr txBox="1"/>
          <p:nvPr/>
        </p:nvSpPr>
        <p:spPr>
          <a:xfrm>
            <a:off x="953923" y="3521440"/>
            <a:ext cx="535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Do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3E10781-B2F2-4367-984F-9302ABC00993}"/>
              </a:ext>
            </a:extLst>
          </p:cNvPr>
          <p:cNvSpPr txBox="1"/>
          <p:nvPr/>
        </p:nvSpPr>
        <p:spPr>
          <a:xfrm>
            <a:off x="3884697" y="3542194"/>
            <a:ext cx="867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study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98D220E-85CC-4BC0-AA13-44A65FCA3802}"/>
              </a:ext>
            </a:extLst>
          </p:cNvPr>
          <p:cNvSpPr txBox="1"/>
          <p:nvPr/>
        </p:nvSpPr>
        <p:spPr>
          <a:xfrm>
            <a:off x="1969824" y="4466059"/>
            <a:ext cx="21323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am </a:t>
            </a:r>
            <a:r>
              <a:rPr lang="en-US" sz="2400" dirty="0">
                <a:solidFill>
                  <a:srgbClr val="FF0000"/>
                </a:solidFill>
              </a:rPr>
              <a:t>/</a:t>
            </a:r>
            <a:r>
              <a:rPr lang="en-US" sz="2400" dirty="0">
                <a:solidFill>
                  <a:srgbClr val="00B050"/>
                </a:solidFill>
              </a:rPr>
              <a:t> ‘m writing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D784320-CB9B-4985-AE04-E0579F109207}"/>
              </a:ext>
            </a:extLst>
          </p:cNvPr>
          <p:cNvSpPr txBox="1"/>
          <p:nvPr/>
        </p:nvSpPr>
        <p:spPr>
          <a:xfrm>
            <a:off x="2134909" y="5878413"/>
            <a:ext cx="2500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is not </a:t>
            </a:r>
            <a:r>
              <a:rPr lang="en-US" sz="2400" dirty="0">
                <a:solidFill>
                  <a:srgbClr val="FF0000"/>
                </a:solidFill>
              </a:rPr>
              <a:t>/</a:t>
            </a:r>
            <a:r>
              <a:rPr lang="en-US" sz="2400" dirty="0">
                <a:solidFill>
                  <a:srgbClr val="00B050"/>
                </a:solidFill>
              </a:rPr>
              <a:t> isn‘t doing</a:t>
            </a:r>
            <a:r>
              <a:rPr lang="en-US" sz="2400" dirty="0"/>
              <a:t>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FE0E288-4818-440F-9D34-9A664787F673}"/>
              </a:ext>
            </a:extLst>
          </p:cNvPr>
          <p:cNvSpPr txBox="1"/>
          <p:nvPr/>
        </p:nvSpPr>
        <p:spPr>
          <a:xfrm>
            <a:off x="2386538" y="5399524"/>
            <a:ext cx="1834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is </a:t>
            </a:r>
            <a:r>
              <a:rPr lang="en-US" sz="2400" dirty="0">
                <a:solidFill>
                  <a:srgbClr val="FF0000"/>
                </a:solidFill>
              </a:rPr>
              <a:t>/</a:t>
            </a:r>
            <a:r>
              <a:rPr lang="en-US" sz="2400" dirty="0">
                <a:solidFill>
                  <a:srgbClr val="00B050"/>
                </a:solidFill>
              </a:rPr>
              <a:t> ‘s reading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151188D-E5D1-4748-A1F8-1948183A955E}"/>
              </a:ext>
            </a:extLst>
          </p:cNvPr>
          <p:cNvSpPr txBox="1"/>
          <p:nvPr/>
        </p:nvSpPr>
        <p:spPr>
          <a:xfrm>
            <a:off x="5000437" y="1566024"/>
            <a:ext cx="27027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spc="-70" dirty="0"/>
              <a:t>to school every day.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AA19221-7185-4E01-8293-DA643CC13B8B}"/>
              </a:ext>
            </a:extLst>
          </p:cNvPr>
          <p:cNvSpPr txBox="1"/>
          <p:nvPr/>
        </p:nvSpPr>
        <p:spPr>
          <a:xfrm>
            <a:off x="6633040" y="1569057"/>
            <a:ext cx="27027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spc="-70" dirty="0"/>
              <a:t>to school every day. 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B0690D5-C374-43EC-A373-DB57BE03CBB7}"/>
              </a:ext>
            </a:extLst>
          </p:cNvPr>
          <p:cNvGrpSpPr/>
          <p:nvPr/>
        </p:nvGrpSpPr>
        <p:grpSpPr>
          <a:xfrm>
            <a:off x="3380412" y="2652394"/>
            <a:ext cx="2460522" cy="461665"/>
            <a:chOff x="3380412" y="2573738"/>
            <a:chExt cx="2460522" cy="461665"/>
          </a:xfrm>
        </p:grpSpPr>
        <p:cxnSp>
          <p:nvCxnSpPr>
            <p:cNvPr id="28" name="Straight Connector 27"/>
            <p:cNvCxnSpPr>
              <a:cxnSpLocks/>
            </p:cNvCxnSpPr>
            <p:nvPr/>
          </p:nvCxnSpPr>
          <p:spPr>
            <a:xfrm>
              <a:off x="4586810" y="2915085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5FAE759-01D3-4F3A-A27B-1EDD5257D345}"/>
                </a:ext>
              </a:extLst>
            </p:cNvPr>
            <p:cNvSpPr txBox="1"/>
            <p:nvPr/>
          </p:nvSpPr>
          <p:spPr>
            <a:xfrm>
              <a:off x="3380412" y="2573738"/>
              <a:ext cx="246052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he (play)              ?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52AD223C-EDE4-4E7A-888A-5D1385A61DB5}"/>
              </a:ext>
            </a:extLst>
          </p:cNvPr>
          <p:cNvSpPr txBox="1"/>
          <p:nvPr/>
        </p:nvSpPr>
        <p:spPr>
          <a:xfrm>
            <a:off x="2723854" y="2671331"/>
            <a:ext cx="2460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he (play)              ?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C2B2F66-3827-41AA-B87F-5BAD2A339216}"/>
              </a:ext>
            </a:extLst>
          </p:cNvPr>
          <p:cNvCxnSpPr>
            <a:cxnSpLocks/>
          </p:cNvCxnSpPr>
          <p:nvPr/>
        </p:nvCxnSpPr>
        <p:spPr>
          <a:xfrm>
            <a:off x="3930252" y="3012678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B8CEF287-D9A8-4052-BFB0-6391D48D8857}"/>
              </a:ext>
            </a:extLst>
          </p:cNvPr>
          <p:cNvSpPr txBox="1"/>
          <p:nvPr/>
        </p:nvSpPr>
        <p:spPr>
          <a:xfrm>
            <a:off x="4803072" y="3544624"/>
            <a:ext cx="18299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in the library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0693577-17A4-489B-A7D4-8DC6A1824B5E}"/>
              </a:ext>
            </a:extLst>
          </p:cNvPr>
          <p:cNvSpPr txBox="1"/>
          <p:nvPr/>
        </p:nvSpPr>
        <p:spPr>
          <a:xfrm>
            <a:off x="2171640" y="3507073"/>
            <a:ext cx="26964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your friends (study)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80E5AB3-E120-437D-929C-8052EDAE0926}"/>
              </a:ext>
            </a:extLst>
          </p:cNvPr>
          <p:cNvSpPr txBox="1"/>
          <p:nvPr/>
        </p:nvSpPr>
        <p:spPr>
          <a:xfrm>
            <a:off x="1423869" y="3525410"/>
            <a:ext cx="26964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your friends (study) 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9E83BEC9-984A-4971-A2B3-F7C07AB517D2}"/>
              </a:ext>
            </a:extLst>
          </p:cNvPr>
          <p:cNvCxnSpPr>
            <a:cxnSpLocks/>
          </p:cNvCxnSpPr>
          <p:nvPr/>
        </p:nvCxnSpPr>
        <p:spPr>
          <a:xfrm>
            <a:off x="3934941" y="3882218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3B85747E-CF33-4B18-A6B1-4B3156FF84B1}"/>
              </a:ext>
            </a:extLst>
          </p:cNvPr>
          <p:cNvSpPr txBox="1"/>
          <p:nvPr/>
        </p:nvSpPr>
        <p:spPr>
          <a:xfrm>
            <a:off x="5634785" y="3530008"/>
            <a:ext cx="18299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in the library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C3D3A8B-239A-4333-BCB1-96AEA0843F2F}"/>
              </a:ext>
            </a:extLst>
          </p:cNvPr>
          <p:cNvSpPr txBox="1"/>
          <p:nvPr/>
        </p:nvSpPr>
        <p:spPr>
          <a:xfrm>
            <a:off x="4635145" y="3547194"/>
            <a:ext cx="18299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in the library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8E59F35-A10A-46FA-B677-B966F06498A4}"/>
              </a:ext>
            </a:extLst>
          </p:cNvPr>
          <p:cNvSpPr txBox="1"/>
          <p:nvPr/>
        </p:nvSpPr>
        <p:spPr>
          <a:xfrm>
            <a:off x="3091091" y="4461539"/>
            <a:ext cx="35057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an email to my friend now.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E444E8E-8378-4918-B1AD-D70FF326AD03}"/>
              </a:ext>
            </a:extLst>
          </p:cNvPr>
          <p:cNvSpPr txBox="1"/>
          <p:nvPr/>
        </p:nvSpPr>
        <p:spPr>
          <a:xfrm>
            <a:off x="3930252" y="4461539"/>
            <a:ext cx="35057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an email to my friend now.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9946D99-C804-40D2-A583-4C51E99F4E6B}"/>
              </a:ext>
            </a:extLst>
          </p:cNvPr>
          <p:cNvSpPr txBox="1"/>
          <p:nvPr/>
        </p:nvSpPr>
        <p:spPr>
          <a:xfrm>
            <a:off x="3474259" y="5329780"/>
            <a:ext cx="2705041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/>
              <a:t>his homework now.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9EAD067-5DD3-44C8-B893-0F5708C743CA}"/>
              </a:ext>
            </a:extLst>
          </p:cNvPr>
          <p:cNvSpPr txBox="1"/>
          <p:nvPr/>
        </p:nvSpPr>
        <p:spPr>
          <a:xfrm>
            <a:off x="4074559" y="5332043"/>
            <a:ext cx="2705041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/>
              <a:t>his homework now.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7C93C90-012E-49DC-A765-672C6C409B9C}"/>
              </a:ext>
            </a:extLst>
          </p:cNvPr>
          <p:cNvSpPr txBox="1"/>
          <p:nvPr/>
        </p:nvSpPr>
        <p:spPr>
          <a:xfrm>
            <a:off x="3230741" y="5892359"/>
            <a:ext cx="2599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9" grpId="0"/>
      <p:bldP spid="40" grpId="0"/>
      <p:bldP spid="46" grpId="0"/>
      <p:bldP spid="48" grpId="0"/>
      <p:bldP spid="48" grpId="1"/>
      <p:bldP spid="50" grpId="0"/>
      <p:bldP spid="51" grpId="0"/>
      <p:bldP spid="53" grpId="0"/>
      <p:bldP spid="54" grpId="0"/>
      <p:bldP spid="54" grpId="1"/>
      <p:bldP spid="56" grpId="0"/>
      <p:bldP spid="57" grpId="0"/>
      <p:bldP spid="59" grpId="0"/>
      <p:bldP spid="60" grpId="0"/>
      <p:bldP spid="6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" y="0"/>
            <a:ext cx="9144000" cy="22631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56243" y="183774"/>
            <a:ext cx="36502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Charades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98" y="139969"/>
            <a:ext cx="2026920" cy="592484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953938" y="742404"/>
            <a:ext cx="61705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Take turns to mime different actions. </a:t>
            </a:r>
          </a:p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Others guess what you are doing.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34841" y="2140201"/>
            <a:ext cx="1860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Example: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34840" y="2768385"/>
            <a:ext cx="56001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/>
              <a:t>A: </a:t>
            </a:r>
            <a:r>
              <a:rPr lang="en-US" sz="2800"/>
              <a:t>Are you dancing?</a:t>
            </a:r>
          </a:p>
          <a:p>
            <a:r>
              <a:rPr lang="en-US" sz="2800" b="1" i="1"/>
              <a:t>B: </a:t>
            </a:r>
            <a:r>
              <a:rPr lang="en-US" sz="2800"/>
              <a:t>No, I’m not.</a:t>
            </a:r>
          </a:p>
          <a:p>
            <a:r>
              <a:rPr lang="en-US" sz="2800" b="1" i="1"/>
              <a:t>C: </a:t>
            </a:r>
            <a:r>
              <a:rPr lang="en-US" sz="2800"/>
              <a:t>Are you looking for something?</a:t>
            </a:r>
          </a:p>
          <a:p>
            <a:r>
              <a:rPr lang="en-US" sz="2800" b="1" i="1"/>
              <a:t>B: </a:t>
            </a:r>
            <a:r>
              <a:rPr lang="en-US" sz="2800"/>
              <a:t>Yes, I am.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49970" y="3940292"/>
            <a:ext cx="3949065" cy="287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extLst>
      <p:ext uri="{BB962C8B-B14F-4D97-AF65-F5344CB8AC3E}">
        <p14:creationId xmlns:p14="http://schemas.microsoft.com/office/powerpoint/2010/main" val="333648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1" y="0"/>
            <a:ext cx="8613162" cy="2280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4" y="2907793"/>
            <a:ext cx="8892967" cy="319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652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2551409"/>
            <a:ext cx="4176100" cy="720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542074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52" y="4140656"/>
            <a:ext cx="379594" cy="4124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52" y="4887628"/>
            <a:ext cx="408794" cy="4051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094" y="4067128"/>
            <a:ext cx="375944" cy="3978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562" y="4797084"/>
            <a:ext cx="379595" cy="3905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562" y="5931507"/>
            <a:ext cx="383245" cy="3613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0196" y="4131885"/>
            <a:ext cx="3296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Put the verbs in brackets in the present continuous.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7623" y="4875893"/>
            <a:ext cx="32885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Look at the pictures. Write sentences like the example. Use positive or negative present continuous verbs.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37037" y="4026356"/>
            <a:ext cx="3895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 in pairs. Look at the pictures. Ask and answer.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26237" y="4769742"/>
            <a:ext cx="42177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Put the verbs in brackets in the present simple or present continuous.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77184" y="5901748"/>
            <a:ext cx="2206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Charades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4771" y="3333417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3" name="Rectangle 2"/>
          <p:cNvSpPr/>
          <p:nvPr/>
        </p:nvSpPr>
        <p:spPr>
          <a:xfrm>
            <a:off x="2576971" y="3398729"/>
            <a:ext cx="3190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/>
              <a:t>The present continuous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157" y="5913178"/>
            <a:ext cx="1145944" cy="33496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1" y="0"/>
            <a:ext cx="8613162" cy="228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28810" y="2732314"/>
            <a:ext cx="8009450" cy="3634196"/>
          </a:xfrm>
          <a:prstGeom prst="rect">
            <a:avLst/>
          </a:prstGeom>
          <a:solidFill>
            <a:srgbClr val="FDE1D8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14" y="178323"/>
            <a:ext cx="4176100" cy="720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9" y="168988"/>
            <a:ext cx="961782" cy="7776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1228" y="960331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7" name="Rectangle 6"/>
          <p:cNvSpPr/>
          <p:nvPr/>
        </p:nvSpPr>
        <p:spPr>
          <a:xfrm>
            <a:off x="891714" y="1497283"/>
            <a:ext cx="344652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/>
              <a:t>The present continuous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67" y="1989726"/>
            <a:ext cx="4097553" cy="10485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81" y="3032853"/>
            <a:ext cx="7517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We use the present continuous for actions happening now.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75081" y="3544458"/>
            <a:ext cx="65830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solidFill>
                  <a:srgbClr val="0070C0"/>
                </a:solidFill>
              </a:rPr>
              <a:t>Example: </a:t>
            </a:r>
            <a:r>
              <a:rPr lang="en-US" sz="2200" b="1"/>
              <a:t>- </a:t>
            </a:r>
            <a:r>
              <a:rPr lang="en-US" sz="2200"/>
              <a:t>She</a:t>
            </a:r>
            <a:r>
              <a:rPr lang="en-US" sz="2200" b="1"/>
              <a:t>’s talking.</a:t>
            </a:r>
          </a:p>
          <a:p>
            <a:pPr marL="1085850"/>
            <a:r>
              <a:rPr lang="en-US" sz="2200" b="1"/>
              <a:t>- </a:t>
            </a:r>
            <a:r>
              <a:rPr lang="en-US" sz="2200"/>
              <a:t>They</a:t>
            </a:r>
            <a:r>
              <a:rPr lang="en-US" sz="2200" b="1"/>
              <a:t>’re not talking.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75080" y="4313899"/>
            <a:ext cx="7691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We can use the present continuous with </a:t>
            </a:r>
            <a:r>
              <a:rPr lang="en-US" sz="2400" i="1"/>
              <a:t>now</a:t>
            </a:r>
            <a:r>
              <a:rPr lang="en-US" sz="2400"/>
              <a:t>, </a:t>
            </a:r>
            <a:r>
              <a:rPr lang="en-US" sz="2400" i="1"/>
              <a:t>at present</a:t>
            </a:r>
            <a:r>
              <a:rPr lang="en-US" sz="2400"/>
              <a:t>, or </a:t>
            </a:r>
            <a:r>
              <a:rPr lang="en-US" sz="2400" i="1"/>
              <a:t>at the moment</a:t>
            </a:r>
            <a:r>
              <a:rPr lang="en-US" sz="2400"/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75081" y="5214124"/>
            <a:ext cx="65830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solidFill>
                  <a:srgbClr val="0070C0"/>
                </a:solidFill>
              </a:rPr>
              <a:t>Example: </a:t>
            </a:r>
            <a:r>
              <a:rPr lang="en-US" sz="2200" b="1"/>
              <a:t>- </a:t>
            </a:r>
            <a:r>
              <a:rPr lang="en-US" sz="2200"/>
              <a:t>I’m doing my homework </a:t>
            </a:r>
            <a:r>
              <a:rPr lang="en-US" sz="2200" b="1"/>
              <a:t>at present</a:t>
            </a:r>
            <a:r>
              <a:rPr lang="en-US" sz="2200"/>
              <a:t>.</a:t>
            </a:r>
            <a:endParaRPr lang="en-US" sz="2200" b="1"/>
          </a:p>
          <a:p>
            <a:pPr marL="1085850"/>
            <a:r>
              <a:rPr lang="en-US" sz="2200" b="1"/>
              <a:t>- </a:t>
            </a:r>
            <a:r>
              <a:rPr lang="en-US" sz="2200" b="1" i="1"/>
              <a:t>A: </a:t>
            </a:r>
            <a:r>
              <a:rPr lang="en-US" sz="2200"/>
              <a:t>Are you reading </a:t>
            </a:r>
            <a:r>
              <a:rPr lang="en-US" sz="2200" b="1"/>
              <a:t>now</a:t>
            </a:r>
            <a:r>
              <a:rPr lang="en-US" sz="2200"/>
              <a:t>?</a:t>
            </a:r>
          </a:p>
          <a:p>
            <a:pPr marL="1200150" indent="57150"/>
            <a:r>
              <a:rPr lang="en-US" sz="2200" b="1" i="1"/>
              <a:t>B: </a:t>
            </a:r>
            <a:r>
              <a:rPr lang="en-US" sz="2200"/>
              <a:t>Yes, I am.</a:t>
            </a:r>
          </a:p>
        </p:txBody>
      </p:sp>
    </p:spTree>
    <p:extLst>
      <p:ext uri="{BB962C8B-B14F-4D97-AF65-F5344CB8AC3E}">
        <p14:creationId xmlns:p14="http://schemas.microsoft.com/office/powerpoint/2010/main" val="3974246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96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20516" y="171167"/>
            <a:ext cx="7937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Put the verbs in brackets in the present continuous.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46303" y="183458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21133" y="1782390"/>
            <a:ext cx="1705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Nam (read)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950662" y="2102694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46303" y="255326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21133" y="2501064"/>
            <a:ext cx="1705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They (play)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2921738" y="2848574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46303" y="332090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21133" y="3312253"/>
            <a:ext cx="2827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My sister (not make)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4130650" y="3659420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46303" y="417449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421133" y="4165840"/>
            <a:ext cx="6648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I (go)                  to the supermarket at the moment.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46303" y="487848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1486086" y="5225655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202427" y="4475085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2D6567EA-3B98-42F1-BA49-41BE55FC76AC}"/>
              </a:ext>
            </a:extLst>
          </p:cNvPr>
          <p:cNvGrpSpPr/>
          <p:nvPr/>
        </p:nvGrpSpPr>
        <p:grpSpPr>
          <a:xfrm>
            <a:off x="2581345" y="4878488"/>
            <a:ext cx="5806766" cy="461665"/>
            <a:chOff x="2581345" y="4878488"/>
            <a:chExt cx="5806766" cy="461665"/>
          </a:xfrm>
        </p:grpSpPr>
        <p:sp>
          <p:nvSpPr>
            <p:cNvPr id="27" name="TextBox 26"/>
            <p:cNvSpPr txBox="1"/>
            <p:nvPr/>
          </p:nvSpPr>
          <p:spPr>
            <a:xfrm>
              <a:off x="2581345" y="4878488"/>
              <a:ext cx="58067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they (talk)                  about their new friends?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  <p:cxnSp>
          <p:nvCxnSpPr>
            <p:cNvPr id="30" name="Straight Connector 29"/>
            <p:cNvCxnSpPr>
              <a:cxnSpLocks/>
            </p:cNvCxnSpPr>
            <p:nvPr/>
          </p:nvCxnSpPr>
          <p:spPr>
            <a:xfrm>
              <a:off x="4011930" y="5225655"/>
              <a:ext cx="1097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878D441-209D-4529-822D-92A3CD5956F7}"/>
              </a:ext>
            </a:extLst>
          </p:cNvPr>
          <p:cNvSpPr txBox="1"/>
          <p:nvPr/>
        </p:nvSpPr>
        <p:spPr>
          <a:xfrm>
            <a:off x="2860986" y="1782388"/>
            <a:ext cx="1387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reading</a:t>
            </a:r>
            <a:endParaRPr lang="en-US" sz="24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48A64E8-E3E9-4490-844C-798600071B18}"/>
              </a:ext>
            </a:extLst>
          </p:cNvPr>
          <p:cNvSpPr txBox="1"/>
          <p:nvPr/>
        </p:nvSpPr>
        <p:spPr>
          <a:xfrm>
            <a:off x="2860986" y="2504697"/>
            <a:ext cx="1579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playing</a:t>
            </a:r>
            <a:endParaRPr lang="en-US" sz="24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48EFA3A-EC7B-445F-9982-72C3BD63A430}"/>
              </a:ext>
            </a:extLst>
          </p:cNvPr>
          <p:cNvSpPr txBox="1"/>
          <p:nvPr/>
        </p:nvSpPr>
        <p:spPr>
          <a:xfrm>
            <a:off x="4031595" y="3307562"/>
            <a:ext cx="1701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isn’t making</a:t>
            </a:r>
            <a:endParaRPr lang="en-US" sz="24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4127A0B-970E-4B67-986C-2BF0E03931BD}"/>
              </a:ext>
            </a:extLst>
          </p:cNvPr>
          <p:cNvSpPr txBox="1"/>
          <p:nvPr/>
        </p:nvSpPr>
        <p:spPr>
          <a:xfrm>
            <a:off x="2087519" y="4173655"/>
            <a:ext cx="1327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 going</a:t>
            </a:r>
            <a:endParaRPr lang="en-US" sz="24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5E32583-A51E-4D5B-9596-6ED9EF6983AC}"/>
              </a:ext>
            </a:extLst>
          </p:cNvPr>
          <p:cNvSpPr txBox="1"/>
          <p:nvPr/>
        </p:nvSpPr>
        <p:spPr>
          <a:xfrm>
            <a:off x="1486086" y="4877103"/>
            <a:ext cx="61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endParaRPr lang="en-US" sz="24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F42DEB9-FAAA-4F05-9B5C-2212562FE2CB}"/>
              </a:ext>
            </a:extLst>
          </p:cNvPr>
          <p:cNvSpPr txBox="1"/>
          <p:nvPr/>
        </p:nvSpPr>
        <p:spPr>
          <a:xfrm>
            <a:off x="3452305" y="4883179"/>
            <a:ext cx="1017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talking</a:t>
            </a:r>
            <a:endParaRPr lang="en-US" sz="24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E7E68B7-559F-4139-B749-2A85E9687097}"/>
              </a:ext>
            </a:extLst>
          </p:cNvPr>
          <p:cNvSpPr txBox="1"/>
          <p:nvPr/>
        </p:nvSpPr>
        <p:spPr>
          <a:xfrm>
            <a:off x="3820904" y="1782389"/>
            <a:ext cx="18489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 book now.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3C95827-7B8C-4E78-9459-FD2150DC33F5}"/>
              </a:ext>
            </a:extLst>
          </p:cNvPr>
          <p:cNvSpPr txBox="1"/>
          <p:nvPr/>
        </p:nvSpPr>
        <p:spPr>
          <a:xfrm>
            <a:off x="4119281" y="1782388"/>
            <a:ext cx="18489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 book now.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ACE84A5-20A7-43D3-93A8-F4E777A76910}"/>
              </a:ext>
            </a:extLst>
          </p:cNvPr>
          <p:cNvSpPr txBox="1"/>
          <p:nvPr/>
        </p:nvSpPr>
        <p:spPr>
          <a:xfrm>
            <a:off x="3796810" y="2501064"/>
            <a:ext cx="32092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football at the moment.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3AE4E41-2125-41CD-8944-AF47B09DFC24}"/>
              </a:ext>
            </a:extLst>
          </p:cNvPr>
          <p:cNvSpPr txBox="1"/>
          <p:nvPr/>
        </p:nvSpPr>
        <p:spPr>
          <a:xfrm>
            <a:off x="4314382" y="2504868"/>
            <a:ext cx="32092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football at the moment.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6AFECC1-B388-4B32-9B7E-0F6B1F4C9A29}"/>
              </a:ext>
            </a:extLst>
          </p:cNvPr>
          <p:cNvSpPr txBox="1"/>
          <p:nvPr/>
        </p:nvSpPr>
        <p:spPr>
          <a:xfrm>
            <a:off x="5225416" y="3307562"/>
            <a:ext cx="31626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 sandwich at present.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961CEE6-990A-4502-9402-484FF3DD8C6B}"/>
              </a:ext>
            </a:extLst>
          </p:cNvPr>
          <p:cNvSpPr txBox="1"/>
          <p:nvPr/>
        </p:nvSpPr>
        <p:spPr>
          <a:xfrm>
            <a:off x="5619578" y="3307561"/>
            <a:ext cx="31626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 sandwich at present.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C0FE08B-B372-48E3-AFB4-0701E2BCEADB}"/>
              </a:ext>
            </a:extLst>
          </p:cNvPr>
          <p:cNvSpPr txBox="1"/>
          <p:nvPr/>
        </p:nvSpPr>
        <p:spPr>
          <a:xfrm>
            <a:off x="2065760" y="4877102"/>
            <a:ext cx="5806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they (talk)                about their new friends?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2C562F5-A658-4D09-B56F-0C6075EE6D23}"/>
              </a:ext>
            </a:extLst>
          </p:cNvPr>
          <p:cNvCxnSpPr>
            <a:cxnSpLocks/>
          </p:cNvCxnSpPr>
          <p:nvPr/>
        </p:nvCxnSpPr>
        <p:spPr>
          <a:xfrm>
            <a:off x="3496345" y="5224269"/>
            <a:ext cx="10058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69730" cy="11848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6718" y="6676"/>
            <a:ext cx="8120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pictures. Write sentences like the example. Use positive or negative present continuous verbs.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17577" y="1744318"/>
            <a:ext cx="1860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Example: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562" y="2267538"/>
            <a:ext cx="4078605" cy="304741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595562" y="5732130"/>
            <a:ext cx="4088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She</a:t>
            </a:r>
            <a:r>
              <a:rPr lang="en-US" sz="2800" b="1">
                <a:solidFill>
                  <a:srgbClr val="F16649"/>
                </a:solidFill>
              </a:rPr>
              <a:t>’s talking </a:t>
            </a:r>
            <a:r>
              <a:rPr lang="en-US" sz="2800"/>
              <a:t>to Mai. (talk)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9093" y="30296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83923" y="302967"/>
            <a:ext cx="3070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Nam and Ba</a:t>
            </a:r>
          </a:p>
          <a:p>
            <a:r>
              <a:rPr lang="en-US" sz="2400" dirty="0"/>
              <a:t>(eat ice cream)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516322" y="623271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442" y="0"/>
            <a:ext cx="2299881" cy="14859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09093" y="154780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83923" y="1547808"/>
            <a:ext cx="3070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Lan and Trang              </a:t>
            </a:r>
          </a:p>
          <a:p>
            <a:r>
              <a:rPr lang="en-US" sz="2400" dirty="0"/>
              <a:t>(take photos)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2710632" y="1868112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692" y="1219247"/>
            <a:ext cx="1850857" cy="14859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09093" y="278074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83923" y="2780749"/>
            <a:ext cx="3070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Ha</a:t>
            </a:r>
          </a:p>
          <a:p>
            <a:r>
              <a:rPr lang="en-US" sz="2400" dirty="0"/>
              <a:t>(write a letter)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1339032" y="3112483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689" y="2428877"/>
            <a:ext cx="2066911" cy="173571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09093" y="427203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83923" y="4272037"/>
            <a:ext cx="3493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Duong and Hung               </a:t>
            </a:r>
          </a:p>
          <a:p>
            <a:r>
              <a:rPr lang="en-US" sz="2400" dirty="0"/>
              <a:t>(play badminton) 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3087822" y="4592341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818" y="3705551"/>
            <a:ext cx="2110432" cy="1841201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09093" y="559003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83923" y="5590036"/>
            <a:ext cx="21485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Phong</a:t>
            </a:r>
            <a:r>
              <a:rPr lang="en-US" sz="2400" dirty="0"/>
              <a:t> </a:t>
            </a:r>
          </a:p>
          <a:p>
            <a:r>
              <a:rPr lang="en-US" sz="2400" dirty="0"/>
              <a:t>(draw a picture)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1819092" y="5921770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340" y="4896240"/>
            <a:ext cx="1141237" cy="19840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C16411-0437-4EF9-8597-04ED68CC0B73}"/>
              </a:ext>
            </a:extLst>
          </p:cNvPr>
          <p:cNvSpPr txBox="1"/>
          <p:nvPr/>
        </p:nvSpPr>
        <p:spPr>
          <a:xfrm>
            <a:off x="2714447" y="1547807"/>
            <a:ext cx="2434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are taking photos</a:t>
            </a:r>
            <a:r>
              <a:rPr lang="en-US" sz="2400" dirty="0"/>
              <a:t>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C0A23BB-580D-4B70-B529-2BAA6E8F5E01}"/>
              </a:ext>
            </a:extLst>
          </p:cNvPr>
          <p:cNvSpPr txBox="1"/>
          <p:nvPr/>
        </p:nvSpPr>
        <p:spPr>
          <a:xfrm>
            <a:off x="2469373" y="302966"/>
            <a:ext cx="431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are not </a:t>
            </a:r>
            <a:r>
              <a:rPr lang="en-US" sz="2400" dirty="0">
                <a:solidFill>
                  <a:srgbClr val="FF0000"/>
                </a:solidFill>
              </a:rPr>
              <a:t>/</a:t>
            </a:r>
            <a:r>
              <a:rPr lang="en-US" sz="2400" dirty="0">
                <a:solidFill>
                  <a:srgbClr val="00B050"/>
                </a:solidFill>
              </a:rPr>
              <a:t> aren’t eating ice cream</a:t>
            </a:r>
            <a:r>
              <a:rPr lang="en-US" sz="2400" dirty="0"/>
              <a:t>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5D6708E-A0F4-40A3-A250-9FDBAFE597FB}"/>
              </a:ext>
            </a:extLst>
          </p:cNvPr>
          <p:cNvSpPr txBox="1"/>
          <p:nvPr/>
        </p:nvSpPr>
        <p:spPr>
          <a:xfrm>
            <a:off x="1366898" y="2786146"/>
            <a:ext cx="3192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is </a:t>
            </a:r>
            <a:r>
              <a:rPr lang="en-US" sz="2400" dirty="0">
                <a:solidFill>
                  <a:srgbClr val="FF0000"/>
                </a:solidFill>
              </a:rPr>
              <a:t>/</a:t>
            </a:r>
            <a:r>
              <a:rPr lang="en-US" sz="2400" dirty="0">
                <a:solidFill>
                  <a:srgbClr val="00B050"/>
                </a:solidFill>
              </a:rPr>
              <a:t> Ha’s writing a letter</a:t>
            </a:r>
            <a:r>
              <a:rPr lang="en-US" sz="2400" dirty="0"/>
              <a:t>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C4FD4E5-20A1-45F5-88DF-1D0126460B0F}"/>
              </a:ext>
            </a:extLst>
          </p:cNvPr>
          <p:cNvSpPr txBox="1"/>
          <p:nvPr/>
        </p:nvSpPr>
        <p:spPr>
          <a:xfrm>
            <a:off x="3032514" y="4257113"/>
            <a:ext cx="4562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are not </a:t>
            </a:r>
            <a:r>
              <a:rPr lang="en-US" sz="2400" dirty="0">
                <a:solidFill>
                  <a:srgbClr val="FF0000"/>
                </a:solidFill>
              </a:rPr>
              <a:t>/</a:t>
            </a:r>
            <a:r>
              <a:rPr lang="en-US" sz="2400" dirty="0">
                <a:solidFill>
                  <a:srgbClr val="00B050"/>
                </a:solidFill>
              </a:rPr>
              <a:t> aren’t playing badminton</a:t>
            </a:r>
            <a:r>
              <a:rPr lang="en-US" sz="2400" dirty="0"/>
              <a:t>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12E9767-A76D-4307-89D5-2F3C8E45DC40}"/>
              </a:ext>
            </a:extLst>
          </p:cNvPr>
          <p:cNvSpPr txBox="1"/>
          <p:nvPr/>
        </p:nvSpPr>
        <p:spPr>
          <a:xfrm>
            <a:off x="1737914" y="5588907"/>
            <a:ext cx="3979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is not </a:t>
            </a:r>
            <a:r>
              <a:rPr lang="en-US" sz="2400" dirty="0">
                <a:solidFill>
                  <a:srgbClr val="FF0000"/>
                </a:solidFill>
              </a:rPr>
              <a:t>/</a:t>
            </a:r>
            <a:r>
              <a:rPr lang="en-US" sz="2400" dirty="0">
                <a:solidFill>
                  <a:srgbClr val="00B050"/>
                </a:solidFill>
              </a:rPr>
              <a:t> isn’t drawing a picture</a:t>
            </a:r>
            <a:r>
              <a:rPr lang="en-US" sz="2400" dirty="0"/>
              <a:t>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FC00325-92C0-4D8A-9EB8-AB9BA40C09D2}"/>
              </a:ext>
            </a:extLst>
          </p:cNvPr>
          <p:cNvSpPr txBox="1"/>
          <p:nvPr/>
        </p:nvSpPr>
        <p:spPr>
          <a:xfrm>
            <a:off x="2673207" y="5588908"/>
            <a:ext cx="3195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BC32019-49FA-4C15-9A04-170C2C7FE748}"/>
              </a:ext>
            </a:extLst>
          </p:cNvPr>
          <p:cNvSpPr txBox="1"/>
          <p:nvPr/>
        </p:nvSpPr>
        <p:spPr>
          <a:xfrm>
            <a:off x="3350182" y="294098"/>
            <a:ext cx="3195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6C8C2CF-F565-4356-8368-04FC9DDDB585}"/>
              </a:ext>
            </a:extLst>
          </p:cNvPr>
          <p:cNvSpPr txBox="1"/>
          <p:nvPr/>
        </p:nvSpPr>
        <p:spPr>
          <a:xfrm>
            <a:off x="3931479" y="4291028"/>
            <a:ext cx="3195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A322739-2AD6-4E3D-A0DB-27989108AA1C}"/>
              </a:ext>
            </a:extLst>
          </p:cNvPr>
          <p:cNvSpPr txBox="1"/>
          <p:nvPr/>
        </p:nvSpPr>
        <p:spPr>
          <a:xfrm>
            <a:off x="3567820" y="1548650"/>
            <a:ext cx="3195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1407A7B-B42C-48E5-BBE7-A627A94883DA}"/>
              </a:ext>
            </a:extLst>
          </p:cNvPr>
          <p:cNvSpPr txBox="1"/>
          <p:nvPr/>
        </p:nvSpPr>
        <p:spPr>
          <a:xfrm>
            <a:off x="2172531" y="2798250"/>
            <a:ext cx="3195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.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08D287B4-E35C-4FAA-B409-3EB8AEFEF1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340" y="4936037"/>
            <a:ext cx="1141237" cy="198404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AA0AB4ED-C285-4DFB-8A89-89EF24E412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234" y="3663396"/>
            <a:ext cx="2110432" cy="1841201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5816EE3B-4AFB-46F4-B015-5693C123D6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395" y="-9576"/>
            <a:ext cx="2299881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07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46870" cy="14630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3" y="254545"/>
            <a:ext cx="833659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Look at the pictures. Ask and answer.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7577" y="1744318"/>
            <a:ext cx="1860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Example: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722" y="1463040"/>
            <a:ext cx="3716555" cy="349953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202839" y="4766795"/>
            <a:ext cx="50428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/>
              <a:t>A: </a:t>
            </a:r>
            <a:r>
              <a:rPr lang="en-US" sz="2800"/>
              <a:t>your sister / make a cake?</a:t>
            </a:r>
          </a:p>
          <a:p>
            <a:r>
              <a:rPr lang="en-US" sz="2800"/>
              <a:t>      Is your sister making a cake?</a:t>
            </a:r>
          </a:p>
          <a:p>
            <a:r>
              <a:rPr lang="en-US" sz="2800" b="1" i="1"/>
              <a:t>B: </a:t>
            </a:r>
            <a:r>
              <a:rPr lang="en-US" sz="2800"/>
              <a:t>Yes, she is.</a:t>
            </a:r>
            <a:endParaRPr lang="en-US" sz="2800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318871" y="5476812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28600" y="571500"/>
            <a:ext cx="640080" cy="64008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</a:rPr>
              <a:t>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" y="-91441"/>
            <a:ext cx="8122920" cy="44429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67985" y="4587320"/>
            <a:ext cx="504280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i="1" dirty="0"/>
              <a:t>A: </a:t>
            </a:r>
            <a:r>
              <a:rPr lang="en-US" sz="2800" dirty="0"/>
              <a:t>your friend / swim?</a:t>
            </a:r>
          </a:p>
          <a:p>
            <a:pPr>
              <a:spcAft>
                <a:spcPts val="600"/>
              </a:spcAft>
            </a:pPr>
            <a:endParaRPr lang="en-US" sz="2800" b="1" i="1" dirty="0"/>
          </a:p>
          <a:p>
            <a:pPr>
              <a:spcAft>
                <a:spcPts val="600"/>
              </a:spcAft>
            </a:pPr>
            <a:r>
              <a:rPr lang="en-US" sz="2800" b="1" i="1" dirty="0"/>
              <a:t>B:</a:t>
            </a:r>
            <a:endParaRPr lang="en-US" sz="28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538789" y="5495261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504015" y="5963568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4B6A368-8F72-4D7F-9C87-11037DE25958}"/>
              </a:ext>
            </a:extLst>
          </p:cNvPr>
          <p:cNvSpPr txBox="1"/>
          <p:nvPr/>
        </p:nvSpPr>
        <p:spPr>
          <a:xfrm>
            <a:off x="2469963" y="5093889"/>
            <a:ext cx="38511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Is your friend swimming?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FCFAE-A871-4297-893F-679A9B1D319D}"/>
              </a:ext>
            </a:extLst>
          </p:cNvPr>
          <p:cNvSpPr txBox="1"/>
          <p:nvPr/>
        </p:nvSpPr>
        <p:spPr>
          <a:xfrm>
            <a:off x="2445021" y="5593422"/>
            <a:ext cx="15871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Yes, he is.</a:t>
            </a:r>
          </a:p>
        </p:txBody>
      </p:sp>
    </p:spTree>
    <p:extLst>
      <p:ext uri="{BB962C8B-B14F-4D97-AF65-F5344CB8AC3E}">
        <p14:creationId xmlns:p14="http://schemas.microsoft.com/office/powerpoint/2010/main" val="48931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1259</TotalTime>
  <Words>736</Words>
  <Application>Microsoft Office PowerPoint</Application>
  <PresentationFormat>On-screen Show (4:3)</PresentationFormat>
  <Paragraphs>158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Lenovo</cp:lastModifiedBy>
  <cp:revision>83</cp:revision>
  <dcterms:created xsi:type="dcterms:W3CDTF">2020-12-09T02:04:09Z</dcterms:created>
  <dcterms:modified xsi:type="dcterms:W3CDTF">2021-05-29T12:29:43Z</dcterms:modified>
</cp:coreProperties>
</file>