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6" r:id="rId2"/>
    <p:sldId id="277" r:id="rId3"/>
    <p:sldId id="278" r:id="rId4"/>
    <p:sldId id="279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280" r:id="rId13"/>
    <p:sldId id="281" r:id="rId14"/>
    <p:sldId id="271" r:id="rId15"/>
    <p:sldId id="282" r:id="rId16"/>
    <p:sldId id="284" r:id="rId17"/>
    <p:sldId id="283" r:id="rId18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Britannic Bold" panose="020B0903060703020204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image" Target="../media/image12.png"/><Relationship Id="rId20" Type="http://schemas.openxmlformats.org/officeDocument/2006/relationships/slide" Target="slide12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1.xml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231820"/>
            <a:ext cx="11410682" cy="6465194"/>
          </a:xfrm>
        </p:spPr>
      </p:pic>
    </p:spTree>
    <p:extLst>
      <p:ext uri="{BB962C8B-B14F-4D97-AF65-F5344CB8AC3E}">
        <p14:creationId xmlns:p14="http://schemas.microsoft.com/office/powerpoint/2010/main" val="16634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2580" y="231604"/>
            <a:ext cx="10457645" cy="121837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685800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5.………….musical instruments are on display in the museum?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The Coho’s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Hình chữ nhật: Góc Tròn A">
            <a:hlinkClick r:id="rId3" action="ppaction://hlinksldjump"/>
            <a:extLst>
              <a:ext uri="{FF2B5EF4-FFF2-40B4-BE49-F238E27FC236}">
                <a16:creationId xmlns="" xmlns:a16="http://schemas.microsoft.com/office/drawing/2014/main" id="{144A3908-AA71-4DE6-AF26-E065291D961B}"/>
              </a:ext>
            </a:extLst>
          </p:cNvPr>
          <p:cNvSpPr/>
          <p:nvPr/>
        </p:nvSpPr>
        <p:spPr>
          <a:xfrm>
            <a:off x="6537401" y="164528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B: </a:t>
            </a:r>
            <a:r>
              <a:rPr lang="en-US" sz="2800" dirty="0" smtClean="0"/>
              <a:t>Whose</a:t>
            </a:r>
            <a:endParaRPr lang="en-US" sz="2800" dirty="0"/>
          </a:p>
        </p:txBody>
      </p:sp>
      <p:sp>
        <p:nvSpPr>
          <p:cNvPr id="6" name="Hình chữ nhật: Góc Tròn B">
            <a:extLst>
              <a:ext uri="{FF2B5EF4-FFF2-40B4-BE49-F238E27FC236}">
                <a16:creationId xmlns="" xmlns:a16="http://schemas.microsoft.com/office/drawing/2014/main" id="{1D5E5EEA-D97E-4A0D-B276-4379BD61FE35}"/>
              </a:ext>
            </a:extLst>
          </p:cNvPr>
          <p:cNvSpPr/>
          <p:nvPr/>
        </p:nvSpPr>
        <p:spPr>
          <a:xfrm>
            <a:off x="1713060" y="164528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A: </a:t>
            </a:r>
            <a:r>
              <a:rPr lang="en-US" sz="2800" dirty="0" smtClean="0"/>
              <a:t>Which</a:t>
            </a:r>
            <a:endParaRPr lang="en-US" sz="2800" dirty="0"/>
          </a:p>
        </p:txBody>
      </p:sp>
      <p:sp>
        <p:nvSpPr>
          <p:cNvPr id="7" name="Hình chữ nhật: Góc Tròn C">
            <a:extLst>
              <a:ext uri="{FF2B5EF4-FFF2-40B4-BE49-F238E27FC236}">
                <a16:creationId xmlns="" xmlns:a16="http://schemas.microsoft.com/office/drawing/2014/main" id="{5A410F8D-0283-4229-8EEB-B4AEED39FC70}"/>
              </a:ext>
            </a:extLst>
          </p:cNvPr>
          <p:cNvSpPr/>
          <p:nvPr/>
        </p:nvSpPr>
        <p:spPr>
          <a:xfrm>
            <a:off x="1713060" y="256540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C: </a:t>
            </a:r>
            <a:r>
              <a:rPr lang="en-US" sz="2800" dirty="0" smtClean="0"/>
              <a:t>What</a:t>
            </a:r>
            <a:endParaRPr lang="en-US" sz="2800" dirty="0"/>
          </a:p>
        </p:txBody>
      </p:sp>
      <p:sp>
        <p:nvSpPr>
          <p:cNvPr id="9" name="Hình chữ nhật: Góc Tròn D">
            <a:extLst>
              <a:ext uri="{FF2B5EF4-FFF2-40B4-BE49-F238E27FC236}">
                <a16:creationId xmlns="" xmlns:a16="http://schemas.microsoft.com/office/drawing/2014/main" id="{931F06A4-FC4B-40FC-9AF5-0A0F053DA9CE}"/>
              </a:ext>
            </a:extLst>
          </p:cNvPr>
          <p:cNvSpPr/>
          <p:nvPr/>
        </p:nvSpPr>
        <p:spPr>
          <a:xfrm>
            <a:off x="6537401" y="256540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D: </a:t>
            </a:r>
            <a:r>
              <a:rPr lang="en-US" sz="2800" dirty="0" smtClean="0"/>
              <a:t>Where</a:t>
            </a:r>
            <a:endParaRPr lang="en-US" sz="2800" dirty="0"/>
          </a:p>
        </p:txBody>
      </p:sp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E61AF5BB-01A5-4D34-B2B5-C493B0217D87}"/>
              </a:ext>
            </a:extLst>
          </p:cNvPr>
          <p:cNvSpPr/>
          <p:nvPr/>
        </p:nvSpPr>
        <p:spPr>
          <a:xfrm>
            <a:off x="2743200" y="4320814"/>
            <a:ext cx="4202514" cy="13112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Incorrect! Try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9549" y="309980"/>
            <a:ext cx="10753859" cy="111387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685800">
              <a:spcAft>
                <a:spcPts val="0"/>
              </a:spcAft>
            </a:pP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4..………is 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from the town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centre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nearest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village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685800">
              <a:spcAft>
                <a:spcPts val="0"/>
              </a:spcAft>
            </a:pP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About 35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kilometres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Hình chữ nhật: Góc Tròn A">
            <a:hlinkClick r:id="rId3" action="ppaction://hlinksldjump"/>
            <a:extLst>
              <a:ext uri="{FF2B5EF4-FFF2-40B4-BE49-F238E27FC236}">
                <a16:creationId xmlns="" xmlns:a16="http://schemas.microsoft.com/office/drawing/2014/main" id="{43E3BFB3-8531-45D6-B430-805EF662D22D}"/>
              </a:ext>
            </a:extLst>
          </p:cNvPr>
          <p:cNvSpPr/>
          <p:nvPr/>
        </p:nvSpPr>
        <p:spPr>
          <a:xfrm>
            <a:off x="6537402" y="256540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D: </a:t>
            </a:r>
            <a:r>
              <a:rPr lang="en-US" sz="2800" dirty="0" smtClean="0"/>
              <a:t>How far</a:t>
            </a:r>
            <a:endParaRPr lang="en-US" sz="2800" dirty="0"/>
          </a:p>
        </p:txBody>
      </p:sp>
      <p:sp>
        <p:nvSpPr>
          <p:cNvPr id="6" name="Hình chữ nhật: Góc Tròn B">
            <a:extLst>
              <a:ext uri="{FF2B5EF4-FFF2-40B4-BE49-F238E27FC236}">
                <a16:creationId xmlns="" xmlns:a16="http://schemas.microsoft.com/office/drawing/2014/main" id="{F99A4F3B-D325-4B21-9715-A2CF960F2DF6}"/>
              </a:ext>
            </a:extLst>
          </p:cNvPr>
          <p:cNvSpPr/>
          <p:nvPr/>
        </p:nvSpPr>
        <p:spPr>
          <a:xfrm>
            <a:off x="6581877" y="164528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B: </a:t>
            </a:r>
            <a:r>
              <a:rPr lang="en-US" sz="2800" dirty="0" smtClean="0"/>
              <a:t>How long</a:t>
            </a:r>
            <a:endParaRPr lang="en-US" sz="2800" dirty="0"/>
          </a:p>
        </p:txBody>
      </p:sp>
      <p:sp>
        <p:nvSpPr>
          <p:cNvPr id="7" name="Hình chữ nhật: Góc Tròn C">
            <a:extLst>
              <a:ext uri="{FF2B5EF4-FFF2-40B4-BE49-F238E27FC236}">
                <a16:creationId xmlns="" xmlns:a16="http://schemas.microsoft.com/office/drawing/2014/main" id="{EB27A6A7-3CB8-412F-A5B9-CC650872DE48}"/>
              </a:ext>
            </a:extLst>
          </p:cNvPr>
          <p:cNvSpPr/>
          <p:nvPr/>
        </p:nvSpPr>
        <p:spPr>
          <a:xfrm>
            <a:off x="1713060" y="256540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C: </a:t>
            </a:r>
            <a:r>
              <a:rPr lang="en-US" sz="2800" dirty="0" smtClean="0"/>
              <a:t>How</a:t>
            </a:r>
            <a:endParaRPr lang="en-US" sz="2800" dirty="0"/>
          </a:p>
        </p:txBody>
      </p:sp>
      <p:sp>
        <p:nvSpPr>
          <p:cNvPr id="9" name="Hình chữ nhật: Góc Tròn D">
            <a:extLst>
              <a:ext uri="{FF2B5EF4-FFF2-40B4-BE49-F238E27FC236}">
                <a16:creationId xmlns="" xmlns:a16="http://schemas.microsoft.com/office/drawing/2014/main" id="{524D9FAC-B7B4-4AD8-A73D-3C196EA6DDFA}"/>
              </a:ext>
            </a:extLst>
          </p:cNvPr>
          <p:cNvSpPr/>
          <p:nvPr/>
        </p:nvSpPr>
        <p:spPr>
          <a:xfrm>
            <a:off x="1713060" y="164528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A: </a:t>
            </a:r>
            <a:r>
              <a:rPr lang="en-US" sz="2800" dirty="0" smtClean="0"/>
              <a:t>What</a:t>
            </a:r>
            <a:endParaRPr lang="en-US" sz="2800" dirty="0"/>
          </a:p>
        </p:txBody>
      </p:sp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5305EAB8-7EEB-4B8E-A1C7-1579C12392B8}"/>
              </a:ext>
            </a:extLst>
          </p:cNvPr>
          <p:cNvSpPr/>
          <p:nvPr/>
        </p:nvSpPr>
        <p:spPr>
          <a:xfrm>
            <a:off x="2743200" y="4320814"/>
            <a:ext cx="4202514" cy="13112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Incorrect! Try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759"/>
            <a:ext cx="10515600" cy="140193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Ex2: 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questions for the underlined parts of the following sentences.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5293894"/>
          </a:xfrm>
        </p:spPr>
        <p:txBody>
          <a:bodyPr/>
          <a:lstStyle/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1.Mr.Pha goes cutting wood in the forests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once a month.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Artists from the Central Highlands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will give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performances in the festival.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My father bought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costume of the </a:t>
            </a:r>
            <a:r>
              <a:rPr lang="en-US" sz="2400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Bahnar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 an open-air market in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Tum.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The Hani people live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Lai </a:t>
            </a:r>
            <a:r>
              <a:rPr lang="en-US" sz="2400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Chau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Lao </a:t>
            </a:r>
            <a:r>
              <a:rPr lang="en-US" sz="2400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The Coho celebrate their New Year holidays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December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The visitors got to the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village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foot.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My uncle has been to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write an article about the </a:t>
            </a:r>
            <a:r>
              <a:rPr lang="en-US" sz="2400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Sedang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7124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Ex2:  Write questions for the underlined parts of the following sentences.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6372"/>
            <a:ext cx="10515600" cy="5499279"/>
          </a:xfrm>
        </p:spPr>
        <p:txBody>
          <a:bodyPr>
            <a:normAutofit fontScale="85000" lnSpcReduction="20000"/>
          </a:bodyPr>
          <a:lstStyle/>
          <a:p>
            <a:pPr marL="457200" indent="0">
              <a:spcAft>
                <a:spcPts val="0"/>
              </a:spcAft>
              <a:buNone/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1.Mr.Pha goes cutting wood in the forests </a:t>
            </a:r>
            <a:r>
              <a:rPr lang="en-US" sz="27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once a month.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often does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Mr.Pha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go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cutting wood in the forest?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Artists from the Central Highlands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will give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performances in the festival.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Who will give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performances in the festival 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My father bought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costume of the </a:t>
            </a:r>
            <a:r>
              <a:rPr lang="en-US" sz="25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Bahnar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an open-air market in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Tum.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What did your father buy at an open-air market in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Tum?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The Hani people live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Lai </a:t>
            </a:r>
            <a:r>
              <a:rPr lang="en-US" sz="25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Chau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Lao </a:t>
            </a:r>
            <a:r>
              <a:rPr lang="en-US" sz="25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Where do the Hani people live?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The Coho celebrate their New Year holidays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December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When do the Coho celebrate their New Year holidays?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The visitors got to the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Sila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village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foot.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did the visitors get to the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Silla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village?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spcAft>
                <a:spcPts val="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My uncle has been to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5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write an article about the </a:t>
            </a:r>
            <a:r>
              <a:rPr lang="en-US" sz="25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Sedang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Why has your uncle been to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Nam?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ARTICLES: </a:t>
            </a:r>
            <a:r>
              <a:rPr lang="en-US" b="1" dirty="0">
                <a:solidFill>
                  <a:srgbClr val="FF0000"/>
                </a:solidFill>
              </a:rPr>
              <a:t>A, AN, THE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1. A, An 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DT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DT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 A: 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“any” (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), “every” (</a:t>
            </a:r>
            <a:r>
              <a:rPr lang="en-US" dirty="0" err="1"/>
              <a:t>mọi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-An: -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1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(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E.g</a:t>
            </a:r>
            <a:r>
              <a:rPr lang="en-US" dirty="0"/>
              <a:t>: an hour,     an unimportant book</a:t>
            </a:r>
          </a:p>
          <a:p>
            <a:pPr marL="0" indent="0">
              <a:buNone/>
            </a:pPr>
            <a:r>
              <a:rPr lang="en-US" dirty="0"/>
              <a:t>     a  </a:t>
            </a:r>
            <a:r>
              <a:rPr lang="en-US" dirty="0" smtClean="0"/>
              <a:t>uniform  ,  a university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US" b="1" dirty="0" smtClean="0">
                <a:solidFill>
                  <a:srgbClr val="FF0000"/>
                </a:solidFill>
              </a:rPr>
              <a:t>The: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trc</a:t>
            </a:r>
            <a:r>
              <a:rPr lang="en-US" dirty="0"/>
              <a:t> DT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A: I have </a:t>
            </a:r>
            <a:r>
              <a:rPr lang="en-US" u="sng" dirty="0"/>
              <a:t>a</a:t>
            </a:r>
            <a:r>
              <a:rPr lang="en-US" dirty="0"/>
              <a:t> cat.</a:t>
            </a:r>
          </a:p>
          <a:p>
            <a:pPr marL="0" indent="0">
              <a:buNone/>
            </a:pPr>
            <a:r>
              <a:rPr lang="en-US" dirty="0"/>
              <a:t>B: </a:t>
            </a:r>
            <a:r>
              <a:rPr lang="en-US" u="sng" dirty="0"/>
              <a:t>The</a:t>
            </a:r>
            <a:r>
              <a:rPr lang="en-US" dirty="0"/>
              <a:t> cat is so pretty.</a:t>
            </a:r>
          </a:p>
          <a:p>
            <a:pPr>
              <a:buFontTx/>
              <a:buChar char="-"/>
            </a:pP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DT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: the sun, the moon, ………</a:t>
            </a:r>
          </a:p>
          <a:p>
            <a:pPr>
              <a:buFontTx/>
              <a:buChar char="-"/>
            </a:pP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821"/>
            <a:ext cx="10515600" cy="1249249"/>
          </a:xfrm>
        </p:spPr>
        <p:txBody>
          <a:bodyPr>
            <a:normAutofit fontScale="90000"/>
          </a:bodyPr>
          <a:lstStyle/>
          <a:p>
            <a:pPr marL="685800"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Ex3.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Insert a correct article (a, an, the)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complete the following sentences.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486400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Among 54 ethnic groups in Viet Nam, the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Odu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group has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…………..…. smallest 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population. 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There is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………stilt 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house in my grandparents’ village. 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In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families, old people usually stay at home to look after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house. 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Although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member 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Ethnic group, he wears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……………..….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uniform when he goes to school.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This is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……………….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old costume of the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people. 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The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chapi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…………….….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unique musical instrument of the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Raglai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people. </a:t>
            </a: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Gathering and hunting still play ……..important role in the </a:t>
            </a:r>
            <a:r>
              <a:rPr lang="en-US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ecomony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of the </a:t>
            </a:r>
            <a:r>
              <a:rPr lang="en-US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Laha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Recently, Thai men prefer to wear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</a:t>
            </a:r>
            <a:r>
              <a:rPr lang="en-US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Kinh’s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style of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dress.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60666" y="1133340"/>
            <a:ext cx="1107584" cy="463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1989" y="2021980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54733" y="2550014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2896" y="3515937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7747" y="4056847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4722" y="4584881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2005" y="5100036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6027315"/>
            <a:ext cx="108182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HOMEWORK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20" y="1825625"/>
            <a:ext cx="850005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Revise the use of question words, how to make questions and the uses of articles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Prepare next lesson: Skills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80304"/>
            <a:ext cx="11771290" cy="6490952"/>
          </a:xfrm>
        </p:spPr>
      </p:pic>
    </p:spTree>
    <p:extLst>
      <p:ext uri="{BB962C8B-B14F-4D97-AF65-F5344CB8AC3E}">
        <p14:creationId xmlns:p14="http://schemas.microsoft.com/office/powerpoint/2010/main" val="10831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 UP: QUESTION WORDS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4862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Students list all question words that they have learnt in chat box.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47" y="648465"/>
            <a:ext cx="10515600" cy="2700042"/>
          </a:xfrm>
        </p:spPr>
        <p:txBody>
          <a:bodyPr/>
          <a:lstStyle/>
          <a:p>
            <a:pPr algn="ctr"/>
            <a:r>
              <a:rPr lang="en-US" dirty="0" smtClean="0"/>
              <a:t>Monday, October 18</a:t>
            </a:r>
            <a:r>
              <a:rPr lang="en-US" baseline="30000" dirty="0" smtClean="0"/>
              <a:t>th</a:t>
            </a:r>
            <a:r>
              <a:rPr lang="en-US" dirty="0" smtClean="0"/>
              <a:t>, 2021.</a:t>
            </a:r>
            <a:br>
              <a:rPr lang="en-US" dirty="0" smtClean="0"/>
            </a:br>
            <a:r>
              <a:rPr lang="en-US" dirty="0" smtClean="0"/>
              <a:t>Unit 3: Peoples of Vietnam</a:t>
            </a:r>
            <a:br>
              <a:rPr lang="en-US" dirty="0" smtClean="0"/>
            </a:br>
            <a:r>
              <a:rPr lang="en-US" dirty="0" smtClean="0"/>
              <a:t>Period 19: Practice: Articles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184"/>
            <a:ext cx="10515600" cy="167425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QUESTIONS</a:t>
            </a:r>
            <a:b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Ex1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right question words to complete the </a:t>
            </a:r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questions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0" y="1867436"/>
            <a:ext cx="11237890" cy="4855335"/>
          </a:xfrm>
        </p:spPr>
        <p:txBody>
          <a:bodyPr>
            <a:normAutofit fontScale="32500" lnSpcReduction="20000"/>
          </a:bodyPr>
          <a:lstStyle/>
          <a:p>
            <a:pPr marL="457200" indent="0">
              <a:spcAft>
                <a:spcPts val="0"/>
              </a:spcAft>
              <a:buNone/>
            </a:pP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………………. do the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Pathen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people live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Ha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Tuyen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……………….</a:t>
            </a:r>
            <a:r>
              <a:rPr lang="en-US" sz="8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of your parents 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speak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language in your family 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father can.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3..……………….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the costume of the Lolo people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I’m not sure. But I think it’s quite expensive.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.……………….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it from the town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centre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nearest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Chut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village? 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About 35 </a:t>
            </a:r>
            <a:r>
              <a:rPr lang="en-US" sz="8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kilometres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5..……………….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musical instruments are on display in the museum</a:t>
            </a: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0">
              <a:spcAft>
                <a:spcPts val="0"/>
              </a:spcAft>
              <a:buNone/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8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Coho’s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5626839" cy="1825862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Treasure </a:t>
            </a:r>
            <a:r>
              <a:rPr lang="en-US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hunt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7244321" y="3604027"/>
            <a:ext cx="1420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Start</a:t>
            </a:r>
            <a:endParaRPr lang="en-US" sz="4800" b="1" dirty="0">
              <a:ln w="12700" cmpd="sng">
                <a:noFill/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584" y="3093737"/>
            <a:ext cx="3003916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662" y="541547"/>
            <a:ext cx="3633531" cy="29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40" y="943770"/>
            <a:ext cx="758158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385" y="295347"/>
            <a:ext cx="917067" cy="740469"/>
          </a:xfrm>
          <a:prstGeom prst="rect">
            <a:avLst/>
          </a:prstGeom>
        </p:spPr>
      </p:pic>
      <p:sp>
        <p:nvSpPr>
          <p:cNvPr id="2" name="Hình chữ nhật: Góc Tròn 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87B7B976-07AF-4549-AD18-425060044E26}"/>
              </a:ext>
            </a:extLst>
          </p:cNvPr>
          <p:cNvSpPr/>
          <p:nvPr/>
        </p:nvSpPr>
        <p:spPr>
          <a:xfrm>
            <a:off x="234854" y="5892296"/>
            <a:ext cx="2006567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17E0F483-1722-4AA6-969D-C0295AF7E78E}"/>
              </a:ext>
            </a:extLst>
          </p:cNvPr>
          <p:cNvSpPr/>
          <p:nvPr/>
        </p:nvSpPr>
        <p:spPr>
          <a:xfrm>
            <a:off x="3230422" y="406020"/>
            <a:ext cx="2162672" cy="47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CORRECT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9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6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9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9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1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2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9500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950"/>
                            </p:stCondLst>
                            <p:childTnLst>
                              <p:par>
                                <p:cTn id="25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800"/>
                            </p:stCondLst>
                            <p:childTnLst>
                              <p:par>
                                <p:cTn id="26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800"/>
                            </p:stCondLst>
                            <p:childTnLst>
                              <p:par>
                                <p:cTn id="28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50"/>
                            </p:stCondLst>
                            <p:childTnLst>
                              <p:par>
                                <p:cTn id="29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800"/>
                            </p:stCondLst>
                            <p:childTnLst>
                              <p:par>
                                <p:cTn id="30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  <p:bldP spid="6" grpId="0" animBg="1"/>
      <p:bldP spid="6" grpId="1" animBg="1"/>
      <p:bldP spid="6" grpId="2" animBg="1"/>
      <p:bldP spid="6" grpId="3" animBg="1"/>
      <p:bldP spid="6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243215"/>
            <a:ext cx="9732738" cy="13112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smtClean="0">
                <a:solidFill>
                  <a:prstClr val="white"/>
                </a:solidFill>
              </a:rPr>
              <a:t>3..……………….</a:t>
            </a:r>
            <a:r>
              <a:rPr lang="en-US" sz="3000" dirty="0">
                <a:solidFill>
                  <a:prstClr val="white"/>
                </a:solidFill>
              </a:rPr>
              <a:t>is the costume of the Lolo people? </a:t>
            </a:r>
            <a:endParaRPr lang="en-US" sz="3000" dirty="0" smtClean="0">
              <a:solidFill>
                <a:prstClr val="white"/>
              </a:solidFill>
            </a:endParaRPr>
          </a:p>
          <a:p>
            <a:pPr lvl="0" algn="ctr"/>
            <a:r>
              <a:rPr lang="en-US" sz="3000" dirty="0" smtClean="0">
                <a:solidFill>
                  <a:prstClr val="white"/>
                </a:solidFill>
              </a:rPr>
              <a:t>– </a:t>
            </a:r>
            <a:r>
              <a:rPr lang="en-US" sz="3000" dirty="0">
                <a:solidFill>
                  <a:prstClr val="white"/>
                </a:solidFill>
              </a:rPr>
              <a:t>I’m not sure. But I think it’s quite </a:t>
            </a:r>
            <a:r>
              <a:rPr lang="en-US" sz="3000" dirty="0" smtClean="0">
                <a:solidFill>
                  <a:prstClr val="white"/>
                </a:solidFill>
              </a:rPr>
              <a:t>expensive.</a:t>
            </a:r>
            <a:endParaRPr lang="en-US" sz="4000" dirty="0"/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265810"/>
            <a:ext cx="4202514" cy="3592190"/>
          </a:xfrm>
          <a:prstGeom prst="rect">
            <a:avLst/>
          </a:prstGeom>
        </p:spPr>
      </p:pic>
      <p:sp>
        <p:nvSpPr>
          <p:cNvPr id="2" name="Hình chữ nhật: Góc Tròn A">
            <a:hlinkClick r:id="rId3" action="ppaction://hlinksldjump"/>
            <a:extLst>
              <a:ext uri="{FF2B5EF4-FFF2-40B4-BE49-F238E27FC236}">
                <a16:creationId xmlns="" xmlns:a16="http://schemas.microsoft.com/office/drawing/2014/main" id="{DFA98158-1413-4C2A-85C6-69F78949FD71}"/>
              </a:ext>
            </a:extLst>
          </p:cNvPr>
          <p:cNvSpPr/>
          <p:nvPr/>
        </p:nvSpPr>
        <p:spPr>
          <a:xfrm>
            <a:off x="1728859" y="179832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A: </a:t>
            </a:r>
            <a:r>
              <a:rPr lang="en-US" sz="2800" dirty="0" smtClean="0"/>
              <a:t>How much</a:t>
            </a:r>
            <a:endParaRPr lang="en-US" sz="2800" dirty="0"/>
          </a:p>
        </p:txBody>
      </p:sp>
      <p:sp>
        <p:nvSpPr>
          <p:cNvPr id="5" name="Hình chữ nhật: Góc Tròn B">
            <a:extLst>
              <a:ext uri="{FF2B5EF4-FFF2-40B4-BE49-F238E27FC236}">
                <a16:creationId xmlns="" xmlns:a16="http://schemas.microsoft.com/office/drawing/2014/main" id="{0BDCA70A-8023-4CF0-98F0-B5248AB4045C}"/>
              </a:ext>
            </a:extLst>
          </p:cNvPr>
          <p:cNvSpPr/>
          <p:nvPr/>
        </p:nvSpPr>
        <p:spPr>
          <a:xfrm>
            <a:off x="6584797" y="179832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B: </a:t>
            </a:r>
            <a:r>
              <a:rPr lang="en-US" sz="2800" dirty="0" smtClean="0"/>
              <a:t>How long</a:t>
            </a:r>
            <a:endParaRPr lang="en-US" sz="2800" dirty="0"/>
          </a:p>
        </p:txBody>
      </p:sp>
      <p:sp>
        <p:nvSpPr>
          <p:cNvPr id="6" name="Hình chữ nhật: Góc Tròn C">
            <a:extLst>
              <a:ext uri="{FF2B5EF4-FFF2-40B4-BE49-F238E27FC236}">
                <a16:creationId xmlns="" xmlns:a16="http://schemas.microsoft.com/office/drawing/2014/main" id="{4C171B4E-DEBB-44DF-817C-5E674845C22A}"/>
              </a:ext>
            </a:extLst>
          </p:cNvPr>
          <p:cNvSpPr/>
          <p:nvPr/>
        </p:nvSpPr>
        <p:spPr>
          <a:xfrm>
            <a:off x="1728859" y="271844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C: </a:t>
            </a:r>
            <a:r>
              <a:rPr lang="en-US" sz="2800" dirty="0" smtClean="0"/>
              <a:t>How</a:t>
            </a:r>
            <a:endParaRPr lang="en-US" sz="2800" dirty="0"/>
          </a:p>
        </p:txBody>
      </p:sp>
      <p:sp>
        <p:nvSpPr>
          <p:cNvPr id="7" name="Hình chữ nhật: Góc Tròn D">
            <a:extLst>
              <a:ext uri="{FF2B5EF4-FFF2-40B4-BE49-F238E27FC236}">
                <a16:creationId xmlns="" xmlns:a16="http://schemas.microsoft.com/office/drawing/2014/main" id="{6417A8C6-B90A-485F-8AAB-F4A68281152F}"/>
              </a:ext>
            </a:extLst>
          </p:cNvPr>
          <p:cNvSpPr/>
          <p:nvPr/>
        </p:nvSpPr>
        <p:spPr>
          <a:xfrm>
            <a:off x="6553200" y="271844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D: </a:t>
            </a:r>
            <a:r>
              <a:rPr lang="en-US" sz="2800" dirty="0" smtClean="0"/>
              <a:t>How many</a:t>
            </a:r>
            <a:endParaRPr lang="en-US" sz="28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="" xmlns:a16="http://schemas.microsoft.com/office/drawing/2014/main" id="{9A6BAF15-7F38-4F2F-8A18-3A2D8E332C71}"/>
              </a:ext>
            </a:extLst>
          </p:cNvPr>
          <p:cNvSpPr/>
          <p:nvPr/>
        </p:nvSpPr>
        <p:spPr>
          <a:xfrm>
            <a:off x="2743200" y="4320814"/>
            <a:ext cx="4202514" cy="13112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Incorrect! Try again!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6" grpId="0" animBg="1"/>
      <p:bldP spid="7" grpId="0" animBg="1"/>
      <p:bldP spid="4" grpId="0" animBg="1"/>
      <p:bldP spid="4" grpId="1" animBg="1"/>
      <p:bldP spid="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6366" y="283855"/>
            <a:ext cx="11475075" cy="116612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 smtClean="0"/>
          </a:p>
          <a:p>
            <a:r>
              <a:rPr lang="en-US" sz="3000" dirty="0" smtClean="0"/>
              <a:t>1.</a:t>
            </a:r>
            <a:r>
              <a:rPr lang="en-US" sz="3000" dirty="0"/>
              <a:t> ……………….of your parents can speak </a:t>
            </a:r>
            <a:r>
              <a:rPr lang="en-US" sz="3000" dirty="0" err="1"/>
              <a:t>Tay</a:t>
            </a:r>
            <a:r>
              <a:rPr lang="en-US" sz="3000" dirty="0"/>
              <a:t> language ?</a:t>
            </a:r>
          </a:p>
          <a:p>
            <a:r>
              <a:rPr lang="en-US" sz="3000" dirty="0"/>
              <a:t>– My father can.</a:t>
            </a:r>
          </a:p>
          <a:p>
            <a:pPr algn="ctr"/>
            <a:r>
              <a:rPr lang="en-US" sz="3000" dirty="0" smtClean="0"/>
              <a:t> </a:t>
            </a:r>
            <a:endParaRPr lang="en-US" sz="30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Hình chữ nhật: Góc Tròn A">
            <a:hlinkClick r:id="rId3" action="ppaction://hlinksldjump"/>
            <a:extLst>
              <a:ext uri="{FF2B5EF4-FFF2-40B4-BE49-F238E27FC236}">
                <a16:creationId xmlns="" xmlns:a16="http://schemas.microsoft.com/office/drawing/2014/main" id="{2F8471BB-9D0C-43C6-A4E0-30E1BCCCBF6A}"/>
              </a:ext>
            </a:extLst>
          </p:cNvPr>
          <p:cNvSpPr/>
          <p:nvPr/>
        </p:nvSpPr>
        <p:spPr>
          <a:xfrm>
            <a:off x="6568998" y="2665322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D: </a:t>
            </a:r>
            <a:r>
              <a:rPr lang="en-US" sz="2800" dirty="0" smtClean="0"/>
              <a:t>Which</a:t>
            </a:r>
            <a:endParaRPr lang="en-US" sz="2800" dirty="0"/>
          </a:p>
        </p:txBody>
      </p:sp>
      <p:sp>
        <p:nvSpPr>
          <p:cNvPr id="6" name="Hình chữ nhật: Góc Tròn B">
            <a:extLst>
              <a:ext uri="{FF2B5EF4-FFF2-40B4-BE49-F238E27FC236}">
                <a16:creationId xmlns="" xmlns:a16="http://schemas.microsoft.com/office/drawing/2014/main" id="{0BDCFA1D-DA88-47BD-BEEC-B2AB5E144639}"/>
              </a:ext>
            </a:extLst>
          </p:cNvPr>
          <p:cNvSpPr/>
          <p:nvPr/>
        </p:nvSpPr>
        <p:spPr>
          <a:xfrm>
            <a:off x="6568998" y="1717001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B: </a:t>
            </a:r>
            <a:r>
              <a:rPr lang="en-US" sz="2800" dirty="0" smtClean="0"/>
              <a:t>Who </a:t>
            </a:r>
            <a:endParaRPr lang="en-US" sz="2800" dirty="0"/>
          </a:p>
        </p:txBody>
      </p:sp>
      <p:sp>
        <p:nvSpPr>
          <p:cNvPr id="7" name="Hình chữ nhật: Góc Tròn C">
            <a:extLst>
              <a:ext uri="{FF2B5EF4-FFF2-40B4-BE49-F238E27FC236}">
                <a16:creationId xmlns="" xmlns:a16="http://schemas.microsoft.com/office/drawing/2014/main" id="{C54DE9BC-916D-4A99-8D00-4E57A1F96A01}"/>
              </a:ext>
            </a:extLst>
          </p:cNvPr>
          <p:cNvSpPr/>
          <p:nvPr/>
        </p:nvSpPr>
        <p:spPr>
          <a:xfrm>
            <a:off x="1944880" y="2665322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C: </a:t>
            </a:r>
            <a:r>
              <a:rPr lang="en-US" sz="2800" dirty="0" smtClean="0"/>
              <a:t>Whose</a:t>
            </a:r>
            <a:endParaRPr lang="en-US" sz="2800" dirty="0"/>
          </a:p>
        </p:txBody>
      </p:sp>
      <p:sp>
        <p:nvSpPr>
          <p:cNvPr id="9" name="Hình chữ nhật: Góc Tròn D">
            <a:extLst>
              <a:ext uri="{FF2B5EF4-FFF2-40B4-BE49-F238E27FC236}">
                <a16:creationId xmlns="" xmlns:a16="http://schemas.microsoft.com/office/drawing/2014/main" id="{8457C1C0-1564-4E82-BFCC-D053B1E2A512}"/>
              </a:ext>
            </a:extLst>
          </p:cNvPr>
          <p:cNvSpPr/>
          <p:nvPr/>
        </p:nvSpPr>
        <p:spPr>
          <a:xfrm>
            <a:off x="1944880" y="1717001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A:What </a:t>
            </a:r>
            <a:endParaRPr lang="en-US" sz="2800" dirty="0"/>
          </a:p>
        </p:txBody>
      </p:sp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80E0B5FD-57C4-41EF-AFE2-5DBB59AD50FF}"/>
              </a:ext>
            </a:extLst>
          </p:cNvPr>
          <p:cNvSpPr/>
          <p:nvPr/>
        </p:nvSpPr>
        <p:spPr>
          <a:xfrm>
            <a:off x="2743200" y="4320814"/>
            <a:ext cx="4202514" cy="13112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Incorrect! Try again!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81463" y="231604"/>
            <a:ext cx="8829073" cy="121837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2. </a:t>
            </a:r>
            <a:r>
              <a:rPr lang="en-US" sz="2800" dirty="0"/>
              <a:t>………………. do the </a:t>
            </a:r>
            <a:r>
              <a:rPr lang="en-US" sz="2800" dirty="0" err="1"/>
              <a:t>Pathen</a:t>
            </a:r>
            <a:r>
              <a:rPr lang="en-US" sz="2800" dirty="0"/>
              <a:t> people live? </a:t>
            </a:r>
          </a:p>
          <a:p>
            <a:pPr algn="ctr"/>
            <a:r>
              <a:rPr lang="en-US" sz="2800" dirty="0"/>
              <a:t>– In Ha </a:t>
            </a:r>
            <a:r>
              <a:rPr lang="en-US" sz="2800" dirty="0" err="1"/>
              <a:t>Giang</a:t>
            </a:r>
            <a:r>
              <a:rPr lang="en-US" sz="2800" dirty="0"/>
              <a:t> and </a:t>
            </a:r>
            <a:r>
              <a:rPr lang="en-US" sz="2800" dirty="0" err="1"/>
              <a:t>Tuyen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Hình chữ nhật: Góc Tròn A">
            <a:hlinkClick r:id="rId3" action="ppaction://hlinksldjump"/>
            <a:extLst>
              <a:ext uri="{FF2B5EF4-FFF2-40B4-BE49-F238E27FC236}">
                <a16:creationId xmlns="" xmlns:a16="http://schemas.microsoft.com/office/drawing/2014/main" id="{61AE8748-B084-4842-B8C7-A7B93CC51394}"/>
              </a:ext>
            </a:extLst>
          </p:cNvPr>
          <p:cNvSpPr/>
          <p:nvPr/>
        </p:nvSpPr>
        <p:spPr>
          <a:xfrm>
            <a:off x="1713060" y="2569583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C: </a:t>
            </a:r>
            <a:r>
              <a:rPr lang="en-US" sz="2800" dirty="0" smtClean="0"/>
              <a:t>Where</a:t>
            </a:r>
            <a:endParaRPr lang="en-US" sz="2800" dirty="0"/>
          </a:p>
        </p:txBody>
      </p:sp>
      <p:sp>
        <p:nvSpPr>
          <p:cNvPr id="6" name="Hình chữ nhật: Góc Tròn B">
            <a:extLst>
              <a:ext uri="{FF2B5EF4-FFF2-40B4-BE49-F238E27FC236}">
                <a16:creationId xmlns="" xmlns:a16="http://schemas.microsoft.com/office/drawing/2014/main" id="{9F103832-0484-4763-9EE8-76A5A7F0CB7E}"/>
              </a:ext>
            </a:extLst>
          </p:cNvPr>
          <p:cNvSpPr/>
          <p:nvPr/>
        </p:nvSpPr>
        <p:spPr>
          <a:xfrm>
            <a:off x="6568998" y="164528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B: </a:t>
            </a:r>
            <a:r>
              <a:rPr lang="en-US" sz="2800" dirty="0" smtClean="0"/>
              <a:t>What</a:t>
            </a:r>
            <a:endParaRPr lang="en-US" sz="2800" dirty="0"/>
          </a:p>
        </p:txBody>
      </p:sp>
      <p:sp>
        <p:nvSpPr>
          <p:cNvPr id="7" name="Hình chữ nhật: Góc Tròn C">
            <a:extLst>
              <a:ext uri="{FF2B5EF4-FFF2-40B4-BE49-F238E27FC236}">
                <a16:creationId xmlns="" xmlns:a16="http://schemas.microsoft.com/office/drawing/2014/main" id="{097C7A94-8D2B-49C5-9AE2-35DB9DA1428F}"/>
              </a:ext>
            </a:extLst>
          </p:cNvPr>
          <p:cNvSpPr/>
          <p:nvPr/>
        </p:nvSpPr>
        <p:spPr>
          <a:xfrm>
            <a:off x="1681463" y="1659712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A: </a:t>
            </a:r>
            <a:r>
              <a:rPr lang="en-US" sz="2800" dirty="0" smtClean="0"/>
              <a:t>How</a:t>
            </a:r>
            <a:endParaRPr lang="en-US" sz="2800" dirty="0"/>
          </a:p>
        </p:txBody>
      </p:sp>
      <p:sp>
        <p:nvSpPr>
          <p:cNvPr id="9" name="Hình chữ nhật: Góc Tròn D">
            <a:extLst>
              <a:ext uri="{FF2B5EF4-FFF2-40B4-BE49-F238E27FC236}">
                <a16:creationId xmlns="" xmlns:a16="http://schemas.microsoft.com/office/drawing/2014/main" id="{6880C231-9AE5-4903-AA5F-3EC49F0BD91E}"/>
              </a:ext>
            </a:extLst>
          </p:cNvPr>
          <p:cNvSpPr/>
          <p:nvPr/>
        </p:nvSpPr>
        <p:spPr>
          <a:xfrm>
            <a:off x="6537401" y="2565400"/>
            <a:ext cx="3941538" cy="863600"/>
          </a:xfrm>
          <a:prstGeom prst="roundRect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D: </a:t>
            </a:r>
            <a:r>
              <a:rPr lang="en-US" sz="2800" dirty="0" smtClean="0"/>
              <a:t>Who</a:t>
            </a:r>
            <a:endParaRPr lang="en-US" sz="2800" dirty="0"/>
          </a:p>
        </p:txBody>
      </p:sp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1743DD4A-B08C-4F9E-A7E7-60A7C15FD44F}"/>
              </a:ext>
            </a:extLst>
          </p:cNvPr>
          <p:cNvSpPr/>
          <p:nvPr/>
        </p:nvSpPr>
        <p:spPr>
          <a:xfrm>
            <a:off x="2743200" y="4320814"/>
            <a:ext cx="4202514" cy="13112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Incorrect! Try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1211</TotalTime>
  <Words>936</Words>
  <Application>Microsoft Office PowerPoint</Application>
  <PresentationFormat>Widescreen</PresentationFormat>
  <Paragraphs>122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Tahoma</vt:lpstr>
      <vt:lpstr>Champion Script</vt:lpstr>
      <vt:lpstr>Calibri</vt:lpstr>
      <vt:lpstr>Arial</vt:lpstr>
      <vt:lpstr>Times New Roman</vt:lpstr>
      <vt:lpstr>Calibri Light</vt:lpstr>
      <vt:lpstr>Britannic Bold</vt:lpstr>
      <vt:lpstr>Office Theme</vt:lpstr>
      <vt:lpstr>PowerPoint Presentation</vt:lpstr>
      <vt:lpstr>WARM UP: QUESTION WORDS</vt:lpstr>
      <vt:lpstr>Monday, October 18th, 2021. Unit 3: Peoples of Vietnam Period 19: Practice: Articles and Questions</vt:lpstr>
      <vt:lpstr> QUESTIONS Ex1: Use the right question words to complete the following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Ex2:  Write questions for the underlined parts of the following sentences. </vt:lpstr>
      <vt:lpstr>Ex2:  Write questions for the underlined parts of the following sentences.</vt:lpstr>
      <vt:lpstr>ARTICLES: A, AN, THE</vt:lpstr>
      <vt:lpstr>Ex3.  Insert a correct article (a, an, the) to complete the following sentences. </vt:lpstr>
      <vt:lpstr>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96</cp:revision>
  <dcterms:created xsi:type="dcterms:W3CDTF">2018-01-17T20:15:41Z</dcterms:created>
  <dcterms:modified xsi:type="dcterms:W3CDTF">2021-10-18T03:17:36Z</dcterms:modified>
</cp:coreProperties>
</file>