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7" r:id="rId2"/>
    <p:sldId id="298" r:id="rId3"/>
    <p:sldId id="303" r:id="rId4"/>
    <p:sldId id="264" r:id="rId5"/>
    <p:sldId id="258" r:id="rId6"/>
    <p:sldId id="293" r:id="rId7"/>
    <p:sldId id="260" r:id="rId8"/>
    <p:sldId id="261" r:id="rId9"/>
    <p:sldId id="301" r:id="rId10"/>
    <p:sldId id="259" r:id="rId11"/>
    <p:sldId id="294" r:id="rId12"/>
    <p:sldId id="262" r:id="rId13"/>
    <p:sldId id="295" r:id="rId14"/>
    <p:sldId id="300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AD"/>
    <a:srgbClr val="F16649"/>
    <a:srgbClr val="00A1DA"/>
    <a:srgbClr val="00B0F0"/>
    <a:srgbClr val="B7ECFF"/>
    <a:srgbClr val="97E4FF"/>
    <a:srgbClr val="61D6FF"/>
    <a:srgbClr val="1DC4FF"/>
    <a:srgbClr val="FFFFFF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506" y="7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9B6A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397F61-E98F-4A45-87B6-FECE87891A25}"/>
              </a:ext>
            </a:extLst>
          </p:cNvPr>
          <p:cNvSpPr txBox="1"/>
          <p:nvPr/>
        </p:nvSpPr>
        <p:spPr>
          <a:xfrm>
            <a:off x="548580" y="2474893"/>
            <a:ext cx="8046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UNIT 5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NATURAL WONDERS OF VIETNAM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BF29A-4082-4091-B40A-C786360792C6}"/>
              </a:ext>
            </a:extLst>
          </p:cNvPr>
          <p:cNvSpPr txBox="1"/>
          <p:nvPr/>
        </p:nvSpPr>
        <p:spPr>
          <a:xfrm>
            <a:off x="337507" y="478302"/>
            <a:ext cx="846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VAN DUC LOWER SECONDARY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EFB73-D662-401E-BF1B-2277D9310068}"/>
              </a:ext>
            </a:extLst>
          </p:cNvPr>
          <p:cNvSpPr txBox="1"/>
          <p:nvPr/>
        </p:nvSpPr>
        <p:spPr>
          <a:xfrm>
            <a:off x="977704" y="3581776"/>
            <a:ext cx="7188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Lesson 3 A closer look 2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Grammar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Countable and uncountable nouns </a:t>
            </a:r>
          </a:p>
        </p:txBody>
      </p:sp>
    </p:spTree>
    <p:extLst>
      <p:ext uri="{BB962C8B-B14F-4D97-AF65-F5344CB8AC3E}">
        <p14:creationId xmlns:p14="http://schemas.microsoft.com/office/powerpoint/2010/main" val="355394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444" y="717245"/>
            <a:ext cx="91004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i="1"/>
              <a:t>Alice: </a:t>
            </a:r>
            <a:r>
              <a:rPr lang="en-US" sz="2200"/>
              <a:t>Hello, welcome to our Geography Club. </a:t>
            </a:r>
          </a:p>
          <a:p>
            <a:pPr>
              <a:lnSpc>
                <a:spcPct val="120000"/>
              </a:lnSpc>
            </a:pPr>
            <a:r>
              <a:rPr lang="en-US" sz="2200" i="1"/>
              <a:t>(Knock at door)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Alice</a:t>
            </a:r>
            <a:r>
              <a:rPr lang="en-US" sz="2200"/>
              <a:t>: Come in, Elena. We’re just starting now. </a:t>
            </a:r>
          </a:p>
          <a:p>
            <a:pPr>
              <a:lnSpc>
                <a:spcPct val="120000"/>
              </a:lnSpc>
            </a:pPr>
            <a:r>
              <a:rPr lang="en-US" sz="2200"/>
              <a:t>But remember you must always be on time.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 </a:t>
            </a:r>
            <a:r>
              <a:rPr lang="en-US" sz="2200"/>
              <a:t>Sure. Sorry.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Alice: </a:t>
            </a:r>
            <a:r>
              <a:rPr lang="en-US" sz="2200"/>
              <a:t>Today I’m going to talk about some natural wonders of Viet Nam.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Great! What’s that in the first picture? 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Alice: </a:t>
            </a:r>
            <a:r>
              <a:rPr lang="en-US" sz="2200"/>
              <a:t>It’s Ganh Da Dia in Phu Yen.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Elena: </a:t>
            </a:r>
            <a:r>
              <a:rPr lang="en-US" sz="2200"/>
              <a:t>Wow. It looks amazing!</a:t>
            </a:r>
          </a:p>
          <a:p>
            <a:pPr>
              <a:lnSpc>
                <a:spcPct val="120000"/>
              </a:lnSpc>
            </a:pPr>
            <a:r>
              <a:rPr lang="en-US" sz="2200" b="1" i="1"/>
              <a:t>Nick: </a:t>
            </a:r>
            <a:r>
              <a:rPr lang="en-US" sz="2200"/>
              <a:t>Is picture 2 Ha Long Bay?</a:t>
            </a:r>
          </a:p>
          <a:p>
            <a:pPr>
              <a:lnSpc>
                <a:spcPct val="120000"/>
              </a:lnSpc>
            </a:pPr>
            <a:r>
              <a:rPr lang="en-US" sz="2200" b="1" i="1" spc="-100"/>
              <a:t>Alice: </a:t>
            </a:r>
            <a:r>
              <a:rPr lang="en-US" sz="2200" spc="-100"/>
              <a:t>Right. What do you know about it?</a:t>
            </a:r>
          </a:p>
          <a:p>
            <a:pPr>
              <a:lnSpc>
                <a:spcPct val="120000"/>
              </a:lnSpc>
            </a:pPr>
            <a:r>
              <a:rPr lang="en-US" sz="2200" b="1" i="1" spc="-100"/>
              <a:t>Nick: </a:t>
            </a:r>
            <a:r>
              <a:rPr lang="en-US" sz="2200" spc="-100"/>
              <a:t>It has many islands. </a:t>
            </a:r>
          </a:p>
          <a:p>
            <a:pPr>
              <a:lnSpc>
                <a:spcPct val="120000"/>
              </a:lnSpc>
            </a:pPr>
            <a:r>
              <a:rPr lang="en-US" sz="2200" b="1" i="1" spc="-100"/>
              <a:t>Alice: </a:t>
            </a:r>
            <a:r>
              <a:rPr lang="en-US" sz="2200" spc="-100"/>
              <a:t>Yeah! The scenery is wonderful.  This picture shows Tuan Chau, a large island.</a:t>
            </a:r>
          </a:p>
          <a:p>
            <a:pPr>
              <a:lnSpc>
                <a:spcPct val="120000"/>
              </a:lnSpc>
            </a:pPr>
            <a:r>
              <a:rPr lang="en-US" sz="2200" b="1" i="1" spc="-100"/>
              <a:t>Tommy: </a:t>
            </a:r>
            <a:r>
              <a:rPr lang="en-US" sz="2200" spc="-100"/>
              <a:t>How about picture 3?</a:t>
            </a:r>
          </a:p>
          <a:p>
            <a:pPr>
              <a:lnSpc>
                <a:spcPct val="120000"/>
              </a:lnSpc>
            </a:pPr>
            <a:r>
              <a:rPr lang="en-US" sz="2200" spc="-100"/>
              <a:t>…</a:t>
            </a:r>
            <a:endParaRPr lang="en-US" sz="2200"/>
          </a:p>
        </p:txBody>
      </p:sp>
      <p:sp>
        <p:nvSpPr>
          <p:cNvPr id="14" name="TextBox 13"/>
          <p:cNvSpPr txBox="1"/>
          <p:nvPr/>
        </p:nvSpPr>
        <p:spPr>
          <a:xfrm>
            <a:off x="2751611" y="40528"/>
            <a:ext cx="364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48DA4"/>
                </a:solidFill>
              </a:rPr>
              <a:t>Geopraphy</a:t>
            </a:r>
            <a:r>
              <a:rPr lang="en-US" sz="4000" b="1" dirty="0">
                <a:solidFill>
                  <a:srgbClr val="048DA4"/>
                </a:solidFill>
              </a:rPr>
              <a:t> Club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8F21DA-78A2-4F94-9628-97AE07999950}"/>
              </a:ext>
            </a:extLst>
          </p:cNvPr>
          <p:cNvCxnSpPr/>
          <p:nvPr/>
        </p:nvCxnSpPr>
        <p:spPr>
          <a:xfrm>
            <a:off x="492369" y="2321170"/>
            <a:ext cx="493776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1811473"/>
            <a:ext cx="8629936" cy="491983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1" y="69190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2086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688" y="701282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7655" y="688624"/>
            <a:ext cx="5667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Modal verb: </a:t>
            </a:r>
            <a:r>
              <a:rPr lang="en-US" sz="2800" b="1" i="1" dirty="0"/>
              <a:t>must / mustn’t (Group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1944476"/>
            <a:ext cx="8420066" cy="272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- We use </a:t>
            </a:r>
            <a:r>
              <a:rPr lang="en-US" sz="2400" b="1" i="1" dirty="0"/>
              <a:t>must</a:t>
            </a:r>
            <a:r>
              <a:rPr lang="en-US" sz="2400" dirty="0"/>
              <a:t> to say that something is very necessary or very important:  </a:t>
            </a:r>
          </a:p>
          <a:p>
            <a:pPr algn="just">
              <a:lnSpc>
                <a:spcPct val="120000"/>
              </a:lnSpc>
            </a:pPr>
            <a:endParaRPr lang="en-US" sz="2400" dirty="0"/>
          </a:p>
          <a:p>
            <a:pPr algn="just">
              <a:lnSpc>
                <a:spcPct val="120000"/>
              </a:lnSpc>
            </a:pPr>
            <a:endParaRPr lang="en-US" sz="2400" dirty="0"/>
          </a:p>
          <a:p>
            <a:pPr algn="just">
              <a:lnSpc>
                <a:spcPct val="120000"/>
              </a:lnSpc>
            </a:pPr>
            <a:endParaRPr lang="en-US" sz="2400" dirty="0"/>
          </a:p>
          <a:p>
            <a:pPr algn="just">
              <a:lnSpc>
                <a:spcPct val="120000"/>
              </a:lnSpc>
            </a:pPr>
            <a:r>
              <a:rPr lang="en-US" sz="2400" dirty="0"/>
              <a:t>- We use </a:t>
            </a:r>
            <a:r>
              <a:rPr lang="en-US" sz="2400" b="1" i="1" dirty="0"/>
              <a:t>mustn’t</a:t>
            </a:r>
            <a:r>
              <a:rPr lang="en-US" sz="2400" dirty="0"/>
              <a:t> to say that doing something is not allowed: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8" y="1055493"/>
            <a:ext cx="2954215" cy="755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8B1287-8135-4488-8BE5-7A32097B52B4}"/>
              </a:ext>
            </a:extLst>
          </p:cNvPr>
          <p:cNvSpPr txBox="1"/>
          <p:nvPr/>
        </p:nvSpPr>
        <p:spPr>
          <a:xfrm>
            <a:off x="271228" y="2954414"/>
            <a:ext cx="8615740" cy="9491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/>
              <a:t>S + must + V (bắt buộc phải làm gì) </a:t>
            </a:r>
          </a:p>
          <a:p>
            <a:pPr algn="just">
              <a:lnSpc>
                <a:spcPct val="120000"/>
              </a:lnSpc>
            </a:pPr>
            <a:r>
              <a:rPr lang="en-US" sz="2400"/>
              <a:t>Ex: She must do her homework every day.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1CE1F-A853-4E41-9198-83996EFE170B}"/>
              </a:ext>
            </a:extLst>
          </p:cNvPr>
          <p:cNvSpPr txBox="1"/>
          <p:nvPr/>
        </p:nvSpPr>
        <p:spPr>
          <a:xfrm>
            <a:off x="305572" y="4749702"/>
            <a:ext cx="8615740" cy="9491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/>
              <a:t>S + mustn’t V (không đ</a:t>
            </a:r>
            <a:r>
              <a:rPr lang="vi-VN" sz="2400"/>
              <a:t>ư</a:t>
            </a:r>
            <a:r>
              <a:rPr lang="en-US" sz="2400"/>
              <a:t>ợc phép làm gì)</a:t>
            </a:r>
          </a:p>
          <a:p>
            <a:pPr algn="just">
              <a:lnSpc>
                <a:spcPct val="120000"/>
              </a:lnSpc>
            </a:pPr>
            <a:r>
              <a:rPr lang="en-US" sz="2400"/>
              <a:t>Ex: We mustn't make any noise.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6BEB-BCA1-4CA9-9892-672E4EC7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D739-12CC-4FAF-8CE6-E1DCA95BC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Summarise</a:t>
            </a:r>
            <a:r>
              <a:rPr lang="en-US" dirty="0">
                <a:latin typeface="Comic Sans MS" panose="030F0702030302020204" pitchFamily="66" charset="0"/>
              </a:rPr>
              <a:t> the main points of the lesson.</a:t>
            </a:r>
          </a:p>
          <a:p>
            <a:r>
              <a:rPr lang="en-US" dirty="0">
                <a:latin typeface="Comic Sans MS" panose="030F0702030302020204" pitchFamily="66" charset="0"/>
              </a:rPr>
              <a:t>Ask </a:t>
            </a:r>
            <a:r>
              <a:rPr lang="en-US" dirty="0" err="1">
                <a:latin typeface="Comic Sans MS" panose="030F0702030302020204" pitchFamily="66" charset="0"/>
              </a:rPr>
              <a:t>Ss</a:t>
            </a:r>
            <a:r>
              <a:rPr lang="en-US" dirty="0">
                <a:latin typeface="Comic Sans MS" panose="030F0702030302020204" pitchFamily="66" charset="0"/>
              </a:rPr>
              <a:t> to make sentences, using </a:t>
            </a:r>
            <a:r>
              <a:rPr lang="en-US" i="1" dirty="0">
                <a:latin typeface="Comic Sans MS" panose="030F0702030302020204" pitchFamily="66" charset="0"/>
              </a:rPr>
              <a:t>must/mustn’t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Homework</a:t>
            </a:r>
          </a:p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Learn the theory by heart.</a:t>
            </a:r>
          </a:p>
          <a:p>
            <a:pPr>
              <a:buFontTx/>
              <a:buChar char="-"/>
            </a:pPr>
            <a:r>
              <a:rPr lang="en-US" dirty="0">
                <a:latin typeface="Comic Sans MS" panose="030F0702030302020204" pitchFamily="66" charset="0"/>
              </a:rPr>
              <a:t>Do the exercises on your notebook.</a:t>
            </a:r>
          </a:p>
        </p:txBody>
      </p:sp>
    </p:spTree>
    <p:extLst>
      <p:ext uri="{BB962C8B-B14F-4D97-AF65-F5344CB8AC3E}">
        <p14:creationId xmlns:p14="http://schemas.microsoft.com/office/powerpoint/2010/main" val="26285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A5767B-216C-4076-938E-85AB0404786A}"/>
              </a:ext>
            </a:extLst>
          </p:cNvPr>
          <p:cNvSpPr txBox="1"/>
          <p:nvPr/>
        </p:nvSpPr>
        <p:spPr>
          <a:xfrm>
            <a:off x="323557" y="1237957"/>
            <a:ext cx="8271803" cy="3440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96605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" y="1324307"/>
            <a:ext cx="2906948" cy="2619895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220262-F8C8-44EE-8715-47770EF4A361}"/>
              </a:ext>
            </a:extLst>
          </p:cNvPr>
          <p:cNvSpPr/>
          <p:nvPr/>
        </p:nvSpPr>
        <p:spPr>
          <a:xfrm>
            <a:off x="628650" y="443816"/>
            <a:ext cx="7886700" cy="7800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or uncountable?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4" y="1324307"/>
            <a:ext cx="3302759" cy="2619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1303360"/>
            <a:ext cx="2729553" cy="2640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" y="4044620"/>
            <a:ext cx="2975189" cy="2560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4" y="4044620"/>
            <a:ext cx="3302759" cy="2813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42" y="4138094"/>
            <a:ext cx="3205660" cy="282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4189050"/>
            <a:ext cx="2306471" cy="2619895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220262-F8C8-44EE-8715-47770EF4A361}"/>
              </a:ext>
            </a:extLst>
          </p:cNvPr>
          <p:cNvSpPr/>
          <p:nvPr/>
        </p:nvSpPr>
        <p:spPr>
          <a:xfrm>
            <a:off x="574059" y="57252"/>
            <a:ext cx="7886700" cy="7800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Countable or uncountable noun?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0" y="1254305"/>
            <a:ext cx="2402006" cy="26198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6" y="1303360"/>
            <a:ext cx="2197290" cy="2640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8" y="1254305"/>
            <a:ext cx="2129051" cy="2649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4236747"/>
            <a:ext cx="2333767" cy="2621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6" y="4410236"/>
            <a:ext cx="2197290" cy="2398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29" y="2194920"/>
            <a:ext cx="19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Uncountable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130" y="5147925"/>
            <a:ext cx="169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Countable</a:t>
            </a:r>
          </a:p>
        </p:txBody>
      </p:sp>
    </p:spTree>
    <p:extLst>
      <p:ext uri="{BB962C8B-B14F-4D97-AF65-F5344CB8AC3E}">
        <p14:creationId xmlns:p14="http://schemas.microsoft.com/office/powerpoint/2010/main" val="349551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688" y="2010699"/>
            <a:ext cx="8629936" cy="4678313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3980537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43" y="955934"/>
            <a:ext cx="282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  <a:latin typeface="Comic Sans MS" panose="030F0702030302020204" pitchFamily="66" charset="0"/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688" y="1487479"/>
            <a:ext cx="814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1. Countable and uncountable nouns (Group 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376" y="20106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Countable nouns are for the people and things we can count using numbers. Countable nouns can be singular: </a:t>
            </a:r>
            <a:r>
              <a:rPr lang="en-US" sz="2600" i="1"/>
              <a:t>a rock, an island</a:t>
            </a:r>
            <a:r>
              <a:rPr lang="en-US" sz="2600"/>
              <a:t> ..., or plural: </a:t>
            </a:r>
            <a:r>
              <a:rPr lang="en-US" sz="2600" i="1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246" y="412664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Uncountable nouns are for the things that we cannot count with numbers. They usually do not have a plural form: </a:t>
            </a:r>
            <a:r>
              <a:rPr lang="en-US" sz="2600" i="1"/>
              <a:t>cream, chocolate 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FA02B-572E-4613-B41B-4AEAB740B7AF}"/>
              </a:ext>
            </a:extLst>
          </p:cNvPr>
          <p:cNvSpPr txBox="1"/>
          <p:nvPr/>
        </p:nvSpPr>
        <p:spPr>
          <a:xfrm>
            <a:off x="297688" y="3277819"/>
            <a:ext cx="861574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i="1"/>
              <a:t>Ex: There is </a:t>
            </a:r>
            <a:r>
              <a:rPr lang="en-US" sz="2400" i="1">
                <a:solidFill>
                  <a:schemeClr val="accent2">
                    <a:lumMod val="75000"/>
                  </a:schemeClr>
                </a:solidFill>
              </a:rPr>
              <a:t>an island </a:t>
            </a:r>
            <a:r>
              <a:rPr lang="en-US" sz="2400" i="1"/>
              <a:t>in my country.</a:t>
            </a:r>
          </a:p>
          <a:p>
            <a:pPr algn="just"/>
            <a:r>
              <a:rPr lang="en-US" sz="2400" i="1"/>
              <a:t>There are </a:t>
            </a:r>
            <a:r>
              <a:rPr lang="en-US" sz="2400" i="1">
                <a:solidFill>
                  <a:schemeClr val="accent2">
                    <a:lumMod val="75000"/>
                  </a:schemeClr>
                </a:solidFill>
              </a:rPr>
              <a:t>two islands </a:t>
            </a:r>
            <a:r>
              <a:rPr lang="en-US" sz="2400" i="1"/>
              <a:t>in my country.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1F265-3C01-430C-B748-34E62EE8AC6C}"/>
              </a:ext>
            </a:extLst>
          </p:cNvPr>
          <p:cNvSpPr txBox="1"/>
          <p:nvPr/>
        </p:nvSpPr>
        <p:spPr>
          <a:xfrm>
            <a:off x="338342" y="5486567"/>
            <a:ext cx="860864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i="1"/>
              <a:t>Ex: I have some chocolate.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506173"/>
            <a:ext cx="8629936" cy="4173503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752" y="1294991"/>
            <a:ext cx="6799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Countable and uncountable nouns (Group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32" y="2506173"/>
            <a:ext cx="85486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/>
              <a:t>We use </a:t>
            </a:r>
            <a:r>
              <a:rPr lang="en-US" sz="2600" i="1"/>
              <a:t>some</a:t>
            </a:r>
            <a:r>
              <a:rPr lang="en-US" sz="2600"/>
              <a:t>, </a:t>
            </a:r>
            <a:r>
              <a:rPr lang="en-US" sz="2600" i="1"/>
              <a:t>many</a:t>
            </a:r>
            <a:r>
              <a:rPr lang="en-US" sz="2600"/>
              <a:t>, </a:t>
            </a:r>
            <a:r>
              <a:rPr lang="en-US" sz="2600" i="1"/>
              <a:t>a few </a:t>
            </a:r>
            <a:r>
              <a:rPr lang="en-US" sz="2600"/>
              <a:t>with 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91" y="1724503"/>
            <a:ext cx="3703791" cy="9477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FFED1-2F66-450A-BD3F-42D8B5CA13E6}"/>
              </a:ext>
            </a:extLst>
          </p:cNvPr>
          <p:cNvSpPr txBox="1"/>
          <p:nvPr/>
        </p:nvSpPr>
        <p:spPr>
          <a:xfrm>
            <a:off x="7315200" y="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19069-664F-425D-AF83-50D1FC7C75A5}"/>
              </a:ext>
            </a:extLst>
          </p:cNvPr>
          <p:cNvSpPr txBox="1"/>
          <p:nvPr/>
        </p:nvSpPr>
        <p:spPr>
          <a:xfrm>
            <a:off x="271228" y="3283310"/>
            <a:ext cx="86157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Comic Sans MS" panose="030F0702030302020204" pitchFamily="66" charset="0"/>
              </a:rPr>
              <a:t>Ex: Lan has </a:t>
            </a:r>
            <a:r>
              <a:rPr lang="en-US" sz="2400" i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many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>
                <a:latin typeface="Comic Sans MS" panose="030F0702030302020204" pitchFamily="66" charset="0"/>
              </a:rPr>
              <a:t>books.</a:t>
            </a:r>
          </a:p>
          <a:p>
            <a:pPr algn="just"/>
            <a:r>
              <a:rPr lang="en-US" sz="2400" i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Some</a:t>
            </a:r>
            <a:r>
              <a:rPr lang="en-US" sz="2400">
                <a:latin typeface="Comic Sans MS" panose="030F0702030302020204" pitchFamily="66" charset="0"/>
              </a:rPr>
              <a:t> children enjoy sports.</a:t>
            </a:r>
          </a:p>
          <a:p>
            <a:pPr algn="just"/>
            <a:r>
              <a:rPr lang="en-US" sz="2400">
                <a:latin typeface="Comic Sans MS" panose="030F0702030302020204" pitchFamily="66" charset="0"/>
              </a:rPr>
              <a:t>I see </a:t>
            </a:r>
            <a:r>
              <a:rPr lang="en-US" sz="2400" i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 few </a:t>
            </a:r>
            <a:r>
              <a:rPr lang="en-US" sz="2400">
                <a:latin typeface="Comic Sans MS" panose="030F0702030302020204" pitchFamily="66" charset="0"/>
              </a:rPr>
              <a:t>glasses in the cupboard.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849FA-6EC7-44C2-913F-0B4C37FB426A}"/>
              </a:ext>
            </a:extLst>
          </p:cNvPr>
          <p:cNvSpPr txBox="1"/>
          <p:nvPr/>
        </p:nvSpPr>
        <p:spPr>
          <a:xfrm>
            <a:off x="271228" y="4593009"/>
            <a:ext cx="8548624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i="1"/>
              <a:t>- We use some, much, a little with uncountable nouns.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EA424-FBEE-4C66-9C40-F8F37A452658}"/>
              </a:ext>
            </a:extLst>
          </p:cNvPr>
          <p:cNvSpPr txBox="1"/>
          <p:nvPr/>
        </p:nvSpPr>
        <p:spPr>
          <a:xfrm>
            <a:off x="271228" y="5267632"/>
            <a:ext cx="8615740" cy="1200329"/>
          </a:xfrm>
          <a:prstGeom prst="rect">
            <a:avLst/>
          </a:prstGeom>
          <a:gradFill>
            <a:gsLst>
              <a:gs pos="1000">
                <a:schemeClr val="accent6">
                  <a:lumMod val="110000"/>
                  <a:satMod val="105000"/>
                  <a:tint val="67000"/>
                </a:schemeClr>
              </a:gs>
              <a:gs pos="1000">
                <a:schemeClr val="accent6">
                  <a:lumMod val="105000"/>
                  <a:satMod val="103000"/>
                  <a:tint val="73000"/>
                </a:schemeClr>
              </a:gs>
              <a:gs pos="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Comic Sans MS" panose="030F0702030302020204" pitchFamily="66" charset="0"/>
              </a:rPr>
              <a:t>Ex: Would you like </a:t>
            </a:r>
            <a:r>
              <a:rPr lang="en-US" sz="2400" i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some</a:t>
            </a:r>
            <a:r>
              <a:rPr lang="en-US" sz="2400">
                <a:latin typeface="Comic Sans MS" panose="030F0702030302020204" pitchFamily="66" charset="0"/>
              </a:rPr>
              <a:t> tea?.</a:t>
            </a:r>
          </a:p>
          <a:p>
            <a:pPr algn="just"/>
            <a:r>
              <a:rPr lang="en-US" sz="2400">
                <a:latin typeface="Comic Sans MS" panose="030F0702030302020204" pitchFamily="66" charset="0"/>
              </a:rPr>
              <a:t>She doesn't eat so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much </a:t>
            </a:r>
            <a:r>
              <a:rPr lang="en-US" sz="2400">
                <a:latin typeface="Comic Sans MS" panose="030F0702030302020204" pitchFamily="66" charset="0"/>
              </a:rPr>
              <a:t>food everyday.</a:t>
            </a:r>
          </a:p>
          <a:p>
            <a:pPr algn="just"/>
            <a:r>
              <a:rPr lang="en-US" sz="2400">
                <a:latin typeface="Comic Sans MS" panose="030F0702030302020204" pitchFamily="66" charset="0"/>
              </a:rPr>
              <a:t>I have 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 little </a:t>
            </a:r>
            <a:r>
              <a:rPr lang="en-US" sz="2400">
                <a:latin typeface="Comic Sans MS" panose="030F0702030302020204" pitchFamily="66" charset="0"/>
              </a:rPr>
              <a:t>money.</a:t>
            </a:r>
          </a:p>
        </p:txBody>
      </p:sp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We’ve got very             time before our train leaves. </a:t>
              </a:r>
            </a:p>
            <a:p>
              <a:r>
                <a:rPr lang="en-US" sz="2400" dirty="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1" y="69190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2086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855133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3925" y="870522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Modal verb: </a:t>
            </a:r>
            <a:r>
              <a:rPr lang="en-US" sz="2800" b="1" i="1"/>
              <a:t>must / mustn’t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D23B8-1493-433C-91C4-D48DB0064795}"/>
              </a:ext>
            </a:extLst>
          </p:cNvPr>
          <p:cNvSpPr txBox="1"/>
          <p:nvPr/>
        </p:nvSpPr>
        <p:spPr>
          <a:xfrm>
            <a:off x="316523" y="1702191"/>
            <a:ext cx="851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mic Sans MS" panose="030F0702030302020204" pitchFamily="66" charset="0"/>
              </a:rPr>
              <a:t>Let’s recall the conversation from </a:t>
            </a:r>
            <a:r>
              <a:rPr lang="en-US" sz="2400" b="1">
                <a:latin typeface="Comic Sans MS" panose="030F0702030302020204" pitchFamily="66" charset="0"/>
              </a:rPr>
              <a:t>GETTING STARTED</a:t>
            </a: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7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892</Words>
  <Application>Microsoft Office PowerPoint</Application>
  <PresentationFormat>On-screen Show (4:3)</PresentationFormat>
  <Paragraphs>169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118</cp:revision>
  <dcterms:created xsi:type="dcterms:W3CDTF">2020-12-09T02:04:09Z</dcterms:created>
  <dcterms:modified xsi:type="dcterms:W3CDTF">2022-10-16T16:59:27Z</dcterms:modified>
</cp:coreProperties>
</file>