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sldIdLst>
    <p:sldId id="391" r:id="rId2"/>
    <p:sldId id="380" r:id="rId3"/>
    <p:sldId id="392" r:id="rId4"/>
    <p:sldId id="393" r:id="rId5"/>
    <p:sldId id="383" r:id="rId6"/>
    <p:sldId id="381" r:id="rId7"/>
    <p:sldId id="382" r:id="rId8"/>
    <p:sldId id="384" r:id="rId9"/>
    <p:sldId id="387" r:id="rId10"/>
    <p:sldId id="385" r:id="rId11"/>
    <p:sldId id="340" r:id="rId12"/>
    <p:sldId id="386" r:id="rId13"/>
    <p:sldId id="389" r:id="rId14"/>
    <p:sldId id="388" r:id="rId15"/>
    <p:sldId id="390" r:id="rId16"/>
    <p:sldId id="343" r:id="rId17"/>
    <p:sldId id="39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9900"/>
    <a:srgbClr val="D60093"/>
    <a:srgbClr val="FF0000"/>
    <a:srgbClr val="800080"/>
    <a:srgbClr val="0000FF"/>
    <a:srgbClr val="FFCC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 autoAdjust="0"/>
    <p:restoredTop sz="96386" autoAdjust="0"/>
  </p:normalViewPr>
  <p:slideViewPr>
    <p:cSldViewPr snapToGrid="0">
      <p:cViewPr>
        <p:scale>
          <a:sx n="75" d="100"/>
          <a:sy n="75" d="100"/>
        </p:scale>
        <p:origin x="-118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NI-Times" pitchFamily="2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NI-Times" pitchFamily="2" charset="0"/>
              </a:defRPr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NI-Times" pitchFamily="2" charset="0"/>
              </a:defRPr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NI-Times" pitchFamily="2" charset="0"/>
              </a:defRPr>
            </a:lvl1pPr>
          </a:lstStyle>
          <a:p>
            <a:fld id="{8B6EEAFC-6D11-40C6-9FFA-9ABA8365F8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CCC45-EE45-4301-BB99-2F4814BE8647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8B9B6-84F0-438E-8CFF-9077FC58C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0EEC7-5C3A-4B42-8658-2884877ED84F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B8F53-4FF4-4293-A67E-C84C6D5D7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C6AA7-1A7A-450A-A721-08873B506784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A7767-C521-4E6F-9825-74AB47366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D636D0-1E62-4D21-8ED9-C804E9FEA087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B7DEFA-F658-4D83-9795-D82F20AF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FEEFE-C44F-4364-84AC-B9DB8705F6EE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750DA-5BEC-4903-B8F8-56C7D7BB3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4DE38B-4913-4812-B262-23F83A515D7D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7A9A-DD9E-417D-8F38-91A273772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59943-828A-491B-A531-287EA846D763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01DD3-9DB3-46E4-A47B-BE91C6B49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D43D8-E28F-4CD7-B0F3-5126C5BBDCF2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1CF04-4D4B-44FF-935A-E38286F62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6A1B9-71DE-482B-A8E4-194883CAF1F7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4AAD0-D7B0-49F9-B801-D412DAA37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FA07B-FB1C-4D0D-A99C-525295B0B81B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14859-F477-4734-BCC2-DB671E3DE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1E176-DF16-494F-9C01-05DB0EAA3CDD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6CC2-BF60-4456-AAF7-24A1B112A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345F2-0C5C-4125-B38D-BE1DA65286A3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C1116-DDCE-42A9-84D3-3BE787E37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C5B0E3F-F917-4F50-88A7-6CEEAEF715B5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F4E468-F1BE-48BF-9A59-DB6CECAC9F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FULL_BICH%20TRAM%20_HG_AV9%20Tinh_2012\01.%20Hat%20trong%20ngoi%20truong%20than%20thien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CE3D-B53E-4F55-9A37-FDC6F748543B}" type="datetime1">
              <a:rPr lang="en-US"/>
              <a:pPr/>
              <a:t>5/8/2016</a:t>
            </a:fld>
            <a:endParaRPr lang="en-US"/>
          </a:p>
        </p:txBody>
      </p:sp>
      <p:pic>
        <p:nvPicPr>
          <p:cNvPr id="324612" name="Picture 4" descr="Images_Articles__2755_School-Bus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113" y="744538"/>
            <a:ext cx="8167687" cy="6383337"/>
          </a:xfrm>
          <a:noFill/>
          <a:ln/>
        </p:spPr>
      </p:pic>
      <p:sp>
        <p:nvSpPr>
          <p:cNvPr id="324636" name="WordArt 28"/>
          <p:cNvSpPr>
            <a:spLocks noChangeArrowheads="1" noChangeShapeType="1" noTextEdit="1"/>
          </p:cNvSpPr>
          <p:nvPr/>
        </p:nvSpPr>
        <p:spPr bwMode="auto">
          <a:xfrm>
            <a:off x="2189163" y="0"/>
            <a:ext cx="4314825" cy="952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WELCOME TO GROUP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4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AFB2-B374-47C2-8293-60E1D0F8D56F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314372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Work in groups of four </a:t>
            </a:r>
          </a:p>
          <a:p>
            <a:pPr algn="ctr"/>
            <a:r>
              <a:rPr lang="en-US" sz="32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Write two more questions on a piece of paper: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177800" y="2282825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b="1" u="sng">
                <a:latin typeface="Arial Narrow" pitchFamily="34" charset="0"/>
              </a:rPr>
              <a:t>Example</a:t>
            </a:r>
            <a:r>
              <a:rPr lang="en-US" sz="4000" b="1">
                <a:latin typeface="Arial Narrow" pitchFamily="34" charset="0"/>
              </a:rPr>
              <a:t>: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Where do you live?</a:t>
            </a:r>
          </a:p>
          <a:p>
            <a:pPr marL="342900" indent="-34290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- What’s your telephone number?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627B-324A-4C65-8F0B-25304B4F9B6E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259082" name="WordArt 10"/>
          <p:cNvSpPr>
            <a:spLocks noChangeArrowheads="1" noChangeShapeType="1" noTextEdit="1"/>
          </p:cNvSpPr>
          <p:nvPr/>
        </p:nvSpPr>
        <p:spPr bwMode="auto">
          <a:xfrm>
            <a:off x="327025" y="209550"/>
            <a:ext cx="815975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3. Frienship Quiz: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90500" y="3048000"/>
            <a:ext cx="61341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A good friend must be: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6680200" y="3060700"/>
            <a:ext cx="14224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Narrow"/>
              </a:rPr>
              <a:t>kind,</a:t>
            </a: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41300" y="3810000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Narrow"/>
              </a:rPr>
              <a:t>friendly,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616200" y="3835400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Narrow"/>
              </a:rPr>
              <a:t>helpful,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940300" y="3810000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Narrow"/>
              </a:rPr>
              <a:t>honest,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31800" y="4622800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Narrow"/>
              </a:rPr>
              <a:t>faithful,....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C064-B23F-4CA2-B185-235BB7A599C3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06400" y="0"/>
            <a:ext cx="3327400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4.Interview:</a:t>
            </a:r>
          </a:p>
        </p:txBody>
      </p:sp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0" y="419100"/>
            <a:ext cx="9144000" cy="6438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0" y="457200"/>
            <a:ext cx="5854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1.Do you remember all your new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   classmate’s name?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0" y="1600200"/>
            <a:ext cx="740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2.Do you help your teacher in the class?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0" y="2171700"/>
            <a:ext cx="810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3.Do you share things with your classmates?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0" y="26924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4.Do you keep quiet when your teacher is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     talking?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0" y="4025900"/>
            <a:ext cx="878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5.Do you play with your classmate at break time?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0" y="4533900"/>
            <a:ext cx="7404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6.Do you help your classmates with their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     homework?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0" y="57023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7.Do you travel to school with your classmates?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-50800" y="62785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8.Do you listen when your classmates are talking?</a:t>
            </a:r>
          </a:p>
        </p:txBody>
      </p:sp>
      <p:sp>
        <p:nvSpPr>
          <p:cNvPr id="315414" name="Rectangle 22"/>
          <p:cNvSpPr>
            <a:spLocks noChangeArrowheads="1"/>
          </p:cNvSpPr>
          <p:nvPr/>
        </p:nvSpPr>
        <p:spPr bwMode="auto">
          <a:xfrm>
            <a:off x="7772400" y="8255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Rectangle 23"/>
          <p:cNvSpPr>
            <a:spLocks noChangeArrowheads="1"/>
          </p:cNvSpPr>
          <p:nvPr/>
        </p:nvSpPr>
        <p:spPr bwMode="auto">
          <a:xfrm>
            <a:off x="8496300" y="8128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Rectangle 24"/>
          <p:cNvSpPr>
            <a:spLocks noChangeArrowheads="1"/>
          </p:cNvSpPr>
          <p:nvPr/>
        </p:nvSpPr>
        <p:spPr bwMode="auto">
          <a:xfrm>
            <a:off x="7785100" y="14859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7" name="Rectangle 25"/>
          <p:cNvSpPr>
            <a:spLocks noChangeArrowheads="1"/>
          </p:cNvSpPr>
          <p:nvPr/>
        </p:nvSpPr>
        <p:spPr bwMode="auto">
          <a:xfrm>
            <a:off x="8509000" y="14859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8" name="Rectangle 26"/>
          <p:cNvSpPr>
            <a:spLocks noChangeArrowheads="1"/>
          </p:cNvSpPr>
          <p:nvPr/>
        </p:nvSpPr>
        <p:spPr bwMode="auto">
          <a:xfrm>
            <a:off x="7785100" y="21463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9" name="Rectangle 27"/>
          <p:cNvSpPr>
            <a:spLocks noChangeArrowheads="1"/>
          </p:cNvSpPr>
          <p:nvPr/>
        </p:nvSpPr>
        <p:spPr bwMode="auto">
          <a:xfrm>
            <a:off x="8521700" y="21463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0" name="Rectangle 28"/>
          <p:cNvSpPr>
            <a:spLocks noChangeArrowheads="1"/>
          </p:cNvSpPr>
          <p:nvPr/>
        </p:nvSpPr>
        <p:spPr bwMode="auto">
          <a:xfrm>
            <a:off x="7785100" y="28321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1" name="Rectangle 29"/>
          <p:cNvSpPr>
            <a:spLocks noChangeArrowheads="1"/>
          </p:cNvSpPr>
          <p:nvPr/>
        </p:nvSpPr>
        <p:spPr bwMode="auto">
          <a:xfrm>
            <a:off x="8509000" y="28448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2" name="Rectangle 30"/>
          <p:cNvSpPr>
            <a:spLocks noChangeArrowheads="1"/>
          </p:cNvSpPr>
          <p:nvPr/>
        </p:nvSpPr>
        <p:spPr bwMode="auto">
          <a:xfrm>
            <a:off x="7848600" y="39878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3" name="Rectangle 31"/>
          <p:cNvSpPr>
            <a:spLocks noChangeArrowheads="1"/>
          </p:cNvSpPr>
          <p:nvPr/>
        </p:nvSpPr>
        <p:spPr bwMode="auto">
          <a:xfrm>
            <a:off x="8534400" y="39878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4" name="Rectangle 32"/>
          <p:cNvSpPr>
            <a:spLocks noChangeArrowheads="1"/>
          </p:cNvSpPr>
          <p:nvPr/>
        </p:nvSpPr>
        <p:spPr bwMode="auto">
          <a:xfrm>
            <a:off x="7861300" y="47244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5" name="Rectangle 33"/>
          <p:cNvSpPr>
            <a:spLocks noChangeArrowheads="1"/>
          </p:cNvSpPr>
          <p:nvPr/>
        </p:nvSpPr>
        <p:spPr bwMode="auto">
          <a:xfrm>
            <a:off x="8534400" y="47117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6" name="Rectangle 34"/>
          <p:cNvSpPr>
            <a:spLocks noChangeArrowheads="1"/>
          </p:cNvSpPr>
          <p:nvPr/>
        </p:nvSpPr>
        <p:spPr bwMode="auto">
          <a:xfrm>
            <a:off x="7912100" y="56007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7" name="Rectangle 35"/>
          <p:cNvSpPr>
            <a:spLocks noChangeArrowheads="1"/>
          </p:cNvSpPr>
          <p:nvPr/>
        </p:nvSpPr>
        <p:spPr bwMode="auto">
          <a:xfrm>
            <a:off x="8547100" y="55880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8" name="Rectangle 36"/>
          <p:cNvSpPr>
            <a:spLocks noChangeArrowheads="1"/>
          </p:cNvSpPr>
          <p:nvPr/>
        </p:nvSpPr>
        <p:spPr bwMode="auto">
          <a:xfrm>
            <a:off x="7988300" y="62865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9" name="Rectangle 37"/>
          <p:cNvSpPr>
            <a:spLocks noChangeArrowheads="1"/>
          </p:cNvSpPr>
          <p:nvPr/>
        </p:nvSpPr>
        <p:spPr bwMode="auto">
          <a:xfrm>
            <a:off x="8559800" y="6273800"/>
            <a:ext cx="444500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30" name="Text Box 38"/>
          <p:cNvSpPr txBox="1">
            <a:spLocks noChangeArrowheads="1"/>
          </p:cNvSpPr>
          <p:nvPr/>
        </p:nvSpPr>
        <p:spPr bwMode="auto">
          <a:xfrm>
            <a:off x="7569200" y="304800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Yes</a:t>
            </a:r>
          </a:p>
        </p:txBody>
      </p:sp>
      <p:sp>
        <p:nvSpPr>
          <p:cNvPr id="315431" name="Text Box 39"/>
          <p:cNvSpPr txBox="1">
            <a:spLocks noChangeArrowheads="1"/>
          </p:cNvSpPr>
          <p:nvPr/>
        </p:nvSpPr>
        <p:spPr bwMode="auto">
          <a:xfrm>
            <a:off x="8407400" y="292100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315406" grpId="0"/>
      <p:bldP spid="315407" grpId="0"/>
      <p:bldP spid="315408" grpId="0"/>
      <p:bldP spid="315409" grpId="0"/>
      <p:bldP spid="315410" grpId="0"/>
      <p:bldP spid="315411" grpId="0"/>
      <p:bldP spid="315412" grpId="0"/>
      <p:bldP spid="315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5E2E-063A-44BE-B439-3CEE4F53F1FB}" type="datetime1">
              <a:rPr lang="en-US"/>
              <a:pPr/>
              <a:t>5/8/2016</a:t>
            </a:fld>
            <a:endParaRPr lang="en-US"/>
          </a:p>
        </p:txBody>
      </p:sp>
      <p:grpSp>
        <p:nvGrpSpPr>
          <p:cNvPr id="32051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208" y="480"/>
            <a:chExt cx="1680" cy="1146"/>
          </a:xfrm>
        </p:grpSpPr>
        <p:pic>
          <p:nvPicPr>
            <p:cNvPr id="320517" name="Picture 5" descr="ANd9GcS_oWBUqclY74T0CytgdP9_oQZ0t9LHJHoViHfldOYXA8NVxq6t6w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480"/>
              <a:ext cx="1680" cy="114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20518" name="Text Box 6"/>
            <p:cNvSpPr txBox="1">
              <a:spLocks noChangeArrowheads="1"/>
            </p:cNvSpPr>
            <p:nvPr/>
          </p:nvSpPr>
          <p:spPr bwMode="auto">
            <a:xfrm>
              <a:off x="2208" y="1296"/>
              <a:ext cx="2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 b="1">
                <a:solidFill>
                  <a:srgbClr val="CC3300"/>
                </a:solidFill>
              </a:endParaRPr>
            </a:p>
          </p:txBody>
        </p:sp>
      </p:grpSp>
      <p:sp>
        <p:nvSpPr>
          <p:cNvPr id="320519" name="WordArt 7"/>
          <p:cNvSpPr>
            <a:spLocks noChangeArrowheads="1" noChangeShapeType="1" noTextEdit="1"/>
          </p:cNvSpPr>
          <p:nvPr/>
        </p:nvSpPr>
        <p:spPr bwMode="auto">
          <a:xfrm>
            <a:off x="466725" y="565150"/>
            <a:ext cx="8677275" cy="321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Work in groups of four. </a:t>
            </a:r>
          </a:p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Take turns to interview the others. </a:t>
            </a:r>
          </a:p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Write "Y" or "N"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68-C836-42C2-B5D5-C096A3AB004E}" type="datetime1">
              <a:rPr lang="en-US"/>
              <a:pPr/>
              <a:t>5/8/2016</a:t>
            </a:fld>
            <a:endParaRPr lang="en-US"/>
          </a:p>
        </p:txBody>
      </p:sp>
      <p:graphicFrame>
        <p:nvGraphicFramePr>
          <p:cNvPr id="318660" name="Group 196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995160"/>
        </p:xfrm>
        <a:graphic>
          <a:graphicData uri="http://schemas.openxmlformats.org/drawingml/2006/table">
            <a:tbl>
              <a:tblPr/>
              <a:tblGrid>
                <a:gridCol w="7086600"/>
                <a:gridCol w="698500"/>
                <a:gridCol w="622300"/>
                <a:gridCol w="736600"/>
              </a:tblGrid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remember all your new classmates’ names?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help your teacher in the class?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share things with your classmates?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keep quiet when your teacher is talking?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play with your classmates at break time?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6.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help your classmates with their homework?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travel to school with your classmates?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8.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listen when your classmates are talking?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662" name="Line 198"/>
          <p:cNvSpPr>
            <a:spLocks noChangeShapeType="1"/>
          </p:cNvSpPr>
          <p:nvPr/>
        </p:nvSpPr>
        <p:spPr bwMode="auto">
          <a:xfrm>
            <a:off x="7099300" y="292100"/>
            <a:ext cx="2044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5B31-EE4C-4BC9-8AB2-983E61C7012D}" type="datetime1">
              <a:rPr lang="en-US"/>
              <a:pPr/>
              <a:t>5/8/2016</a:t>
            </a:fld>
            <a:endParaRPr lang="en-US"/>
          </a:p>
        </p:txBody>
      </p:sp>
      <p:graphicFrame>
        <p:nvGraphicFramePr>
          <p:cNvPr id="322613" name="Group 53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995160"/>
        </p:xfrm>
        <a:graphic>
          <a:graphicData uri="http://schemas.openxmlformats.org/drawingml/2006/table">
            <a:tbl>
              <a:tblPr/>
              <a:tblGrid>
                <a:gridCol w="7086600"/>
                <a:gridCol w="698500"/>
                <a:gridCol w="622300"/>
                <a:gridCol w="7366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remember all your new classmates’ names?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help your teacher in the class?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share things with your classmates?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keep quiet when your teacher is talking?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play with your classmates at break time?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6.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help your classmates with their homework?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7.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travel to school with your classmates?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8.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 pitchFamily="34" charset="0"/>
                        </a:rPr>
                        <a:t>Do you listen when your classmates are talking?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614" name="Text Box 54"/>
          <p:cNvSpPr txBox="1">
            <a:spLocks noChangeArrowheads="1"/>
          </p:cNvSpPr>
          <p:nvPr/>
        </p:nvSpPr>
        <p:spPr bwMode="auto">
          <a:xfrm>
            <a:off x="7200900" y="482600"/>
            <a:ext cx="876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Y</a:t>
            </a:r>
          </a:p>
        </p:txBody>
      </p:sp>
      <p:sp>
        <p:nvSpPr>
          <p:cNvPr id="322617" name="Text Box 57"/>
          <p:cNvSpPr txBox="1">
            <a:spLocks noChangeArrowheads="1"/>
          </p:cNvSpPr>
          <p:nvPr/>
        </p:nvSpPr>
        <p:spPr bwMode="auto">
          <a:xfrm>
            <a:off x="7188200" y="1587500"/>
            <a:ext cx="876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Y</a:t>
            </a:r>
          </a:p>
        </p:txBody>
      </p:sp>
      <p:sp>
        <p:nvSpPr>
          <p:cNvPr id="322618" name="Text Box 58"/>
          <p:cNvSpPr txBox="1">
            <a:spLocks noChangeArrowheads="1"/>
          </p:cNvSpPr>
          <p:nvPr/>
        </p:nvSpPr>
        <p:spPr bwMode="auto">
          <a:xfrm>
            <a:off x="7226300" y="4241800"/>
            <a:ext cx="876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Y</a:t>
            </a:r>
          </a:p>
        </p:txBody>
      </p:sp>
      <p:sp>
        <p:nvSpPr>
          <p:cNvPr id="322620" name="Text Box 60"/>
          <p:cNvSpPr txBox="1">
            <a:spLocks noChangeArrowheads="1"/>
          </p:cNvSpPr>
          <p:nvPr/>
        </p:nvSpPr>
        <p:spPr bwMode="auto">
          <a:xfrm>
            <a:off x="7048500" y="0"/>
            <a:ext cx="97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Lan</a:t>
            </a:r>
          </a:p>
        </p:txBody>
      </p:sp>
      <p:sp>
        <p:nvSpPr>
          <p:cNvPr id="322621" name="Text Box 61"/>
          <p:cNvSpPr txBox="1">
            <a:spLocks noChangeArrowheads="1"/>
          </p:cNvSpPr>
          <p:nvPr/>
        </p:nvSpPr>
        <p:spPr bwMode="auto">
          <a:xfrm>
            <a:off x="7785100" y="0"/>
            <a:ext cx="97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Ha</a:t>
            </a:r>
          </a:p>
        </p:txBody>
      </p:sp>
      <p:sp>
        <p:nvSpPr>
          <p:cNvPr id="322622" name="Text Box 62"/>
          <p:cNvSpPr txBox="1">
            <a:spLocks noChangeArrowheads="1"/>
          </p:cNvSpPr>
          <p:nvPr/>
        </p:nvSpPr>
        <p:spPr bwMode="auto">
          <a:xfrm>
            <a:off x="8343900" y="0"/>
            <a:ext cx="97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14" grpId="0"/>
      <p:bldP spid="322617" grpId="0"/>
      <p:bldP spid="3226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DDB0-86B8-463B-96FE-BCD0B40D7B57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863600" y="152400"/>
            <a:ext cx="6134100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Arial"/>
                <a:cs typeface="Arial"/>
              </a:rPr>
              <a:t>Class Presentation:</a:t>
            </a: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254000" y="1536700"/>
            <a:ext cx="284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u="sng">
                <a:solidFill>
                  <a:srgbClr val="FF0066"/>
                </a:solidFill>
                <a:latin typeface="VNI-Arial Rounded" pitchFamily="34" charset="0"/>
              </a:rPr>
              <a:t>Example</a:t>
            </a:r>
            <a:r>
              <a:rPr lang="en-US" sz="3600">
                <a:solidFill>
                  <a:srgbClr val="FF0066"/>
                </a:solidFill>
                <a:latin typeface="VNI-Arial Rounded" pitchFamily="34" charset="0"/>
              </a:rPr>
              <a:t>: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228600" y="2413000"/>
            <a:ext cx="891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Arial Narrow" pitchFamily="34" charset="0"/>
              </a:rPr>
              <a:t>1.</a:t>
            </a:r>
            <a:r>
              <a:rPr lang="en-US" sz="3600" b="1">
                <a:solidFill>
                  <a:srgbClr val="0000FF"/>
                </a:solidFill>
                <a:latin typeface="Arial Narrow" pitchFamily="34" charset="0"/>
              </a:rPr>
              <a:t> Lan remembers all her new classmates’       names, shares things with her classmates, helps them with their homework.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152400" y="42799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Arial Narrow" pitchFamily="34" charset="0"/>
              </a:rPr>
              <a:t>2.</a:t>
            </a:r>
            <a:r>
              <a:rPr lang="en-US" sz="3600" b="1">
                <a:solidFill>
                  <a:srgbClr val="0000FF"/>
                </a:solidFill>
                <a:latin typeface="Arial Narrow" pitchFamily="34" charset="0"/>
              </a:rPr>
              <a:t> Ha…….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165100" y="53848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Arial Narrow" pitchFamily="34" charset="0"/>
              </a:rPr>
              <a:t>3.</a:t>
            </a:r>
            <a:r>
              <a:rPr lang="en-US" sz="3600" b="1">
                <a:solidFill>
                  <a:srgbClr val="0000FF"/>
                </a:solidFill>
                <a:latin typeface="Arial Narrow" pitchFamily="34" charset="0"/>
              </a:rPr>
              <a:t> Van 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8AE4-240E-425C-B1BD-0D063B12644E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327682" name="WordArt 2" descr="1%20(13)"/>
          <p:cNvSpPr>
            <a:spLocks noChangeArrowheads="1" noChangeShapeType="1" noTextEdit="1"/>
          </p:cNvSpPr>
          <p:nvPr/>
        </p:nvSpPr>
        <p:spPr bwMode="auto">
          <a:xfrm>
            <a:off x="895350" y="1524000"/>
            <a:ext cx="6934200" cy="2590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bg1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Thank you 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bg1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for 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bg1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your attention !</a:t>
            </a:r>
          </a:p>
        </p:txBody>
      </p:sp>
      <p:grpSp>
        <p:nvGrpSpPr>
          <p:cNvPr id="327683" name="Group 20"/>
          <p:cNvGrpSpPr>
            <a:grpSpLocks/>
          </p:cNvGrpSpPr>
          <p:nvPr/>
        </p:nvGrpSpPr>
        <p:grpSpPr bwMode="auto">
          <a:xfrm>
            <a:off x="152400" y="4953000"/>
            <a:ext cx="2673350" cy="1752600"/>
            <a:chOff x="63" y="3437"/>
            <a:chExt cx="2068" cy="1481"/>
          </a:xfrm>
        </p:grpSpPr>
        <p:grpSp>
          <p:nvGrpSpPr>
            <p:cNvPr id="327684" name="Group 21"/>
            <p:cNvGrpSpPr>
              <a:grpSpLocks/>
            </p:cNvGrpSpPr>
            <p:nvPr/>
          </p:nvGrpSpPr>
          <p:grpSpPr bwMode="auto">
            <a:xfrm>
              <a:off x="251" y="4265"/>
              <a:ext cx="1880" cy="653"/>
              <a:chOff x="251" y="4265"/>
              <a:chExt cx="1880" cy="653"/>
            </a:xfrm>
          </p:grpSpPr>
          <p:pic>
            <p:nvPicPr>
              <p:cNvPr id="327685" name="Picture 22" descr="h14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4023025">
                <a:off x="455" y="4061"/>
                <a:ext cx="603" cy="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686" name="Picture 23" descr="h14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544122">
                <a:off x="1323" y="4111"/>
                <a:ext cx="603" cy="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7687" name="Picture 24" descr="h14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972303">
              <a:off x="63" y="3437"/>
              <a:ext cx="603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688" name="Picture 29" descr="Animation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2578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9" name="01. Hat trong ngoi truong than t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3200400"/>
            <a:ext cx="304800" cy="304800"/>
          </a:xfrm>
          <a:prstGeom prst="rect">
            <a:avLst/>
          </a:prstGeom>
          <a:noFill/>
        </p:spPr>
      </p:pic>
      <p:grpSp>
        <p:nvGrpSpPr>
          <p:cNvPr id="327690" name="Group 20"/>
          <p:cNvGrpSpPr>
            <a:grpSpLocks/>
          </p:cNvGrpSpPr>
          <p:nvPr/>
        </p:nvGrpSpPr>
        <p:grpSpPr bwMode="auto">
          <a:xfrm rot="11398401">
            <a:off x="7315200" y="228600"/>
            <a:ext cx="1676400" cy="1295400"/>
            <a:chOff x="63" y="3437"/>
            <a:chExt cx="2068" cy="1481"/>
          </a:xfrm>
        </p:grpSpPr>
        <p:grpSp>
          <p:nvGrpSpPr>
            <p:cNvPr id="327691" name="Group 21"/>
            <p:cNvGrpSpPr>
              <a:grpSpLocks/>
            </p:cNvGrpSpPr>
            <p:nvPr/>
          </p:nvGrpSpPr>
          <p:grpSpPr bwMode="auto">
            <a:xfrm>
              <a:off x="251" y="4265"/>
              <a:ext cx="1880" cy="653"/>
              <a:chOff x="251" y="4265"/>
              <a:chExt cx="1880" cy="653"/>
            </a:xfrm>
          </p:grpSpPr>
          <p:pic>
            <p:nvPicPr>
              <p:cNvPr id="327692" name="Picture 22" descr="h14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4023025">
                <a:off x="455" y="4061"/>
                <a:ext cx="603" cy="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693" name="Picture 23" descr="h14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5544122">
                <a:off x="1323" y="4111"/>
                <a:ext cx="603" cy="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7694" name="Picture 24" descr="h14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972303">
              <a:off x="63" y="3437"/>
              <a:ext cx="603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695" name="Picture 29" descr="Animation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28600" y="168275"/>
            <a:ext cx="1371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6" name="Picture 16" descr="Frames PPT 0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69" fill="hold"/>
                                        <p:tgtEl>
                                          <p:spTgt spid="3276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689"/>
                </p:tgtEl>
              </p:cMediaNode>
            </p:audio>
          </p:childTnLst>
        </p:cTn>
      </p:par>
    </p:tnLst>
    <p:bldLst>
      <p:bldP spid="3276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375-9106-4058-832E-94344C381D26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19325" y="703263"/>
            <a:ext cx="4425950" cy="415925"/>
          </a:xfrm>
        </p:spPr>
        <p:txBody>
          <a:bodyPr/>
          <a:lstStyle/>
          <a:p>
            <a:r>
              <a:rPr lang="en-US" sz="5000">
                <a:solidFill>
                  <a:srgbClr val="CC3300"/>
                </a:solidFill>
              </a:rPr>
              <a:t>             </a:t>
            </a:r>
            <a:br>
              <a:rPr lang="en-US" sz="5000">
                <a:solidFill>
                  <a:srgbClr val="CC3300"/>
                </a:solidFill>
              </a:rPr>
            </a:br>
            <a:r>
              <a:rPr lang="en-US" sz="5000">
                <a:solidFill>
                  <a:srgbClr val="CC3300"/>
                </a:solidFill>
              </a:rPr>
              <a:t> </a:t>
            </a:r>
            <a:br>
              <a:rPr lang="en-US" sz="5000">
                <a:solidFill>
                  <a:srgbClr val="CC3300"/>
                </a:solidFill>
              </a:rPr>
            </a:br>
            <a:r>
              <a:rPr lang="en-US" sz="5000">
                <a:solidFill>
                  <a:srgbClr val="CC3300"/>
                </a:solidFill>
              </a:rPr>
              <a:t>   </a:t>
            </a:r>
            <a:r>
              <a:rPr lang="en-US" sz="5000" b="1">
                <a:solidFill>
                  <a:srgbClr val="CC3300"/>
                </a:solidFill>
              </a:rPr>
              <a:t>UNIT 1</a:t>
            </a:r>
            <a:r>
              <a:rPr lang="en-US" sz="5000">
                <a:solidFill>
                  <a:srgbClr val="CC3300"/>
                </a:solidFill>
              </a:rPr>
              <a:t> </a:t>
            </a:r>
            <a:br>
              <a:rPr lang="en-US" sz="5000">
                <a:solidFill>
                  <a:srgbClr val="CC3300"/>
                </a:solidFill>
              </a:rPr>
            </a:br>
            <a:endParaRPr lang="en-US" sz="5000">
              <a:solidFill>
                <a:srgbClr val="CC3300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06500" y="1984375"/>
            <a:ext cx="7050088" cy="1749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8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Brush"/>
              </a:rPr>
              <a:t>MY NEW SCHOOL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38100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 EVT" pitchFamily="34" charset="0"/>
              </a:rPr>
              <a:t>LESSON 4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2667000" y="0"/>
            <a:ext cx="617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FF"/>
                </a:solidFill>
              </a:rPr>
              <a:t>Monday, October 15</a:t>
            </a:r>
            <a:r>
              <a:rPr lang="en-US" sz="3200" b="1" i="1" baseline="30000">
                <a:solidFill>
                  <a:srgbClr val="0000FF"/>
                </a:solidFill>
              </a:rPr>
              <a:t>th</a:t>
            </a:r>
            <a:r>
              <a:rPr lang="en-US" sz="3200" b="1" i="1">
                <a:solidFill>
                  <a:srgbClr val="0000FF"/>
                </a:solidFill>
              </a:rPr>
              <a:t> , 2012</a:t>
            </a:r>
          </a:p>
        </p:txBody>
      </p:sp>
      <p:sp>
        <p:nvSpPr>
          <p:cNvPr id="309255" name="WordArt 7"/>
          <p:cNvSpPr>
            <a:spLocks noChangeArrowheads="1" noChangeShapeType="1" noTextEdit="1"/>
          </p:cNvSpPr>
          <p:nvPr/>
        </p:nvSpPr>
        <p:spPr bwMode="auto">
          <a:xfrm>
            <a:off x="2438400" y="4495800"/>
            <a:ext cx="5029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COMMUNICATION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625 -0.00555 C 0.00642 -0.00555 0.0625 0.0229 0.0625 0.05828 C 0.0625 0.09343 0.00642 0.12211 -0.0625 0.12211 C -0.1316 0.12211 -0.1875 0.09343 -0.1875 0.05828 C -0.1875 0.0229 -0.1316 -0.00555 -0.0625 -0.00555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2055" grpId="0"/>
      <p:bldP spid="3092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7C24-F446-4FDF-B894-D024D1F6D858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7A3A-72A0-4D09-9C5D-F228C395F837}" type="datetime1">
              <a:rPr lang="en-US"/>
              <a:pPr/>
              <a:t>5/8/2016</a:t>
            </a:fld>
            <a:endParaRPr lang="en-US"/>
          </a:p>
        </p:txBody>
      </p:sp>
      <p:pic>
        <p:nvPicPr>
          <p:cNvPr id="326658" name="Picture 2" descr="118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657600"/>
            <a:ext cx="9144000" cy="2438400"/>
          </a:xfrm>
          <a:noFill/>
          <a:ln/>
        </p:spPr>
        <p:txBody>
          <a:bodyPr/>
          <a:lstStyle/>
          <a:p>
            <a:r>
              <a:rPr lang="en-US" sz="8000" b="1">
                <a:solidFill>
                  <a:srgbClr val="FFFF00"/>
                </a:solidFill>
                <a:latin typeface="VNtimes New Roman" pitchFamily="34" charset="0"/>
              </a:rPr>
              <a:t>WELCOME TO MY CLASS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202247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1524000" y="1524000"/>
            <a:ext cx="6858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>
                <a:solidFill>
                  <a:srgbClr val="FF3300"/>
                </a:solidFill>
                <a:latin typeface="Verdana" pitchFamily="34" charset="0"/>
              </a:rPr>
              <a:t>Good morning Everybody</a:t>
            </a:r>
            <a:r>
              <a:rPr lang="en-US" sz="2400" b="1">
                <a:latin typeface="Verdana" pitchFamily="34" charset="0"/>
              </a:rPr>
              <a:t>  </a:t>
            </a:r>
          </a:p>
        </p:txBody>
      </p:sp>
    </p:spTree>
  </p:cSld>
  <p:clrMapOvr>
    <a:masterClrMapping/>
  </p:clrMapOvr>
  <p:transition>
    <p:cover dir="d"/>
    <p:sndAc>
      <p:stSnd>
        <p:snd r:embed="rId2" name="Right here ...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24CE-EFD1-4C18-8F55-E0D575CD5D6B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0" y="2540000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 Do you have many friends?</a:t>
            </a:r>
          </a:p>
          <a:p>
            <a:pPr marL="342900" indent="-34290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b. Do you have any new friends?</a:t>
            </a:r>
          </a:p>
          <a:p>
            <a:pPr marL="342900" indent="-34290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c. Do you love them? Why? Or why not?</a:t>
            </a:r>
          </a:p>
          <a:p>
            <a:pPr marL="342900" indent="-342900"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312326" name="Picture 6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088" y="0"/>
            <a:ext cx="4252912" cy="2535238"/>
          </a:xfrm>
          <a:prstGeom prst="rect">
            <a:avLst/>
          </a:prstGeom>
          <a:noFill/>
        </p:spPr>
      </p:pic>
      <p:sp>
        <p:nvSpPr>
          <p:cNvPr id="312327" name="WordArt 7"/>
          <p:cNvSpPr>
            <a:spLocks noChangeArrowheads="1" noChangeShapeType="1" noTextEdit="1"/>
          </p:cNvSpPr>
          <p:nvPr/>
        </p:nvSpPr>
        <p:spPr bwMode="auto">
          <a:xfrm>
            <a:off x="0" y="2159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1. Warm-up :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447800"/>
            <a:ext cx="4335463" cy="682625"/>
          </a:xfr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Chatting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78EE-45A0-4D83-AB65-B6A3C591F6B7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310275" name="WordArt 3"/>
          <p:cNvSpPr>
            <a:spLocks noChangeArrowheads="1" noChangeShapeType="1" noTextEdit="1"/>
          </p:cNvSpPr>
          <p:nvPr/>
        </p:nvSpPr>
        <p:spPr bwMode="auto">
          <a:xfrm>
            <a:off x="3886200" y="228600"/>
            <a:ext cx="38862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Monday, October 15th,2012</a:t>
            </a:r>
          </a:p>
        </p:txBody>
      </p:sp>
      <p:sp>
        <p:nvSpPr>
          <p:cNvPr id="310276" name="WordArt 4"/>
          <p:cNvSpPr>
            <a:spLocks noChangeArrowheads="1" noChangeShapeType="1" noTextEdit="1"/>
          </p:cNvSpPr>
          <p:nvPr/>
        </p:nvSpPr>
        <p:spPr bwMode="auto">
          <a:xfrm>
            <a:off x="1828800" y="762000"/>
            <a:ext cx="54483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Unit 1: My New School 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292100" y="2201863"/>
            <a:ext cx="474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>
              <a:buFontTx/>
              <a:buAutoNum type="romanUcPeriod"/>
            </a:pPr>
            <a:r>
              <a:rPr lang="en-US" sz="5400" b="1" u="sng">
                <a:solidFill>
                  <a:srgbClr val="FF0066"/>
                </a:solidFill>
                <a:latin typeface=".VnTime" pitchFamily="34" charset="0"/>
              </a:rPr>
              <a:t>New words</a:t>
            </a:r>
            <a:r>
              <a:rPr lang="en-US" sz="5400" b="1">
                <a:solidFill>
                  <a:srgbClr val="FF0066"/>
                </a:solidFill>
                <a:latin typeface=".VnTime" pitchFamily="34" charset="0"/>
              </a:rPr>
              <a:t>:</a:t>
            </a:r>
            <a:r>
              <a:rPr lang="en-US" sz="5400" b="1">
                <a:latin typeface=".VnTime" pitchFamily="34" charset="0"/>
              </a:rPr>
              <a:t> </a:t>
            </a:r>
          </a:p>
          <a:p>
            <a:pPr marL="457200" indent="-457200"/>
            <a:r>
              <a:rPr lang="en-US" sz="4000">
                <a:latin typeface=".VnTime" pitchFamily="34" charset="0"/>
              </a:rPr>
              <a:t>-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(to) remember	:</a:t>
            </a:r>
            <a:endParaRPr lang="en-US" sz="4000" b="1">
              <a:solidFill>
                <a:srgbClr val="009900"/>
              </a:solidFill>
              <a:latin typeface=".VnTime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(to) help		:</a:t>
            </a:r>
          </a:p>
          <a:p>
            <a:pPr marL="457200" indent="-457200">
              <a:buFontTx/>
              <a:buChar char="-"/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to) share		:</a:t>
            </a:r>
          </a:p>
          <a:p>
            <a:pPr marL="457200" indent="-457200">
              <a:buFontTx/>
              <a:buChar char="-"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a classmate 	:</a:t>
            </a:r>
          </a:p>
          <a:p>
            <a:pPr marL="457200" indent="-457200">
              <a:buFontTx/>
              <a:buChar char="-"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pocket money (n):</a:t>
            </a:r>
          </a:p>
        </p:txBody>
      </p:sp>
      <p:pic>
        <p:nvPicPr>
          <p:cNvPr id="310278" name="Picture 6" descr="Copy of 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248400"/>
            <a:ext cx="990600" cy="323850"/>
          </a:xfrm>
          <a:prstGeom prst="rect">
            <a:avLst/>
          </a:prstGeom>
          <a:noFill/>
        </p:spPr>
      </p:pic>
      <p:pic>
        <p:nvPicPr>
          <p:cNvPr id="310279" name="Picture 7" descr="Copy of 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172200"/>
            <a:ext cx="990600" cy="400050"/>
          </a:xfrm>
          <a:prstGeom prst="rect">
            <a:avLst/>
          </a:prstGeom>
          <a:noFill/>
        </p:spPr>
      </p:pic>
      <p:pic>
        <p:nvPicPr>
          <p:cNvPr id="310280" name="Picture 8" descr="Copy of 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0"/>
            <a:ext cx="990600" cy="476250"/>
          </a:xfrm>
          <a:prstGeom prst="rect">
            <a:avLst/>
          </a:prstGeom>
          <a:noFill/>
        </p:spPr>
      </p:pic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2565400" y="3136900"/>
            <a:ext cx="76200" cy="76200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nhớ</a:t>
            </a: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4876800" y="35814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gi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ú</a:t>
            </a: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p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đỡ</a:t>
            </a:r>
            <a:endParaRPr lang="en-US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4851400" y="42291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chia s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ẻ</a:t>
            </a:r>
            <a:endParaRPr lang="en-US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0285" name="Text Box 13"/>
          <p:cNvSpPr txBox="1">
            <a:spLocks noChangeArrowheads="1"/>
          </p:cNvSpPr>
          <p:nvPr/>
        </p:nvSpPr>
        <p:spPr bwMode="auto">
          <a:xfrm>
            <a:off x="4889500" y="48514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bạ</a:t>
            </a: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n c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ù</a:t>
            </a: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ng l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ớ</a:t>
            </a: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p</a:t>
            </a:r>
            <a:endParaRPr lang="en-US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4914900" y="54483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t</a:t>
            </a: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i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ề</a:t>
            </a: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n ti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ê</a:t>
            </a: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u v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ặ</a:t>
            </a:r>
            <a:r>
              <a:rPr lang="vi-VN" sz="4000" b="1">
                <a:solidFill>
                  <a:srgbClr val="FF0066"/>
                </a:solidFill>
                <a:latin typeface="Times New Roman" pitchFamily="18" charset="0"/>
              </a:rPr>
              <a:t>t</a:t>
            </a:r>
            <a:endParaRPr lang="en-US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1676400" y="4978400"/>
            <a:ext cx="76200" cy="76200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1219200" y="5600700"/>
            <a:ext cx="76200" cy="76200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2933700" y="5600700"/>
            <a:ext cx="76200" cy="76200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0" name="WordArt 18"/>
          <p:cNvSpPr>
            <a:spLocks noChangeArrowheads="1" noChangeShapeType="1" noTextEdit="1"/>
          </p:cNvSpPr>
          <p:nvPr/>
        </p:nvSpPr>
        <p:spPr bwMode="auto">
          <a:xfrm>
            <a:off x="2157413" y="1524000"/>
            <a:ext cx="4829175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Lesson 4 : Communication</a:t>
            </a:r>
          </a:p>
        </p:txBody>
      </p:sp>
      <p:pic>
        <p:nvPicPr>
          <p:cNvPr id="310291" name="Picture 19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2395538"/>
            <a:ext cx="6999287" cy="4149725"/>
          </a:xfrm>
          <a:prstGeom prst="rect">
            <a:avLst/>
          </a:prstGeom>
          <a:noFill/>
        </p:spPr>
      </p:pic>
      <p:pic>
        <p:nvPicPr>
          <p:cNvPr id="310292" name="Picture 20" descr="imagesCA96DSY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36813"/>
            <a:ext cx="7124700" cy="4727575"/>
          </a:xfrm>
          <a:prstGeom prst="rect">
            <a:avLst/>
          </a:prstGeom>
          <a:noFill/>
        </p:spPr>
      </p:pic>
      <p:pic>
        <p:nvPicPr>
          <p:cNvPr id="310293" name="Picture 21" descr="imagesCAGP37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2517775"/>
            <a:ext cx="6989762" cy="4340225"/>
          </a:xfrm>
          <a:prstGeom prst="rect">
            <a:avLst/>
          </a:prstGeom>
          <a:noFill/>
        </p:spPr>
      </p:pic>
      <p:pic>
        <p:nvPicPr>
          <p:cNvPr id="310294" name="Picture 22" descr="120814dsanhcamdong01-c7a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50" y="2501900"/>
            <a:ext cx="6661150" cy="4737100"/>
          </a:xfrm>
          <a:prstGeom prst="rect">
            <a:avLst/>
          </a:prstGeom>
          <a:noFill/>
        </p:spPr>
      </p:pic>
      <p:sp>
        <p:nvSpPr>
          <p:cNvPr id="310295" name="Text Box 23"/>
          <p:cNvSpPr txBox="1">
            <a:spLocks noChangeArrowheads="1"/>
          </p:cNvSpPr>
          <p:nvPr/>
        </p:nvSpPr>
        <p:spPr bwMode="auto">
          <a:xfrm>
            <a:off x="990600" y="4635500"/>
            <a:ext cx="452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 Narrow" pitchFamily="34" charset="0"/>
              </a:rPr>
              <a:t>He 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         </a:t>
            </a:r>
            <a:r>
              <a:rPr lang="en-US" sz="3200" b="1">
                <a:solidFill>
                  <a:srgbClr val="FF0000"/>
                </a:solidFill>
                <a:latin typeface="Arial Narrow" pitchFamily="34" charset="0"/>
              </a:rPr>
              <a:t> his friend go to school every day.</a:t>
            </a:r>
          </a:p>
        </p:txBody>
      </p:sp>
      <p:sp>
        <p:nvSpPr>
          <p:cNvPr id="310296" name="Text Box 24"/>
          <p:cNvSpPr txBox="1">
            <a:spLocks noChangeArrowheads="1"/>
          </p:cNvSpPr>
          <p:nvPr/>
        </p:nvSpPr>
        <p:spPr bwMode="auto">
          <a:xfrm>
            <a:off x="723900" y="4749800"/>
            <a:ext cx="5372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 Narrow" pitchFamily="34" charset="0"/>
              </a:rPr>
              <a:t>This man </a:t>
            </a:r>
            <a:r>
              <a:rPr lang="en-US" sz="3600" b="1" u="sng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3600" b="1">
                <a:solidFill>
                  <a:srgbClr val="FF0000"/>
                </a:solidFill>
                <a:latin typeface="Arial Narrow" pitchFamily="34" charset="0"/>
              </a:rPr>
              <a:t>his food with the beggar.</a:t>
            </a:r>
          </a:p>
        </p:txBody>
      </p:sp>
      <p:sp>
        <p:nvSpPr>
          <p:cNvPr id="310299" name="Text Box 27"/>
          <p:cNvSpPr txBox="1">
            <a:spLocks noChangeArrowheads="1"/>
          </p:cNvSpPr>
          <p:nvPr/>
        </p:nvSpPr>
        <p:spPr bwMode="auto">
          <a:xfrm>
            <a:off x="1409700" y="4622800"/>
            <a:ext cx="1181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helps</a:t>
            </a:r>
            <a:r>
              <a:rPr lang="en-US" sz="3200" b="1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10300" name="Text Box 28"/>
          <p:cNvSpPr txBox="1">
            <a:spLocks noChangeArrowheads="1"/>
          </p:cNvSpPr>
          <p:nvPr/>
        </p:nvSpPr>
        <p:spPr bwMode="auto">
          <a:xfrm>
            <a:off x="2527300" y="4737100"/>
            <a:ext cx="1485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Arial Narrow" pitchFamily="34" charset="0"/>
              </a:rPr>
              <a:t>shares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310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310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310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310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0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0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nimBg="1"/>
      <p:bldP spid="310276" grpId="0" animBg="1"/>
      <p:bldP spid="310281" grpId="0" animBg="1"/>
      <p:bldP spid="310282" grpId="0"/>
      <p:bldP spid="310283" grpId="0"/>
      <p:bldP spid="310284" grpId="0"/>
      <p:bldP spid="310285" grpId="0"/>
      <p:bldP spid="310286" grpId="0"/>
      <p:bldP spid="310287" grpId="0" animBg="1"/>
      <p:bldP spid="310288" grpId="0" animBg="1"/>
      <p:bldP spid="310289" grpId="0" animBg="1"/>
      <p:bldP spid="310290" grpId="0" animBg="1"/>
      <p:bldP spid="310295" grpId="0"/>
      <p:bldP spid="310295" grpId="1"/>
      <p:bldP spid="310296" grpId="0"/>
      <p:bldP spid="310296" grpId="1"/>
      <p:bldP spid="310299" grpId="0"/>
      <p:bldP spid="310299" grpId="3"/>
      <p:bldP spid="310300" grpId="2"/>
      <p:bldP spid="31030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4110-93BD-4BB1-86E5-2497E7B7AAA3}" type="datetime1">
              <a:rPr lang="en-US"/>
              <a:pPr/>
              <a:t>5/8/2016</a:t>
            </a:fld>
            <a:endParaRPr lang="en-US"/>
          </a:p>
        </p:txBody>
      </p:sp>
      <p:grpSp>
        <p:nvGrpSpPr>
          <p:cNvPr id="311299" name="Group 3"/>
          <p:cNvGrpSpPr>
            <a:grpSpLocks/>
          </p:cNvGrpSpPr>
          <p:nvPr/>
        </p:nvGrpSpPr>
        <p:grpSpPr bwMode="auto">
          <a:xfrm>
            <a:off x="3352800" y="5029200"/>
            <a:ext cx="2133600" cy="1524000"/>
            <a:chOff x="0" y="3840"/>
            <a:chExt cx="620" cy="480"/>
          </a:xfrm>
        </p:grpSpPr>
        <p:pic>
          <p:nvPicPr>
            <p:cNvPr id="311300" name="Picture 4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</p:spPr>
        </p:pic>
        <p:pic>
          <p:nvPicPr>
            <p:cNvPr id="311301" name="Picture 5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</p:spPr>
        </p:pic>
        <p:pic>
          <p:nvPicPr>
            <p:cNvPr id="311302" name="Picture 6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</p:spPr>
        </p:pic>
      </p:grpSp>
      <p:pic>
        <p:nvPicPr>
          <p:cNvPr id="311303" name="Picture 7" descr="FE4A0F3BD6B146EB89531B00B999C3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876800"/>
            <a:ext cx="952500" cy="1143000"/>
          </a:xfrm>
          <a:prstGeom prst="rect">
            <a:avLst/>
          </a:prstGeom>
          <a:noFill/>
        </p:spPr>
      </p:pic>
      <p:pic>
        <p:nvPicPr>
          <p:cNvPr id="311304" name="Picture 8" descr="FE4A0F3BD6B146EB89531B00B999C3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953000"/>
            <a:ext cx="952500" cy="1143000"/>
          </a:xfrm>
          <a:prstGeom prst="rect">
            <a:avLst/>
          </a:prstGeom>
          <a:noFill/>
        </p:spPr>
      </p:pic>
      <p:sp>
        <p:nvSpPr>
          <p:cNvPr id="115715" name="Cloud"/>
          <p:cNvSpPr>
            <a:spLocks noChangeAspect="1" noEditPoints="1" noChangeArrowheads="1"/>
          </p:cNvSpPr>
          <p:nvPr/>
        </p:nvSpPr>
        <p:spPr bwMode="auto">
          <a:xfrm>
            <a:off x="1676400" y="1143000"/>
            <a:ext cx="3962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remember</a:t>
            </a:r>
          </a:p>
        </p:txBody>
      </p:sp>
      <p:sp>
        <p:nvSpPr>
          <p:cNvPr id="115716" name="Cloud"/>
          <p:cNvSpPr>
            <a:spLocks noChangeAspect="1" noEditPoints="1" noChangeArrowheads="1"/>
          </p:cNvSpPr>
          <p:nvPr/>
        </p:nvSpPr>
        <p:spPr bwMode="auto">
          <a:xfrm>
            <a:off x="381000" y="2590800"/>
            <a:ext cx="3276600" cy="1143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D7D6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400" b="1">
                <a:solidFill>
                  <a:srgbClr val="FEFEFC"/>
                </a:solidFill>
                <a:latin typeface="Verdana" pitchFamily="34" charset="0"/>
              </a:rPr>
              <a:t>classmate</a:t>
            </a:r>
          </a:p>
        </p:txBody>
      </p:sp>
      <p:sp>
        <p:nvSpPr>
          <p:cNvPr id="115717" name="Cloud"/>
          <p:cNvSpPr>
            <a:spLocks noChangeAspect="1" noEditPoints="1" noChangeArrowheads="1"/>
          </p:cNvSpPr>
          <p:nvPr/>
        </p:nvSpPr>
        <p:spPr bwMode="auto">
          <a:xfrm>
            <a:off x="1600200" y="4343400"/>
            <a:ext cx="4572000" cy="1066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solidFill>
                  <a:srgbClr val="FEFEFC"/>
                </a:solidFill>
                <a:latin typeface="Verdana" pitchFamily="34" charset="0"/>
              </a:rPr>
              <a:t>pocket money</a:t>
            </a:r>
          </a:p>
        </p:txBody>
      </p:sp>
      <p:sp>
        <p:nvSpPr>
          <p:cNvPr id="115718" name="Cloud"/>
          <p:cNvSpPr>
            <a:spLocks noChangeAspect="1" noEditPoints="1" noChangeArrowheads="1"/>
          </p:cNvSpPr>
          <p:nvPr/>
        </p:nvSpPr>
        <p:spPr bwMode="auto">
          <a:xfrm>
            <a:off x="5715000" y="1447800"/>
            <a:ext cx="3048000" cy="1238250"/>
          </a:xfrm>
          <a:custGeom>
            <a:avLst/>
            <a:gdLst>
              <a:gd name="T0" fmla="*/ 9454 w 21600"/>
              <a:gd name="T1" fmla="*/ 619125 h 21600"/>
              <a:gd name="T2" fmla="*/ 1524000 w 21600"/>
              <a:gd name="T3" fmla="*/ 1236931 h 21600"/>
              <a:gd name="T4" fmla="*/ 3045460 w 21600"/>
              <a:gd name="T5" fmla="*/ 619125 h 21600"/>
              <a:gd name="T6" fmla="*/ 1524000 w 21600"/>
              <a:gd name="T7" fmla="*/ 707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solidFill>
                  <a:srgbClr val="FEFEFC"/>
                </a:solidFill>
                <a:latin typeface="Verdana" pitchFamily="34" charset="0"/>
              </a:rPr>
              <a:t>share</a:t>
            </a:r>
          </a:p>
          <a:p>
            <a:pPr algn="ctr"/>
            <a:endParaRPr lang="en-US" sz="2800" b="1">
              <a:solidFill>
                <a:srgbClr val="FEFEFC"/>
              </a:solidFill>
              <a:latin typeface="Verdana" pitchFamily="34" charset="0"/>
            </a:endParaRPr>
          </a:p>
        </p:txBody>
      </p:sp>
      <p:sp>
        <p:nvSpPr>
          <p:cNvPr id="115720" name="Cloud"/>
          <p:cNvSpPr>
            <a:spLocks noChangeAspect="1" noEditPoints="1" noChangeArrowheads="1"/>
          </p:cNvSpPr>
          <p:nvPr/>
        </p:nvSpPr>
        <p:spPr bwMode="auto">
          <a:xfrm>
            <a:off x="4953000" y="3124200"/>
            <a:ext cx="3276600" cy="12525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n-US" sz="2800" b="1">
                <a:latin typeface="Verdana" pitchFamily="34" charset="0"/>
              </a:rPr>
              <a:t>help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2057400" y="1295400"/>
            <a:ext cx="2971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remember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5943600" y="1625600"/>
            <a:ext cx="2362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EFEFC"/>
                </a:solidFill>
                <a:latin typeface="Verdana" pitchFamily="34" charset="0"/>
              </a:rPr>
              <a:t>share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342900" y="2755900"/>
            <a:ext cx="312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EFEFC"/>
                </a:solidFill>
                <a:latin typeface="Verdana" pitchFamily="34" charset="0"/>
              </a:rPr>
              <a:t>classmate</a:t>
            </a:r>
            <a:endParaRPr lang="en-US" b="1">
              <a:solidFill>
                <a:srgbClr val="FEFEFC"/>
              </a:solidFill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5943600" y="3467100"/>
            <a:ext cx="10461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help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2184400" y="4495800"/>
            <a:ext cx="31019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EFEFC"/>
                </a:solidFill>
                <a:latin typeface="Verdana" pitchFamily="34" charset="0"/>
              </a:rPr>
              <a:t>pocket money</a:t>
            </a:r>
          </a:p>
        </p:txBody>
      </p:sp>
      <p:sp>
        <p:nvSpPr>
          <p:cNvPr id="15" name="Oval 14"/>
          <p:cNvSpPr/>
          <p:nvPr/>
        </p:nvSpPr>
        <p:spPr>
          <a:xfrm>
            <a:off x="4724400" y="1371600"/>
            <a:ext cx="533400" cy="381000"/>
          </a:xfrm>
          <a:prstGeom prst="ellipse">
            <a:avLst/>
          </a:prstGeom>
          <a:solidFill>
            <a:srgbClr val="CC99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895600" y="2895600"/>
            <a:ext cx="533400" cy="381000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010400" y="3200400"/>
            <a:ext cx="533400" cy="381000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38600" y="4953000"/>
            <a:ext cx="533400" cy="381000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8001000" y="1752600"/>
            <a:ext cx="533400" cy="381000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8738" y="304800"/>
            <a:ext cx="4335462" cy="682625"/>
          </a:xfr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What and Where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5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5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7D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7D6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5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7"/>
                  </p:tgtEl>
                </p:cond>
              </p:nextCondLst>
            </p:seq>
          </p:childTnLst>
        </p:cTn>
      </p:par>
    </p:tnLst>
    <p:bldLst>
      <p:bldP spid="115724" grpId="0"/>
      <p:bldP spid="115725" grpId="0"/>
      <p:bldP spid="115726" grpId="0"/>
      <p:bldP spid="115730" grpId="0"/>
      <p:bldP spid="1925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C3-A59B-4316-B13E-34D71E188B00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313348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0579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Guiding Questions: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190500" y="873125"/>
            <a:ext cx="60198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 How do you often make friends ?</a:t>
            </a:r>
          </a:p>
          <a:p>
            <a:pPr marL="342900" indent="-34290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b. What do you often say when you first meet a new friends ?</a:t>
            </a:r>
          </a:p>
          <a:p>
            <a:pPr marL="342900" indent="-34290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c. What questions do you often make ?</a:t>
            </a:r>
          </a:p>
          <a:p>
            <a:pPr marL="342900" indent="-342900"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313350" name="Picture 6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225" y="787400"/>
            <a:ext cx="2720975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1952-A37B-4210-9E30-811553B2CB69}" type="datetime1">
              <a:rPr lang="en-US"/>
              <a:pPr/>
              <a:t>5/8/2016</a:t>
            </a:fld>
            <a:endParaRPr lang="en-US"/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215900" y="850900"/>
            <a:ext cx="8166100" cy="5791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228600" y="977900"/>
            <a:ext cx="89154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Are you from around here?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Do you like pop music?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How much pocket money do you get?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What’s your favorite subject at school?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Are you hungry?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Do you play football?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How do you get to school every day?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Arial Narrow" pitchFamily="34" charset="0"/>
              </a:rPr>
              <a:t>Where do you go shopping?</a:t>
            </a:r>
          </a:p>
        </p:txBody>
      </p:sp>
      <p:sp>
        <p:nvSpPr>
          <p:cNvPr id="317446" name="WordArt 6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15975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2. Game: Making Friends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5600700" y="889000"/>
            <a:ext cx="58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5486400" y="1600200"/>
            <a:ext cx="58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7035800" y="3060700"/>
            <a:ext cx="58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5181600" y="4445000"/>
            <a:ext cx="58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6921500" y="5219700"/>
            <a:ext cx="58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Words>636</Words>
  <Application>Microsoft PowerPoint</Application>
  <PresentationFormat>On-screen Show (4:3)</PresentationFormat>
  <Paragraphs>150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VNI-Times</vt:lpstr>
      <vt:lpstr>Arial</vt:lpstr>
      <vt:lpstr>Times New Roman EVT</vt:lpstr>
      <vt:lpstr>Times New Roman</vt:lpstr>
      <vt:lpstr>VNtimes New Roman</vt:lpstr>
      <vt:lpstr>Arial Black</vt:lpstr>
      <vt:lpstr>Verdana</vt:lpstr>
      <vt:lpstr>Arial Narrow</vt:lpstr>
      <vt:lpstr>.VnTime</vt:lpstr>
      <vt:lpstr>Symbol</vt:lpstr>
      <vt:lpstr>VNI-Arial Rounded</vt:lpstr>
      <vt:lpstr>Default Design</vt:lpstr>
      <vt:lpstr>Slide 1</vt:lpstr>
      <vt:lpstr>                   UNIT 1  </vt:lpstr>
      <vt:lpstr>Slide 3</vt:lpstr>
      <vt:lpstr>WELCOME TO MY CLASS</vt:lpstr>
      <vt:lpstr>Chatting:</vt:lpstr>
      <vt:lpstr>Slide 6</vt:lpstr>
      <vt:lpstr>What and Where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VANDON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THE THANH PHUONG</dc:creator>
  <cp:lastModifiedBy>HP</cp:lastModifiedBy>
  <cp:revision>185</cp:revision>
  <dcterms:created xsi:type="dcterms:W3CDTF">2005-10-19T05:05:41Z</dcterms:created>
  <dcterms:modified xsi:type="dcterms:W3CDTF">2016-05-08T04:17:11Z</dcterms:modified>
</cp:coreProperties>
</file>