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3" r:id="rId7"/>
    <p:sldId id="294" r:id="rId8"/>
    <p:sldId id="295" r:id="rId9"/>
    <p:sldId id="296" r:id="rId10"/>
    <p:sldId id="264" r:id="rId11"/>
    <p:sldId id="265" r:id="rId12"/>
    <p:sldId id="297" r:id="rId13"/>
    <p:sldId id="266" r:id="rId14"/>
    <p:sldId id="270" r:id="rId15"/>
    <p:sldId id="293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98" r:id="rId25"/>
    <p:sldId id="299" r:id="rId26"/>
    <p:sldId id="300" r:id="rId27"/>
    <p:sldId id="285" r:id="rId28"/>
    <p:sldId id="286" r:id="rId29"/>
    <p:sldId id="287" r:id="rId30"/>
    <p:sldId id="288" r:id="rId31"/>
    <p:sldId id="289" r:id="rId32"/>
    <p:sldId id="290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>
        <p:scale>
          <a:sx n="81" d="100"/>
          <a:sy n="81" d="100"/>
        </p:scale>
        <p:origin x="-1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7DF7A-1C9E-44F5-B3D6-5D7F6C5B1C5C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22C82-F1C0-4973-BF3C-ACF9E81F2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5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7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1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4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A20132-3777-40CE-A2DE-692D0D14F90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155735-0A74-4211-AA95-0EB82E8908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02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 descr="Parchment"/>
          <p:cNvSpPr>
            <a:spLocks noChangeArrowheads="1"/>
          </p:cNvSpPr>
          <p:nvPr/>
        </p:nvSpPr>
        <p:spPr bwMode="auto">
          <a:xfrm>
            <a:off x="1524000" y="228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pic>
        <p:nvPicPr>
          <p:cNvPr id="5125" name="Picture 5" descr="Lat cat qua mien hut cua 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105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0" y="998806"/>
            <a:ext cx="96035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000" b="1" dirty="0">
                <a:cs typeface="Arial" panose="020B0604020202020204" pitchFamily="34" charset="0"/>
              </a:rPr>
              <a:t>TRÌNH BÀY CẤU TẠO MIỀN HÚT CỦA RỄ?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52600" y="2743200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err="1">
                <a:solidFill>
                  <a:srgbClr val="0000FF"/>
                </a:solidFill>
                <a:latin typeface="26"/>
              </a:rPr>
              <a:t>Lông</a:t>
            </a:r>
            <a:r>
              <a:rPr lang="en-US" sz="2600" dirty="0">
                <a:solidFill>
                  <a:srgbClr val="0000FF"/>
                </a:solidFill>
                <a:latin typeface="26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26"/>
              </a:rPr>
              <a:t>hút</a:t>
            </a:r>
            <a:endParaRPr lang="en-US" sz="2600" dirty="0">
              <a:solidFill>
                <a:srgbClr val="0000FF"/>
              </a:solidFill>
              <a:latin typeface="26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286000" y="3352800"/>
            <a:ext cx="121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26"/>
              </a:rPr>
              <a:t>Biểu bì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9372600" y="2438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0000FF"/>
                </a:solidFill>
                <a:latin typeface="26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26"/>
              </a:rPr>
              <a:t>Thịt</a:t>
            </a:r>
            <a:r>
              <a:rPr lang="en-US" sz="2600" dirty="0">
                <a:solidFill>
                  <a:srgbClr val="0000FF"/>
                </a:solidFill>
                <a:latin typeface="26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26"/>
              </a:rPr>
              <a:t>vỏ</a:t>
            </a:r>
            <a:endParaRPr lang="en-US" sz="2600" dirty="0">
              <a:solidFill>
                <a:srgbClr val="0000FF"/>
              </a:solidFill>
              <a:latin typeface="26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144000" y="3657601"/>
            <a:ext cx="1066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26"/>
              </a:rPr>
              <a:t>Mạch rây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9144000" y="4648201"/>
            <a:ext cx="1143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  <a:latin typeface="26"/>
              </a:rPr>
              <a:t>Mạch gỗ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934200" y="575945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err="1">
                <a:solidFill>
                  <a:srgbClr val="0000FF"/>
                </a:solidFill>
                <a:latin typeface="26"/>
              </a:rPr>
              <a:t>Ruột</a:t>
            </a:r>
            <a:endParaRPr lang="en-US" sz="2600" dirty="0">
              <a:solidFill>
                <a:srgbClr val="0000FF"/>
              </a:solidFill>
              <a:latin typeface="26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276600" y="3124200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124200" y="3797121"/>
            <a:ext cx="990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7620000" y="2590800"/>
            <a:ext cx="1828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7391400" y="4352926"/>
            <a:ext cx="1828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 flipV="1">
            <a:off x="7391400" y="4914900"/>
            <a:ext cx="1905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239000" y="5029200"/>
            <a:ext cx="39859" cy="9874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0" descr="QUESTION">
            <a:extLst>
              <a:ext uri="{FF2B5EF4-FFF2-40B4-BE49-F238E27FC236}">
                <a16:creationId xmlns:a16="http://schemas.microsoft.com/office/drawing/2014/main" xmlns="" id="{AC322998-DDA4-4DEC-89F5-4BAFE58B1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98806"/>
            <a:ext cx="838200" cy="7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3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4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8" grpId="0"/>
      <p:bldP spid="5129" grpId="0"/>
      <p:bldP spid="5130" grpId="0"/>
      <p:bldP spid="5131" grpId="0"/>
      <p:bldP spid="5132" grpId="0"/>
      <p:bldP spid="5133" grpId="0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98928" y="1471613"/>
            <a:ext cx="4297364" cy="3306763"/>
            <a:chOff x="3350" y="961"/>
            <a:chExt cx="2707" cy="2083"/>
          </a:xfrm>
        </p:grpSpPr>
        <p:pic>
          <p:nvPicPr>
            <p:cNvPr id="6149" name="Picture 11" descr="Thi nghiem cua ban T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" y="961"/>
              <a:ext cx="2707" cy="1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12"/>
            <p:cNvSpPr txBox="1">
              <a:spLocks noChangeArrowheads="1"/>
            </p:cNvSpPr>
            <p:nvPr/>
          </p:nvSpPr>
          <p:spPr bwMode="auto">
            <a:xfrm>
              <a:off x="3408" y="2640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>
                  <a:solidFill>
                    <a:srgbClr val="0000FF"/>
                  </a:solidFill>
                  <a:latin typeface="Times New Roman" pitchFamily="18" charset="0"/>
                </a:rPr>
                <a:t>Chậu A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: Bón đủ đạm, lân, kali…</a:t>
              </a:r>
            </a:p>
          </p:txBody>
        </p:sp>
        <p:sp>
          <p:nvSpPr>
            <p:cNvPr id="6151" name="Text Box 13"/>
            <p:cNvSpPr txBox="1">
              <a:spLocks noChangeArrowheads="1"/>
            </p:cNvSpPr>
            <p:nvPr/>
          </p:nvSpPr>
          <p:spPr bwMode="auto">
            <a:xfrm>
              <a:off x="4775" y="2640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 err="1">
                  <a:solidFill>
                    <a:srgbClr val="0000FF"/>
                  </a:solidFill>
                  <a:latin typeface="Times New Roman" pitchFamily="18" charset="0"/>
                </a:rPr>
                <a:t>Chậu</a:t>
              </a:r>
              <a:r>
                <a:rPr lang="en-US" u="sng" dirty="0">
                  <a:solidFill>
                    <a:srgbClr val="0000FF"/>
                  </a:solidFill>
                  <a:latin typeface="Times New Roman" pitchFamily="18" charset="0"/>
                </a:rPr>
                <a:t> B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: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Thiếu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muối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</a:rPr>
                <a:t>đạm</a:t>
              </a:r>
              <a:endParaRPr lang="en-US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0975" name="Rectangle 15" descr="White marble"/>
          <p:cNvSpPr>
            <a:spLocks noChangeArrowheads="1"/>
          </p:cNvSpPr>
          <p:nvPr/>
        </p:nvSpPr>
        <p:spPr bwMode="auto">
          <a:xfrm>
            <a:off x="1828800" y="8382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Thí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</a:rPr>
              <a:t>nghiệm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98324" y="3787826"/>
            <a:ext cx="369042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sz="2800" dirty="0" err="1">
                <a:latin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</a:rPr>
              <a:t> 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24B9A72C-D837-4178-BAA0-358ABFC9242A}"/>
              </a:ext>
            </a:extLst>
          </p:cNvPr>
          <p:cNvSpPr/>
          <p:nvPr/>
        </p:nvSpPr>
        <p:spPr>
          <a:xfrm>
            <a:off x="198324" y="5603708"/>
            <a:ext cx="1214846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-27296" y="1665027"/>
            <a:ext cx="3916047" cy="178785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Tuấn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thí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0" name="Cloud 9"/>
          <p:cNvSpPr/>
          <p:nvPr/>
        </p:nvSpPr>
        <p:spPr>
          <a:xfrm>
            <a:off x="8271804" y="172871"/>
            <a:ext cx="3916047" cy="178785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thiếu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đạm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611737" y="2429301"/>
            <a:ext cx="3275463" cy="95410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 err="1" smtClean="0"/>
              <a:t>cây</a:t>
            </a:r>
            <a:r>
              <a:rPr lang="en-US" sz="2800" dirty="0" smtClean="0"/>
              <a:t> </a:t>
            </a:r>
            <a:r>
              <a:rPr lang="en-US" sz="2800" dirty="0" err="1" smtClean="0"/>
              <a:t>còi</a:t>
            </a:r>
            <a:r>
              <a:rPr lang="en-US" sz="2800" dirty="0" smtClean="0"/>
              <a:t> </a:t>
            </a:r>
            <a:r>
              <a:rPr lang="en-US" sz="2800" dirty="0" err="1" smtClean="0"/>
              <a:t>cọc</a:t>
            </a:r>
            <a:r>
              <a:rPr lang="en-US" sz="2800" dirty="0" smtClean="0"/>
              <a:t>, </a:t>
            </a:r>
            <a:r>
              <a:rPr lang="en-US" sz="2800" dirty="0" err="1" smtClean="0"/>
              <a:t>chậm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8748215" y="2558955"/>
            <a:ext cx="354842" cy="2396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5442" y="5617618"/>
            <a:ext cx="9284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</a:rPr>
              <a:t>Muối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29349" y="1295400"/>
            <a:ext cx="787036" cy="468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900"/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40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77" grpId="0" build="allAtOnce"/>
      <p:bldP spid="3" grpId="0" animBg="1"/>
      <p:bldP spid="4" grpId="0" animBg="1"/>
      <p:bldP spid="4" grpId="1" animBg="1"/>
      <p:bldP spid="10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752600" y="4343401"/>
            <a:ext cx="996232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Muối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muối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khoáng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đạm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lân</a:t>
            </a:r>
            <a:r>
              <a:rPr lang="en-US" sz="3000" b="1" dirty="0">
                <a:latin typeface="Times New Roman" pitchFamily="18" charset="0"/>
              </a:rPr>
              <a:t>, kali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loại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kẽm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mangan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sắt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…</a:t>
            </a:r>
          </a:p>
        </p:txBody>
      </p:sp>
      <p:graphicFrame>
        <p:nvGraphicFramePr>
          <p:cNvPr id="43106" name="Group 98"/>
          <p:cNvGraphicFramePr>
            <a:graphicFrameLocks noGrp="1"/>
          </p:cNvGraphicFramePr>
          <p:nvPr/>
        </p:nvGraphicFramePr>
        <p:xfrm>
          <a:off x="2286000" y="304800"/>
          <a:ext cx="8153400" cy="3429000"/>
        </p:xfrm>
        <a:graphic>
          <a:graphicData uri="http://schemas.openxmlformats.org/drawingml/2006/table">
            <a:tbl>
              <a:tblPr/>
              <a:tblGrid>
                <a:gridCol w="3795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7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19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khoáng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ượng muối khoáng để sản xuất 1000kg thóc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Muối đạm (có chứa nitơ)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 – 16 kg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Muối lân (có chứa phốt pho)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 – 8 kg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9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Muối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Kali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 – 4kg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976449-2E74-44C8-92BF-B82DDA25A82F}"/>
              </a:ext>
            </a:extLst>
          </p:cNvPr>
          <p:cNvSpPr/>
          <p:nvPr/>
        </p:nvSpPr>
        <p:spPr>
          <a:xfrm>
            <a:off x="0" y="0"/>
            <a:ext cx="561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 11 + 12 BÀI 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CAF6EE-13B0-4607-BB8A-191591E9B372}"/>
              </a:ext>
            </a:extLst>
          </p:cNvPr>
          <p:cNvSpPr/>
          <p:nvPr/>
        </p:nvSpPr>
        <p:spPr>
          <a:xfrm>
            <a:off x="1371178" y="1174795"/>
            <a:ext cx="9689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HÚT N</a:t>
            </a:r>
            <a:r>
              <a:rPr lang="vi-VN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MUỐI KHOÁNG CỦA RỄ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FECA8C-058A-4F04-B969-C9F3F8909AFD}"/>
              </a:ext>
            </a:extLst>
          </p:cNvPr>
          <p:cNvSpPr txBox="1"/>
          <p:nvPr/>
        </p:nvSpPr>
        <p:spPr>
          <a:xfrm>
            <a:off x="283335" y="1921456"/>
            <a:ext cx="855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CÂY CẦN N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CÁC LOẠI MUỐI KHOÁNG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CBCF2-F0E0-453F-A52A-309B37129894}"/>
              </a:ext>
            </a:extLst>
          </p:cNvPr>
          <p:cNvSpPr txBox="1"/>
          <p:nvPr/>
        </p:nvSpPr>
        <p:spPr>
          <a:xfrm>
            <a:off x="685595" y="2444676"/>
            <a:ext cx="95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NHU CẦU N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CỦA CÂY</a:t>
            </a:r>
          </a:p>
        </p:txBody>
      </p:sp>
      <p:pic>
        <p:nvPicPr>
          <p:cNvPr id="10" name="Picture 9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" y="2758866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ECBCF2-F0E0-453F-A52A-309B37129894}"/>
              </a:ext>
            </a:extLst>
          </p:cNvPr>
          <p:cNvSpPr txBox="1"/>
          <p:nvPr/>
        </p:nvSpPr>
        <p:spPr>
          <a:xfrm>
            <a:off x="685595" y="3062742"/>
            <a:ext cx="95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 CẦU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KHOÁNG CỦA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66" y="3551702"/>
            <a:ext cx="11177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đạm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kali.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cấp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đủ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muối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khoáng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bón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lúc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92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Oval 20"/>
          <p:cNvSpPr>
            <a:spLocks noChangeArrowheads="1"/>
          </p:cNvSpPr>
          <p:nvPr/>
        </p:nvSpPr>
        <p:spPr bwMode="auto">
          <a:xfrm>
            <a:off x="2271713" y="4529138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Oval 19"/>
          <p:cNvSpPr>
            <a:spLocks noChangeArrowheads="1"/>
          </p:cNvSpPr>
          <p:nvPr/>
        </p:nvSpPr>
        <p:spPr bwMode="auto">
          <a:xfrm>
            <a:off x="2271713" y="3919538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2286000" y="2771775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524000" y="838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KIỂM TRA – ĐÁNH GIÁ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676400" y="1676400"/>
            <a:ext cx="8763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57150" algn="just">
              <a:spcBef>
                <a:spcPct val="20000"/>
              </a:spcBef>
            </a:pP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1: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cần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muối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khoáng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?</a:t>
            </a:r>
          </a:p>
          <a:p>
            <a:pPr marL="342900" indent="-57150" algn="just">
              <a:spcBef>
                <a:spcPct val="20000"/>
              </a:spcBef>
            </a:pPr>
            <a:r>
              <a:rPr lang="en-US" sz="3200" dirty="0">
                <a:solidFill>
                  <a:srgbClr val="3333CC"/>
                </a:solidFill>
                <a:latin typeface="Times New Roman" pitchFamily="18" charset="0"/>
              </a:rPr>
              <a:t>    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a. 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sinh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trưởng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  <a:p>
            <a:pPr marL="342900" indent="-57150" algn="just">
              <a:spcBef>
                <a:spcPct val="2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   b. 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non.</a:t>
            </a:r>
          </a:p>
          <a:p>
            <a:pPr marL="342900" indent="-57150" algn="just">
              <a:spcBef>
                <a:spcPct val="2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   c. 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mọc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cành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đẻ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nhánh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  <a:p>
            <a:pPr marL="342900" indent="-57150" algn="just">
              <a:spcBef>
                <a:spcPct val="2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   d. 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hoa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  <a:p>
            <a:pPr marL="342900" indent="-57150" algn="just">
              <a:spcBef>
                <a:spcPct val="2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   e. 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Giai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đoạn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cây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già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cỗi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299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0" grpId="0" animBg="1"/>
      <p:bldP spid="46099" grpId="0" animBg="1"/>
      <p:bldP spid="46091" grpId="0" animBg="1"/>
      <p:bldP spid="460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98270" y="111337"/>
            <a:ext cx="1062609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12-Bài 11: SỰ HÚT NƯỚC VÀ MUỐI KHOÁNG CỦA RỄ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09" name="Rectangle 5" descr="White marble"/>
          <p:cNvSpPr>
            <a:spLocks noChangeArrowheads="1"/>
          </p:cNvSpPr>
          <p:nvPr/>
        </p:nvSpPr>
        <p:spPr bwMode="auto">
          <a:xfrm>
            <a:off x="106680" y="817315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I.Cây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endParaRPr lang="en-US" sz="3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Rectangle 13" descr="White marble"/>
          <p:cNvSpPr>
            <a:spLocks noChangeArrowheads="1"/>
          </p:cNvSpPr>
          <p:nvPr/>
        </p:nvSpPr>
        <p:spPr bwMode="auto">
          <a:xfrm>
            <a:off x="106680" y="1325667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Rectangle 15" descr="White marble"/>
          <p:cNvSpPr>
            <a:spLocks noChangeArrowheads="1"/>
          </p:cNvSpPr>
          <p:nvPr/>
        </p:nvSpPr>
        <p:spPr bwMode="auto">
          <a:xfrm>
            <a:off x="495300" y="1860973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/>
              <a:t>1. </a:t>
            </a:r>
            <a:r>
              <a:rPr lang="en-US" sz="3000" u="sng" dirty="0" err="1"/>
              <a:t>Rễ</a:t>
            </a:r>
            <a:r>
              <a:rPr lang="en-US" sz="3000" u="sng" dirty="0"/>
              <a:t> </a:t>
            </a:r>
            <a:r>
              <a:rPr lang="en-US" sz="3000" u="sng" dirty="0" err="1"/>
              <a:t>cây</a:t>
            </a:r>
            <a:r>
              <a:rPr lang="en-US" sz="3000" u="sng" dirty="0"/>
              <a:t> </a:t>
            </a:r>
            <a:r>
              <a:rPr lang="en-US" sz="3000" u="sng" dirty="0" err="1"/>
              <a:t>hút</a:t>
            </a:r>
            <a:r>
              <a:rPr lang="en-US" sz="3000" u="sng" dirty="0"/>
              <a:t> </a:t>
            </a:r>
            <a:r>
              <a:rPr lang="en-US" sz="3000" u="sng" dirty="0" err="1"/>
              <a:t>nước</a:t>
            </a:r>
            <a:r>
              <a:rPr lang="en-US" sz="3000" u="sng" dirty="0"/>
              <a:t> </a:t>
            </a:r>
            <a:r>
              <a:rPr lang="en-US" sz="3000" u="sng" dirty="0" err="1"/>
              <a:t>và</a:t>
            </a:r>
            <a:r>
              <a:rPr lang="en-US" sz="3000" u="sng" dirty="0"/>
              <a:t> </a:t>
            </a:r>
            <a:r>
              <a:rPr lang="en-US" sz="3000" u="sng" dirty="0" err="1"/>
              <a:t>muối</a:t>
            </a:r>
            <a:r>
              <a:rPr lang="en-US" sz="3000" u="sng" dirty="0"/>
              <a:t> </a:t>
            </a:r>
            <a:r>
              <a:rPr lang="en-US" sz="3000" u="sng" dirty="0" err="1"/>
              <a:t>khoáng</a:t>
            </a:r>
            <a:r>
              <a:rPr lang="en-US" sz="3000" dirty="0"/>
              <a:t>: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31520" y="3516490"/>
            <a:ext cx="4438791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Tx/>
              <a:buChar char="-"/>
            </a:pPr>
            <a:r>
              <a:rPr lang="en-US" sz="3000" dirty="0">
                <a:solidFill>
                  <a:srgbClr val="FF0000"/>
                </a:solidFill>
              </a:rPr>
              <a:t>Quan </a:t>
            </a:r>
            <a:r>
              <a:rPr lang="en-US" sz="3000" dirty="0" err="1">
                <a:solidFill>
                  <a:srgbClr val="FF0000"/>
                </a:solidFill>
              </a:rPr>
              <a:t>sát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tranh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vẽ</a:t>
            </a:r>
            <a:r>
              <a:rPr lang="en-US" sz="3000" dirty="0">
                <a:solidFill>
                  <a:srgbClr val="FF000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 dirty="0"/>
              <a:t> </a:t>
            </a:r>
            <a:r>
              <a:rPr lang="en-US" sz="3000" b="1" i="1" dirty="0"/>
              <a:t>Con </a:t>
            </a:r>
            <a:r>
              <a:rPr lang="en-US" sz="3000" b="1" i="1" dirty="0" err="1"/>
              <a:t>đường</a:t>
            </a:r>
            <a:r>
              <a:rPr lang="en-US" sz="3000" b="1" i="1" dirty="0"/>
              <a:t> </a:t>
            </a:r>
            <a:r>
              <a:rPr lang="en-US" sz="3000" b="1" i="1" dirty="0" err="1"/>
              <a:t>hút</a:t>
            </a:r>
            <a:r>
              <a:rPr lang="en-US" sz="3000" b="1" i="1" dirty="0"/>
              <a:t> </a:t>
            </a:r>
            <a:r>
              <a:rPr lang="en-US" sz="3000" b="1" i="1" dirty="0" err="1"/>
              <a:t>nước</a:t>
            </a:r>
            <a:r>
              <a:rPr lang="en-US" sz="3000" b="1" i="1" dirty="0"/>
              <a:t> </a:t>
            </a:r>
            <a:r>
              <a:rPr lang="en-US" sz="3000" b="1" i="1" dirty="0" err="1"/>
              <a:t>và</a:t>
            </a:r>
            <a:r>
              <a:rPr lang="en-US" sz="3000" b="1" i="1" dirty="0"/>
              <a:t> </a:t>
            </a:r>
            <a:r>
              <a:rPr lang="en-US" sz="3000" b="1" i="1" dirty="0" err="1"/>
              <a:t>muối</a:t>
            </a:r>
            <a:r>
              <a:rPr lang="en-US" sz="3000" b="1" i="1" dirty="0"/>
              <a:t> </a:t>
            </a:r>
            <a:r>
              <a:rPr lang="en-US" sz="3000" b="1" i="1" dirty="0" err="1"/>
              <a:t>khoáng</a:t>
            </a:r>
            <a:r>
              <a:rPr lang="en-US" sz="3000" b="1" i="1" dirty="0"/>
              <a:t> </a:t>
            </a:r>
            <a:r>
              <a:rPr lang="en-US" sz="3000" b="1" i="1" dirty="0" err="1"/>
              <a:t>hòa</a:t>
            </a:r>
            <a:r>
              <a:rPr lang="en-US" sz="3000" b="1" i="1" dirty="0"/>
              <a:t> tan qua </a:t>
            </a:r>
            <a:r>
              <a:rPr lang="en-US" sz="3000" b="1" i="1" dirty="0" err="1"/>
              <a:t>lông</a:t>
            </a:r>
            <a:r>
              <a:rPr lang="en-US" sz="3000" b="1" i="1" dirty="0"/>
              <a:t> </a:t>
            </a:r>
            <a:r>
              <a:rPr lang="en-US" sz="3000" b="1" i="1" dirty="0" err="1"/>
              <a:t>hút</a:t>
            </a:r>
            <a:r>
              <a:rPr lang="en-US" sz="3000" b="1" i="1" dirty="0"/>
              <a:t>.</a:t>
            </a:r>
          </a:p>
        </p:txBody>
      </p:sp>
      <p:pic>
        <p:nvPicPr>
          <p:cNvPr id="21521" name="Picture 17" descr="37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44" y="2348089"/>
            <a:ext cx="4301756" cy="44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66244" y="2348089"/>
            <a:ext cx="826126" cy="3132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9" grpId="0"/>
      <p:bldP spid="21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_0115  2">
            <a:extLst>
              <a:ext uri="{FF2B5EF4-FFF2-40B4-BE49-F238E27FC236}">
                <a16:creationId xmlns:a16="http://schemas.microsoft.com/office/drawing/2014/main" xmlns="" id="{CF8E9BAA-D98F-4700-9B86-FDB155A9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1" y="1735199"/>
            <a:ext cx="4876800" cy="46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42DC2123-0ADD-4DF1-A828-2582DFF8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4926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Arial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11.2. Con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hút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nước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muối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khoáng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hòa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tan qua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lông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Arial" charset="0"/>
              </a:rPr>
              <a:t>hút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CFD2BFC-9F40-4EA8-BFF6-99384829AAAC}"/>
              </a:ext>
            </a:extLst>
          </p:cNvPr>
          <p:cNvSpPr/>
          <p:nvPr/>
        </p:nvSpPr>
        <p:spPr>
          <a:xfrm>
            <a:off x="6897805" y="484798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1577542-F589-4384-BBF0-BC5216808907}"/>
              </a:ext>
            </a:extLst>
          </p:cNvPr>
          <p:cNvSpPr/>
          <p:nvPr/>
        </p:nvSpPr>
        <p:spPr>
          <a:xfrm>
            <a:off x="7378887" y="774662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9B68C50-3EAD-4859-BA5D-71DE93BF972B}"/>
              </a:ext>
            </a:extLst>
          </p:cNvPr>
          <p:cNvSpPr/>
          <p:nvPr/>
        </p:nvSpPr>
        <p:spPr>
          <a:xfrm>
            <a:off x="4129585" y="1084209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6D4078F-8BD4-41E4-AE85-4FB281283332}"/>
              </a:ext>
            </a:extLst>
          </p:cNvPr>
          <p:cNvSpPr/>
          <p:nvPr/>
        </p:nvSpPr>
        <p:spPr>
          <a:xfrm>
            <a:off x="4215737" y="470997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B8A11D5-B732-448E-B299-1F27078D72EC}"/>
              </a:ext>
            </a:extLst>
          </p:cNvPr>
          <p:cNvSpPr/>
          <p:nvPr/>
        </p:nvSpPr>
        <p:spPr>
          <a:xfrm>
            <a:off x="4716439" y="221566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A828485-3DA9-4E66-9A9E-097C1DECCE99}"/>
              </a:ext>
            </a:extLst>
          </p:cNvPr>
          <p:cNvSpPr/>
          <p:nvPr/>
        </p:nvSpPr>
        <p:spPr>
          <a:xfrm>
            <a:off x="5376079" y="498446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0C0ED2E-7D1F-4AF5-98DF-387250AE1358}"/>
              </a:ext>
            </a:extLst>
          </p:cNvPr>
          <p:cNvSpPr/>
          <p:nvPr/>
        </p:nvSpPr>
        <p:spPr>
          <a:xfrm>
            <a:off x="5175911" y="1176682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11B7F79-F628-4F8A-9C29-1A14F97F4460}"/>
              </a:ext>
            </a:extLst>
          </p:cNvPr>
          <p:cNvSpPr/>
          <p:nvPr/>
        </p:nvSpPr>
        <p:spPr>
          <a:xfrm>
            <a:off x="4564038" y="1354889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A1F2ACA-3D0B-41A4-AD7D-6E7C06163941}"/>
              </a:ext>
            </a:extLst>
          </p:cNvPr>
          <p:cNvSpPr/>
          <p:nvPr/>
        </p:nvSpPr>
        <p:spPr>
          <a:xfrm flipV="1">
            <a:off x="5641070" y="2754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FE66A68-5690-4960-835A-394670959742}"/>
              </a:ext>
            </a:extLst>
          </p:cNvPr>
          <p:cNvSpPr/>
          <p:nvPr/>
        </p:nvSpPr>
        <p:spPr>
          <a:xfrm>
            <a:off x="4842679" y="624536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E9BEF3E-1D55-4CEC-802A-95039C07F510}"/>
              </a:ext>
            </a:extLst>
          </p:cNvPr>
          <p:cNvSpPr/>
          <p:nvPr/>
        </p:nvSpPr>
        <p:spPr>
          <a:xfrm>
            <a:off x="6809095" y="1211711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621B1A7-B9A2-4BE7-B9E1-7948C8280D79}"/>
              </a:ext>
            </a:extLst>
          </p:cNvPr>
          <p:cNvSpPr/>
          <p:nvPr/>
        </p:nvSpPr>
        <p:spPr>
          <a:xfrm>
            <a:off x="5553499" y="984769"/>
            <a:ext cx="177420" cy="289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589E-6 -8.57539E-6 C 0.00287 0.01688 -0.0013 -0.00371 0.00339 0.00994 C 0.00535 0.01572 0.00495 0.02405 0.00665 0.02983 C 0.0073 0.03214 0.01134 0.03654 0.01225 0.03769 C 0.01264 0.03977 0.0129 0.04185 0.01342 0.0437 C 0.01407 0.04579 0.01511 0.04764 0.01564 0.04972 C 0.01863 0.06174 0.01616 0.06336 0.02345 0.06753 C 0.02632 0.07238 0.02684 0.0777 0.02905 0.08348 C 0.02905 0.08371 0.03088 0.0962 0.03127 0.09736 C 0.03257 0.10106 0.03452 0.10383 0.03583 0.1073 C 0.037 0.11378 0.04143 0.12511 0.04143 0.12511 C 0.04273 0.13228 0.04455 0.13344 0.04703 0.13922 C 0.0495 0.14477 0.05041 0.15101 0.05263 0.15703 C 0.05576 0.17483 0.05133 0.18223 0.06044 0.19287 C 0.06461 0.20444 0.07269 0.21137 0.07608 0.22456 C 0.07829 0.23334 0.07881 0.24699 0.08063 0.25439 C 0.08129 0.25693 0.08285 0.25832 0.08402 0.2604 C 0.08741 0.28006 0.09145 0.29995 0.09405 0.32007 C 0.09548 0.33094 0.09405 0.34366 0.09848 0.35198 C 0.10122 0.36563 0.10408 0.3795 0.1063 0.39361 C 0.10747 0.40101 0.10864 0.41697 0.1119 0.42345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7778750" y="1223010"/>
            <a:ext cx="3810000" cy="4267200"/>
            <a:chOff x="3408" y="960"/>
            <a:chExt cx="2400" cy="2688"/>
          </a:xfrm>
        </p:grpSpPr>
        <p:pic>
          <p:nvPicPr>
            <p:cNvPr id="79875" name="Picture 3" descr="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53" b="23802"/>
            <a:stretch>
              <a:fillRect/>
            </a:stretch>
          </p:blipFill>
          <p:spPr bwMode="auto">
            <a:xfrm>
              <a:off x="3408" y="960"/>
              <a:ext cx="1817" cy="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876" name="Text Box 4"/>
            <p:cNvSpPr txBox="1">
              <a:spLocks noChangeArrowheads="1"/>
            </p:cNvSpPr>
            <p:nvPr/>
          </p:nvSpPr>
          <p:spPr bwMode="auto">
            <a:xfrm>
              <a:off x="5232" y="1314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0000FF"/>
                  </a:solidFill>
                </a:rPr>
                <a:t>LÔNG HÚT</a:t>
              </a:r>
            </a:p>
          </p:txBody>
        </p:sp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5335" y="2169"/>
              <a:ext cx="4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VỎ</a:t>
              </a:r>
            </a:p>
          </p:txBody>
        </p:sp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5280" y="3024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MẠCH GỖ</a:t>
              </a:r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 flipV="1">
              <a:off x="5232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992027" y="475297"/>
            <a:ext cx="6396674" cy="44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"/>
              </a:spcBef>
            </a:pPr>
            <a:r>
              <a:rPr lang="en-GB" sz="2400" b="1" dirty="0">
                <a:solidFill>
                  <a:srgbClr val="FFFFCC"/>
                </a:solidFill>
                <a:latin typeface="Times New Roman" pitchFamily="18" charset="0"/>
              </a:rPr>
              <a:t>  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Quan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</a:rPr>
              <a:t>lông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</a:rPr>
              <a:t>vỏ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GB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itchFamily="18" charset="0"/>
              </a:rPr>
              <a:t>trống</a:t>
            </a:r>
            <a:r>
              <a:rPr lang="en-GB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"/>
              </a:spcBef>
            </a:pPr>
            <a:endParaRPr lang="en-GB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"/>
              </a:spcBef>
            </a:pPr>
            <a:endParaRPr lang="en-GB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"/>
              </a:spcBef>
            </a:pPr>
            <a:r>
              <a:rPr lang="en-GB" sz="2800" b="1" dirty="0" err="1">
                <a:latin typeface="Times New Roman" pitchFamily="18" charset="0"/>
              </a:rPr>
              <a:t>Nước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và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muối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khoáng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hoà</a:t>
            </a:r>
            <a:r>
              <a:rPr lang="en-GB" sz="2800" b="1" dirty="0">
                <a:latin typeface="Times New Roman" pitchFamily="18" charset="0"/>
              </a:rPr>
              <a:t> tan </a:t>
            </a:r>
            <a:r>
              <a:rPr lang="en-GB" sz="2800" b="1" dirty="0" err="1">
                <a:latin typeface="Times New Roman" pitchFamily="18" charset="0"/>
              </a:rPr>
              <a:t>trong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đất</a:t>
            </a:r>
            <a:r>
              <a:rPr lang="en-GB" sz="2800" b="1" dirty="0">
                <a:latin typeface="Times New Roman" pitchFamily="18" charset="0"/>
              </a:rPr>
              <a:t>, </a:t>
            </a:r>
            <a:r>
              <a:rPr lang="en-GB" sz="2800" b="1" dirty="0" err="1">
                <a:latin typeface="Times New Roman" pitchFamily="18" charset="0"/>
              </a:rPr>
              <a:t>được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……….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hấp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thụ</a:t>
            </a:r>
            <a:r>
              <a:rPr lang="en-GB" sz="2800" b="1" dirty="0">
                <a:latin typeface="Times New Roman" pitchFamily="18" charset="0"/>
              </a:rPr>
              <a:t>, </a:t>
            </a:r>
            <a:r>
              <a:rPr lang="en-GB" sz="2800" b="1" dirty="0" err="1">
                <a:latin typeface="Times New Roman" pitchFamily="18" charset="0"/>
              </a:rPr>
              <a:t>chuyển</a:t>
            </a:r>
            <a:r>
              <a:rPr lang="en-GB" sz="2800" b="1" dirty="0">
                <a:latin typeface="Times New Roman" pitchFamily="18" charset="0"/>
              </a:rPr>
              <a:t> qua </a:t>
            </a:r>
            <a:r>
              <a:rPr lang="en-GB" sz="2400" b="1" dirty="0">
                <a:latin typeface="Times New Roman" pitchFamily="18" charset="0"/>
              </a:rPr>
              <a:t>…….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tới</a:t>
            </a:r>
            <a:r>
              <a:rPr lang="en-GB" sz="2800" b="1" dirty="0">
                <a:latin typeface="Times New Roman" pitchFamily="18" charset="0"/>
              </a:rPr>
              <a:t>  </a:t>
            </a:r>
            <a:r>
              <a:rPr lang="en-GB" sz="2400" b="1" dirty="0">
                <a:latin typeface="Times New Roman" pitchFamily="18" charset="0"/>
              </a:rPr>
              <a:t>…………</a:t>
            </a:r>
          </a:p>
          <a:p>
            <a:pPr algn="just" eaLnBrk="1" hangingPunct="1">
              <a:spcBef>
                <a:spcPct val="5000"/>
              </a:spcBef>
              <a:buFontTx/>
              <a:buChar char="-"/>
            </a:pP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Rễ</a:t>
            </a:r>
            <a:r>
              <a:rPr lang="en-GB" sz="2800" b="1" dirty="0">
                <a:latin typeface="Times New Roman" pitchFamily="18" charset="0"/>
              </a:rPr>
              <a:t> mang </a:t>
            </a:r>
            <a:r>
              <a:rPr lang="en-GB" sz="2800" b="1" dirty="0" err="1">
                <a:latin typeface="Times New Roman" pitchFamily="18" charset="0"/>
              </a:rPr>
              <a:t>các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</a:rPr>
              <a:t>…………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có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chức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năng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hút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nước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và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muối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khoáng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hoà</a:t>
            </a:r>
            <a:r>
              <a:rPr lang="en-GB" sz="2800" b="1" dirty="0">
                <a:latin typeface="Times New Roman" pitchFamily="18" charset="0"/>
              </a:rPr>
              <a:t> tan </a:t>
            </a:r>
            <a:r>
              <a:rPr lang="en-GB" sz="2800" b="1" dirty="0" err="1">
                <a:latin typeface="Times New Roman" pitchFamily="18" charset="0"/>
              </a:rPr>
              <a:t>trong</a:t>
            </a:r>
            <a:r>
              <a:rPr lang="en-GB" sz="2800" b="1" dirty="0">
                <a:latin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</a:rPr>
              <a:t>đất</a:t>
            </a:r>
            <a:r>
              <a:rPr lang="en-GB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747359" y="3081577"/>
            <a:ext cx="1582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lông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612731" y="3066097"/>
            <a:ext cx="719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vỏ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494947" y="3509011"/>
            <a:ext cx="208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mạch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208495" y="3923588"/>
            <a:ext cx="1963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lông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itchFamily="18" charset="0"/>
              </a:rPr>
              <a:t>hút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  <p:bldP spid="79881" grpId="0"/>
      <p:bldP spid="79882" grpId="0"/>
      <p:bldP spid="79883" grpId="0"/>
      <p:bldP spid="798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 descr="White marble"/>
          <p:cNvSpPr>
            <a:spLocks noChangeArrowheads="1"/>
          </p:cNvSpPr>
          <p:nvPr/>
        </p:nvSpPr>
        <p:spPr bwMode="auto">
          <a:xfrm>
            <a:off x="322997" y="854199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FF0000"/>
                </a:solidFill>
              </a:rPr>
              <a:t>II. </a:t>
            </a:r>
            <a:r>
              <a:rPr lang="en-US" sz="3000" dirty="0" err="1">
                <a:solidFill>
                  <a:srgbClr val="FF0000"/>
                </a:solidFill>
              </a:rPr>
              <a:t>Sự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hút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nước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và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muối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khoáng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của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rễ</a:t>
            </a:r>
            <a:r>
              <a:rPr lang="en-US" sz="3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5300" name="Rectangle 4" descr="White marble"/>
          <p:cNvSpPr>
            <a:spLocks noChangeArrowheads="1"/>
          </p:cNvSpPr>
          <p:nvPr/>
        </p:nvSpPr>
        <p:spPr bwMode="auto">
          <a:xfrm>
            <a:off x="787021" y="1387599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 dirty="0">
                <a:solidFill>
                  <a:srgbClr val="FF0000"/>
                </a:solidFill>
              </a:rPr>
              <a:t>1. </a:t>
            </a:r>
            <a:r>
              <a:rPr lang="en-US" sz="3000" dirty="0" err="1">
                <a:solidFill>
                  <a:srgbClr val="FF0000"/>
                </a:solidFill>
              </a:rPr>
              <a:t>Rễ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cây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hút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nước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và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muối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khoáng</a:t>
            </a:r>
            <a:r>
              <a:rPr lang="en-US" sz="3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5301" name="Picture 5" descr="37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4800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787021" y="169228"/>
            <a:ext cx="112503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12-Bài 11: SỰ HÚT NƯỚC VÀ MUỐI KHOÁNG CỦA RỄ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787021" y="2078317"/>
            <a:ext cx="5715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dirty="0"/>
              <a:t>1. </a:t>
            </a:r>
            <a:r>
              <a:rPr lang="en-US" sz="2800" b="1" i="1" dirty="0" err="1"/>
              <a:t>Bộ</a:t>
            </a:r>
            <a:r>
              <a:rPr lang="en-US" sz="2800" b="1" i="1" dirty="0"/>
              <a:t> </a:t>
            </a:r>
            <a:r>
              <a:rPr lang="en-US" sz="2800" b="1" i="1" dirty="0" err="1"/>
              <a:t>phận</a:t>
            </a:r>
            <a:r>
              <a:rPr lang="en-US" sz="2800" b="1" i="1" dirty="0"/>
              <a:t> </a:t>
            </a:r>
            <a:r>
              <a:rPr lang="en-US" sz="2800" b="1" i="1" dirty="0" err="1"/>
              <a:t>chính</a:t>
            </a:r>
            <a:r>
              <a:rPr lang="en-US" sz="2800" b="1" i="1" dirty="0"/>
              <a:t> </a:t>
            </a:r>
            <a:r>
              <a:rPr lang="en-US" sz="2800" b="1" i="1" dirty="0" err="1"/>
              <a:t>nào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rễ</a:t>
            </a:r>
            <a:r>
              <a:rPr lang="en-US" sz="2800" b="1" i="1" dirty="0"/>
              <a:t> </a:t>
            </a:r>
            <a:r>
              <a:rPr lang="en-US" sz="2800" b="1" i="1" dirty="0" err="1"/>
              <a:t>làm</a:t>
            </a:r>
            <a:r>
              <a:rPr lang="en-US" sz="2800" b="1" i="1" dirty="0"/>
              <a:t> </a:t>
            </a:r>
            <a:r>
              <a:rPr lang="en-US" sz="2800" b="1" i="1" dirty="0" err="1"/>
              <a:t>nhiệm</a:t>
            </a:r>
            <a:r>
              <a:rPr lang="en-US" sz="2800" b="1" i="1" dirty="0"/>
              <a:t> </a:t>
            </a:r>
            <a:r>
              <a:rPr lang="en-US" sz="2800" b="1" i="1" dirty="0" err="1"/>
              <a:t>vụ</a:t>
            </a:r>
            <a:r>
              <a:rPr lang="en-US" sz="2800" b="1" i="1" dirty="0"/>
              <a:t> </a:t>
            </a:r>
            <a:r>
              <a:rPr lang="en-US" sz="2800" b="1" i="1" dirty="0" err="1"/>
              <a:t>hút</a:t>
            </a:r>
            <a:r>
              <a:rPr lang="en-US" sz="2800" b="1" i="1" dirty="0"/>
              <a:t> </a:t>
            </a:r>
            <a:r>
              <a:rPr lang="en-US" sz="2800" b="1" i="1" dirty="0" err="1"/>
              <a:t>nước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muối</a:t>
            </a:r>
            <a:r>
              <a:rPr lang="en-US" sz="2800" b="1" i="1" dirty="0"/>
              <a:t> </a:t>
            </a:r>
            <a:r>
              <a:rPr lang="en-US" sz="2800" b="1" i="1" dirty="0" err="1"/>
              <a:t>khoáng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 tan?</a:t>
            </a:r>
          </a:p>
          <a:p>
            <a:endParaRPr lang="en-US" sz="2800" dirty="0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87020" y="3579743"/>
            <a:ext cx="68693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/>
              <a:t>2. </a:t>
            </a:r>
            <a:r>
              <a:rPr lang="en-US" sz="2800" b="1" i="1" dirty="0" err="1"/>
              <a:t>Tại</a:t>
            </a:r>
            <a:r>
              <a:rPr lang="en-US" sz="2800" b="1" i="1" dirty="0"/>
              <a:t> </a:t>
            </a:r>
            <a:r>
              <a:rPr lang="en-US" sz="2800" b="1" i="1" dirty="0" err="1"/>
              <a:t>sao</a:t>
            </a:r>
            <a:r>
              <a:rPr lang="en-US" sz="2800" b="1" i="1" dirty="0"/>
              <a:t> </a:t>
            </a:r>
            <a:r>
              <a:rPr lang="en-US" sz="2800" b="1" i="1" dirty="0" err="1"/>
              <a:t>sự</a:t>
            </a:r>
            <a:r>
              <a:rPr lang="en-US" sz="2800" b="1" i="1" dirty="0"/>
              <a:t> </a:t>
            </a:r>
            <a:r>
              <a:rPr lang="en-US" sz="2800" b="1" i="1" dirty="0" err="1"/>
              <a:t>hút</a:t>
            </a:r>
            <a:r>
              <a:rPr lang="en-US" sz="2800" b="1" i="1" dirty="0"/>
              <a:t> </a:t>
            </a:r>
            <a:r>
              <a:rPr lang="en-US" sz="2800" b="1" i="1" dirty="0" err="1"/>
              <a:t>nước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</a:t>
            </a:r>
            <a:r>
              <a:rPr lang="en-US" sz="2800" b="1" i="1" dirty="0" err="1"/>
              <a:t>muối</a:t>
            </a:r>
            <a:r>
              <a:rPr lang="en-US" sz="2800" b="1" i="1" dirty="0"/>
              <a:t> </a:t>
            </a:r>
            <a:r>
              <a:rPr lang="en-US" sz="2800" b="1" i="1" dirty="0" err="1"/>
              <a:t>khoáng</a:t>
            </a:r>
            <a:r>
              <a:rPr lang="en-US" sz="2800" b="1" i="1" dirty="0"/>
              <a:t> </a:t>
            </a:r>
            <a:r>
              <a:rPr lang="en-US" sz="2800" b="1" i="1" dirty="0" err="1"/>
              <a:t>hòa</a:t>
            </a:r>
            <a:r>
              <a:rPr lang="en-US" sz="2800" b="1" i="1" dirty="0"/>
              <a:t> tan </a:t>
            </a:r>
            <a:r>
              <a:rPr lang="en-US" sz="2800" b="1" i="1" dirty="0" err="1"/>
              <a:t>lại</a:t>
            </a:r>
            <a:r>
              <a:rPr lang="en-US" sz="2800" b="1" i="1" dirty="0"/>
              <a:t> </a:t>
            </a:r>
            <a:r>
              <a:rPr lang="en-US" sz="2800" b="1" i="1" dirty="0" err="1"/>
              <a:t>không</a:t>
            </a:r>
            <a:r>
              <a:rPr lang="en-US" sz="2800" b="1" i="1" dirty="0"/>
              <a:t> </a:t>
            </a:r>
            <a:r>
              <a:rPr lang="en-US" sz="2800" b="1" i="1" dirty="0" err="1"/>
              <a:t>thể</a:t>
            </a:r>
            <a:r>
              <a:rPr lang="en-US" sz="2800" b="1" i="1" dirty="0"/>
              <a:t> </a:t>
            </a:r>
            <a:r>
              <a:rPr lang="en-US" sz="2800" b="1" i="1" dirty="0" err="1"/>
              <a:t>tách</a:t>
            </a:r>
            <a:r>
              <a:rPr lang="en-US" sz="2800" b="1" i="1" dirty="0"/>
              <a:t> </a:t>
            </a:r>
            <a:r>
              <a:rPr lang="en-US" sz="2800" b="1" i="1" dirty="0" err="1"/>
              <a:t>rời</a:t>
            </a:r>
            <a:r>
              <a:rPr lang="en-US" sz="2800" b="1" i="1" dirty="0"/>
              <a:t> </a:t>
            </a:r>
            <a:r>
              <a:rPr lang="en-US" sz="2800" b="1" i="1" dirty="0" err="1"/>
              <a:t>nhau</a:t>
            </a:r>
            <a:r>
              <a:rPr lang="en-US" sz="2800" b="1" i="1" dirty="0"/>
              <a:t>?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79E1FC03-2758-489D-8F32-FEBDBC99BD1F}"/>
              </a:ext>
            </a:extLst>
          </p:cNvPr>
          <p:cNvSpPr/>
          <p:nvPr/>
        </p:nvSpPr>
        <p:spPr>
          <a:xfrm>
            <a:off x="787021" y="4617125"/>
            <a:ext cx="6091451" cy="1642745"/>
          </a:xfrm>
          <a:prstGeom prst="cloud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Đất</a:t>
            </a:r>
            <a:r>
              <a:rPr lang="en-US" sz="2400" b="1" dirty="0">
                <a:solidFill>
                  <a:schemeClr val="tx1"/>
                </a:solidFill>
              </a:rPr>
              <a:t> “</a:t>
            </a:r>
            <a:r>
              <a:rPr lang="en-US" sz="2400" b="1" dirty="0" err="1">
                <a:solidFill>
                  <a:schemeClr val="tx1"/>
                </a:solidFill>
              </a:rPr>
              <a:t>chế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biến</a:t>
            </a:r>
            <a:r>
              <a:rPr lang="en-US" sz="2400" b="1" dirty="0">
                <a:solidFill>
                  <a:schemeClr val="tx1"/>
                </a:solidFill>
              </a:rPr>
              <a:t>”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chỉ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việc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hút</a:t>
            </a:r>
            <a:r>
              <a:rPr lang="en-US" sz="2400" b="1" dirty="0">
                <a:solidFill>
                  <a:schemeClr val="tx1"/>
                </a:solidFill>
              </a:rPr>
              <a:t> “</a:t>
            </a:r>
            <a:r>
              <a:rPr lang="en-US" sz="2400" b="1" dirty="0" err="1">
                <a:solidFill>
                  <a:schemeClr val="tx1"/>
                </a:solidFill>
              </a:rPr>
              <a:t>dịch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đất</a:t>
            </a:r>
            <a:r>
              <a:rPr lang="en-US" sz="2400" b="1" dirty="0">
                <a:solidFill>
                  <a:schemeClr val="tx1"/>
                </a:solidFill>
              </a:rPr>
              <a:t>” </a:t>
            </a:r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ăn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8422FC-588A-4083-BB17-C3AE81CF1190}"/>
              </a:ext>
            </a:extLst>
          </p:cNvPr>
          <p:cNvSpPr/>
          <p:nvPr/>
        </p:nvSpPr>
        <p:spPr>
          <a:xfrm>
            <a:off x="7151427" y="1023582"/>
            <a:ext cx="1897039" cy="60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bare_root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3276600" y="6477000"/>
            <a:ext cx="152400" cy="1524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6248400" y="3200400"/>
            <a:ext cx="152400" cy="228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6248400" y="3200400"/>
            <a:ext cx="152400" cy="228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>
            <a:off x="6248400" y="3200400"/>
            <a:ext cx="152400" cy="2286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971800" y="1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Con đường vận chuyển nước và muối khoáng trong cây</a:t>
            </a:r>
          </a:p>
        </p:txBody>
      </p:sp>
      <p:sp>
        <p:nvSpPr>
          <p:cNvPr id="94216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372600" y="6308726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b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0556 C -0.05924 0.00162 -0.04948 -0.00208 -0.04206 -0.00648 C -0.03437 -0.01088 -0.03125 -0.01898 -0.02331 -0.0213 C -0.01549 -0.02384 -0.00742 -0.01898 0.00573 -0.0213 C 0.01875 -0.02384 0.04258 -0.02894 0.05534 -0.03634 C 0.0681 -0.04375 0.07227 -0.06111 0.08229 -0.0662 C 0.09219 -0.07106 0.10612 -0.06019 0.11549 -0.0662 C 0.12461 -0.07199 0.12956 -0.09306 0.13815 -0.10185 C 0.14674 -0.11088 0.15091 -0.11343 0.16719 -0.11968 C 0.18333 -0.12616 0.22292 -0.12616 0.23542 -0.14074 C 0.24792 -0.15509 0.24023 -0.17639 0.24167 -0.20625 C 0.2431 -0.23611 0.24336 -0.27778 0.24375 -0.31944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75 -0.31944 C 0.24375 -0.36041 0.24375 -0.40116 0.24375 -0.42662 C 0.24375 -0.45208 0.24375 -0.46227 0.24375 -0.47222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4709E-17 3.33333E-6 C 0.00039 -0.00695 0.00104 -0.01366 0.00299 -0.01875 C 0.00508 -0.02385 0.00534 -0.02616 0.01237 -0.03056 C 0.0194 -0.03473 0.03594 -0.03982 0.04492 -0.04445 C 0.05404 -0.04908 0.06406 -0.05116 0.06667 -0.05857 C 0.0694 -0.06598 0.0582 -0.08102 0.06055 -0.08889 C 0.06289 -0.09653 0.07135 -0.10093 0.08073 -0.1051 C 0.08997 -0.10949 0.09622 -0.1125 0.11641 -0.11459 C 0.13659 -0.11644 0.18164 -0.11644 0.20182 -0.1169 C 0.22201 -0.11713 0.22982 -0.11713 0.23763 -0.1169 " pathEditMode="relative" rAng="0" ptsTypes="AAAAAAAAAA">
                                      <p:cBhvr>
                                        <p:cTn id="25" dur="5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58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0.00486 -0.03982 -0.00972 -0.07963 -0.00416 -0.10556 C 0.00139 -0.13148 0.03195 -0.13889 0.03334 -0.15556 C 0.03473 -0.17222 0.01285 -0.19259 0.00417 -0.20556 C -0.00451 -0.21852 -0.01493 -0.21806 -0.01875 -0.23333 C -0.02257 -0.24861 -0.01423 -0.275 -0.01875 -0.29722 C -0.02326 -0.31945 -0.03455 -0.34306 -0.04583 -0.36667 " pathEditMode="relative" rAng="0" ptsTypes="aaaaaaA">
                                      <p:cBhvr>
                                        <p:cTn id="27" dur="5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83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-0.02799 -0.00717 -0.05599 -0.01435 -0.06784 -0.02708 C -0.07969 -0.03981 -0.0638 -0.06481 -0.07135 -0.07615 C -0.07878 -0.0875 -0.09974 -0.09213 -0.11302 -0.09583 C -0.12643 -0.09953 -0.13646 -0.09629 -0.1513 -0.09814 C -0.16602 -0.10023 -0.18984 -0.09861 -0.20169 -0.1081 C -0.21354 -0.11736 -0.21302 -0.1412 -0.22253 -0.15463 C -0.23216 -0.16805 -0.24557 -0.17847 -0.25898 -0.18889 " pathEditMode="relative" rAng="0" ptsTypes="AAAAAAAA">
                                      <p:cBhvr>
                                        <p:cTn id="29" dur="5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nimBg="1"/>
      <p:bldP spid="94211" grpId="1" animBg="1"/>
      <p:bldP spid="94211" grpId="2" animBg="1"/>
      <p:bldP spid="94212" grpId="0" animBg="1"/>
      <p:bldP spid="94212" grpId="1" animBg="1"/>
      <p:bldP spid="94213" grpId="0" animBg="1"/>
      <p:bldP spid="94213" grpId="1" animBg="1"/>
      <p:bldP spid="94214" grpId="0" animBg="1"/>
      <p:bldP spid="942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 descr="White marble"/>
          <p:cNvSpPr>
            <a:spLocks noChangeArrowheads="1"/>
          </p:cNvSpPr>
          <p:nvPr/>
        </p:nvSpPr>
        <p:spPr bwMode="auto">
          <a:xfrm>
            <a:off x="1600200" y="3810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II. </a:t>
            </a:r>
            <a:r>
              <a:rPr lang="en-US" sz="3000" u="sng"/>
              <a:t>Sự hút nước và muối khoáng của rễ</a:t>
            </a:r>
            <a:r>
              <a:rPr lang="en-US" sz="3000"/>
              <a:t>:</a:t>
            </a:r>
          </a:p>
        </p:txBody>
      </p:sp>
      <p:sp>
        <p:nvSpPr>
          <p:cNvPr id="59396" name="Rectangle 4" descr="White marble"/>
          <p:cNvSpPr>
            <a:spLocks noChangeArrowheads="1"/>
          </p:cNvSpPr>
          <p:nvPr/>
        </p:nvSpPr>
        <p:spPr bwMode="auto">
          <a:xfrm>
            <a:off x="1600200" y="8382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1. </a:t>
            </a:r>
            <a:r>
              <a:rPr lang="en-US" sz="3000" u="sng"/>
              <a:t>Rễ cây hút nước và muối khoáng</a:t>
            </a:r>
            <a:r>
              <a:rPr lang="en-US" sz="3000"/>
              <a:t>:</a:t>
            </a:r>
          </a:p>
        </p:txBody>
      </p:sp>
      <p:sp>
        <p:nvSpPr>
          <p:cNvPr id="59400" name="Rectangle 8" descr="White marble"/>
          <p:cNvSpPr>
            <a:spLocks noChangeArrowheads="1"/>
          </p:cNvSpPr>
          <p:nvPr/>
        </p:nvSpPr>
        <p:spPr bwMode="auto">
          <a:xfrm>
            <a:off x="1600200" y="12954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2. </a:t>
            </a:r>
            <a:r>
              <a:rPr lang="en-US" sz="3000" u="sng"/>
              <a:t>Những điều kiện bên ngoài ảnh hưởng đến sự hút nước và muối khoáng</a:t>
            </a:r>
            <a:r>
              <a:rPr lang="en-US" sz="3000"/>
              <a:t>:</a:t>
            </a:r>
          </a:p>
        </p:txBody>
      </p:sp>
      <p:sp>
        <p:nvSpPr>
          <p:cNvPr id="59401" name="Rectangle 9" descr="White marble"/>
          <p:cNvSpPr>
            <a:spLocks noChangeArrowheads="1"/>
          </p:cNvSpPr>
          <p:nvPr/>
        </p:nvSpPr>
        <p:spPr bwMode="auto">
          <a:xfrm>
            <a:off x="1600200" y="21336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a. </a:t>
            </a:r>
            <a:r>
              <a:rPr lang="en-US" sz="3000" u="sng"/>
              <a:t>Các loại đất trồng khác nhau</a:t>
            </a:r>
            <a:r>
              <a:rPr lang="en-US" sz="3000"/>
              <a:t>: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00200" y="2574926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3000"/>
              <a:t>- Các loại đất trồng khác nhau ảnh hưởng đến sự hút nước và muối khoáng của cây như thế nào?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1524000" y="-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Tiết 12-Bài 11: SỰ HÚT NƯỚC VÀ MUỐI KHOÁNG CỦA RỄ (tt)</a:t>
            </a:r>
          </a:p>
        </p:txBody>
      </p:sp>
    </p:spTree>
    <p:extLst>
      <p:ext uri="{BB962C8B-B14F-4D97-AF65-F5344CB8AC3E}">
        <p14:creationId xmlns:p14="http://schemas.microsoft.com/office/powerpoint/2010/main" val="16374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/>
      <p:bldP spid="59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976449-2E74-44C8-92BF-B82DDA25A82F}"/>
              </a:ext>
            </a:extLst>
          </p:cNvPr>
          <p:cNvSpPr/>
          <p:nvPr/>
        </p:nvSpPr>
        <p:spPr>
          <a:xfrm>
            <a:off x="249718" y="962971"/>
            <a:ext cx="561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 11 + 12 BÀI 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CAF6EE-13B0-4607-BB8A-191591E9B372}"/>
              </a:ext>
            </a:extLst>
          </p:cNvPr>
          <p:cNvSpPr/>
          <p:nvPr/>
        </p:nvSpPr>
        <p:spPr>
          <a:xfrm>
            <a:off x="1602998" y="2024800"/>
            <a:ext cx="9689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HÚT N</a:t>
            </a:r>
            <a:r>
              <a:rPr lang="vi-VN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MUỐI KHOÁNG CỦA RỄ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8685FF-4956-4F88-8634-AF7F3668C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89" y="2671131"/>
            <a:ext cx="48768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28800" y="6248401"/>
            <a:ext cx="8458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Đất đá ong vùng đồi trọc (Hòa Bình, Nghệ An)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1033462"/>
            <a:ext cx="63912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19400" y="6172201"/>
            <a:ext cx="6553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Đất đỏ Bazan vùng Tây Nguyên</a:t>
            </a: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373606"/>
            <a:ext cx="740664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63003" y="63246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900" dirty="0" err="1">
                <a:solidFill>
                  <a:srgbClr val="0000FF"/>
                </a:solidFill>
              </a:rPr>
              <a:t>Đất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phù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sa</a:t>
            </a:r>
            <a:r>
              <a:rPr lang="en-US" sz="2900" dirty="0">
                <a:solidFill>
                  <a:srgbClr val="0000FF"/>
                </a:solidFill>
              </a:rPr>
              <a:t> ở </a:t>
            </a:r>
            <a:r>
              <a:rPr lang="en-US" sz="2900" dirty="0" err="1">
                <a:solidFill>
                  <a:srgbClr val="0000FF"/>
                </a:solidFill>
              </a:rPr>
              <a:t>đồng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bằng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sông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Cửu</a:t>
            </a:r>
            <a:r>
              <a:rPr lang="en-US" sz="2900" dirty="0">
                <a:solidFill>
                  <a:srgbClr val="0000FF"/>
                </a:solidFill>
              </a:rPr>
              <a:t> Long, </a:t>
            </a:r>
            <a:r>
              <a:rPr lang="en-US" sz="2900" dirty="0" err="1">
                <a:solidFill>
                  <a:srgbClr val="0000FF"/>
                </a:solidFill>
              </a:rPr>
              <a:t>sông</a:t>
            </a:r>
            <a:r>
              <a:rPr lang="en-US" sz="2900" dirty="0">
                <a:solidFill>
                  <a:srgbClr val="0000FF"/>
                </a:solidFill>
              </a:rPr>
              <a:t> </a:t>
            </a:r>
            <a:r>
              <a:rPr lang="en-US" sz="2900" dirty="0" err="1">
                <a:solidFill>
                  <a:srgbClr val="0000FF"/>
                </a:solidFill>
              </a:rPr>
              <a:t>Hồng</a:t>
            </a:r>
            <a:endParaRPr lang="en-US" sz="2900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32" y="1895822"/>
            <a:ext cx="5760720" cy="38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 descr="White marble"/>
          <p:cNvSpPr>
            <a:spLocks noChangeArrowheads="1"/>
          </p:cNvSpPr>
          <p:nvPr/>
        </p:nvSpPr>
        <p:spPr bwMode="auto">
          <a:xfrm>
            <a:off x="1600200" y="3810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II. </a:t>
            </a:r>
            <a:r>
              <a:rPr lang="en-US" sz="3000" u="sng"/>
              <a:t>Sự hút nước và muối khoáng của rễ</a:t>
            </a:r>
            <a:r>
              <a:rPr lang="en-US" sz="3000"/>
              <a:t>:</a:t>
            </a:r>
          </a:p>
        </p:txBody>
      </p:sp>
      <p:sp>
        <p:nvSpPr>
          <p:cNvPr id="60420" name="Rectangle 4" descr="White marble"/>
          <p:cNvSpPr>
            <a:spLocks noChangeArrowheads="1"/>
          </p:cNvSpPr>
          <p:nvPr/>
        </p:nvSpPr>
        <p:spPr bwMode="auto">
          <a:xfrm>
            <a:off x="1600200" y="8382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1. </a:t>
            </a:r>
            <a:r>
              <a:rPr lang="en-US" sz="3000" u="sng"/>
              <a:t>Rễ cây hút nước và muối khoáng</a:t>
            </a:r>
            <a:r>
              <a:rPr lang="en-US" sz="3000"/>
              <a:t>:</a:t>
            </a:r>
          </a:p>
        </p:txBody>
      </p:sp>
      <p:sp>
        <p:nvSpPr>
          <p:cNvPr id="60421" name="Rectangle 5" descr="White marble"/>
          <p:cNvSpPr>
            <a:spLocks noChangeArrowheads="1"/>
          </p:cNvSpPr>
          <p:nvPr/>
        </p:nvSpPr>
        <p:spPr bwMode="auto">
          <a:xfrm>
            <a:off x="1600200" y="1295400"/>
            <a:ext cx="891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2. </a:t>
            </a:r>
            <a:r>
              <a:rPr lang="en-US" sz="3000" u="sng"/>
              <a:t>Những điều kiện bên ngoài ảnh hưởng đến sự hút nước và muối khoáng</a:t>
            </a:r>
            <a:r>
              <a:rPr lang="en-US" sz="3000"/>
              <a:t>:</a:t>
            </a:r>
          </a:p>
        </p:txBody>
      </p:sp>
      <p:sp>
        <p:nvSpPr>
          <p:cNvPr id="60422" name="Rectangle 6" descr="White marble"/>
          <p:cNvSpPr>
            <a:spLocks noChangeArrowheads="1"/>
          </p:cNvSpPr>
          <p:nvPr/>
        </p:nvSpPr>
        <p:spPr bwMode="auto">
          <a:xfrm>
            <a:off x="1600200" y="21336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a. </a:t>
            </a:r>
            <a:r>
              <a:rPr lang="en-US" sz="3000" u="sng"/>
              <a:t>Các loại đất trồng khác nhau</a:t>
            </a:r>
            <a:r>
              <a:rPr lang="en-US" sz="3000"/>
              <a:t>:</a:t>
            </a:r>
          </a:p>
        </p:txBody>
      </p:sp>
      <p:sp>
        <p:nvSpPr>
          <p:cNvPr id="60423" name="Rectangle 7" descr="White marble"/>
          <p:cNvSpPr>
            <a:spLocks noChangeArrowheads="1"/>
          </p:cNvSpPr>
          <p:nvPr/>
        </p:nvSpPr>
        <p:spPr bwMode="auto">
          <a:xfrm>
            <a:off x="1600200" y="25908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b. </a:t>
            </a:r>
            <a:r>
              <a:rPr lang="en-US" sz="3000" u="sng"/>
              <a:t>Thời tiết, khí hậu</a:t>
            </a:r>
            <a:r>
              <a:rPr lang="en-US" sz="3000"/>
              <a:t>: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524000" y="3048001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3000"/>
              <a:t>- Thời tiết và khí hậu ảnh hưởng đến sự hút nước và muối khoáng của cây như thế nào?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524000" y="-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</a:rPr>
              <a:t>Tiết 12-Bài 11: SỰ HÚT NƯỚC VÀ MUỐI KHOÁNG CỦA RỄ (tt)</a:t>
            </a:r>
          </a:p>
        </p:txBody>
      </p:sp>
    </p:spTree>
    <p:extLst>
      <p:ext uri="{BB962C8B-B14F-4D97-AF65-F5344CB8AC3E}">
        <p14:creationId xmlns:p14="http://schemas.microsoft.com/office/powerpoint/2010/main" val="30219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21" y="771951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56346" y="5349922"/>
            <a:ext cx="797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Cây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sống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lạnh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5854890"/>
            <a:ext cx="6001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Cây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ngập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lụt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30" y="5336275"/>
            <a:ext cx="693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Cây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sống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mùa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hè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941695"/>
            <a:ext cx="6334125" cy="439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21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524000" y="8382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CCFF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>
                <a:latin typeface="Times New Roman" pitchFamily="18" charset="0"/>
                <a:cs typeface="Arial" charset="0"/>
              </a:rPr>
              <a:t>1/ Đất trồng đã ảnh hưởng như thế nào đến sự hút nước và muối khoáng của cây? Cho ví dụ minh họa?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4000" y="21336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Các loại đất khác nhau ảnh hưởng đến sự hút nước và muối khoáng của cây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905000" y="2924175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eaLnBrk="1" hangingPunct="1"/>
            <a:r>
              <a:rPr lang="en-US" sz="2400" b="1" u="sng">
                <a:latin typeface="Times New Roman" pitchFamily="18" charset="0"/>
                <a:cs typeface="Arial" charset="0"/>
              </a:rPr>
              <a:t>Ví dụ: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24000" y="35052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	a. Đất đá ong: Nước và muối khoáng trong đất ít (do khả năng giữ nước kém) </a:t>
            </a: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Sự hút nước của rễ khó khăn.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524000" y="44196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	b. Đất phù sa: Nước và muối khoáng nhiều </a:t>
            </a: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Sự hút nước và muối khoáng của rễ thuận lợi.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1524000" y="52578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	c.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đỏ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Bazan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Arial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trồng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Cà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phê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su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...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4022725" y="11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1150" name="WordArt 14"/>
          <p:cNvSpPr>
            <a:spLocks noChangeArrowheads="1" noChangeShapeType="1" noTextEdit="1"/>
          </p:cNvSpPr>
          <p:nvPr/>
        </p:nvSpPr>
        <p:spPr bwMode="auto">
          <a:xfrm>
            <a:off x="4419601" y="1"/>
            <a:ext cx="3152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Câu hỏi thảo luận</a:t>
            </a:r>
          </a:p>
        </p:txBody>
      </p:sp>
    </p:spTree>
    <p:extLst>
      <p:ext uri="{BB962C8B-B14F-4D97-AF65-F5344CB8AC3E}">
        <p14:creationId xmlns:p14="http://schemas.microsoft.com/office/powerpoint/2010/main" val="34784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524000" y="6858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  <a:cs typeface="Arial" charset="0"/>
              </a:rPr>
              <a:t>2/Thời tiết, khí hậu ảnh hưởng như thế nào đến sự hút nước và muối khoáng của cây? Cho ví dụ để minh họa?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524000" y="21336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Thời tiết, khí hậu làm ảnh hưởng đến khả năng hút nước và muối khoáng của cây.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828800" y="2971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Ví dụ: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1676400" y="37338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	a. Khi nhiệt độ xuống thấp (dưới O C nước đóng băng, muối khoáng không hòa tan </a:t>
            </a: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Rễ cây không hút được.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524000" y="46482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	b. Khi trời nắng, nhiệt độ cao, cây thoát nước nhiều </a:t>
            </a:r>
            <a:r>
              <a:rPr lang="en-US" sz="2400" b="1">
                <a:latin typeface="Times New Roman" pitchFamily="18" charset="0"/>
                <a:cs typeface="Arial" charset="0"/>
                <a:sym typeface="Wingdings" pitchFamily="2" charset="2"/>
              </a:rPr>
              <a:t> nhu cầu nước của cây tăng cao.</a:t>
            </a:r>
            <a:endParaRPr lang="en-US" sz="2400" b="1">
              <a:latin typeface="Times New Roman" pitchFamily="18" charset="0"/>
              <a:cs typeface="Arial" charset="0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524000" y="54864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Arial" charset="0"/>
              </a:rPr>
              <a:t>	c. Khi mưa nhiều, đất ngập nước lâu ngày, rễ bị chết, cây mất khả năng hút nước và muối khoáng.</a:t>
            </a:r>
          </a:p>
        </p:txBody>
      </p:sp>
    </p:spTree>
    <p:extLst>
      <p:ext uri="{BB962C8B-B14F-4D97-AF65-F5344CB8AC3E}">
        <p14:creationId xmlns:p14="http://schemas.microsoft.com/office/powerpoint/2010/main" val="17990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2" grpId="0"/>
      <p:bldP spid="93193" grpId="0"/>
      <p:bldP spid="93194" grpId="0"/>
      <p:bldP spid="93195" grpId="0"/>
      <p:bldP spid="93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057400" y="152401"/>
            <a:ext cx="792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 b="1" u="sng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286000" y="5486401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752600" y="533401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FF0000"/>
                </a:solidFill>
              </a:rPr>
              <a:t>Em hãy chỉ trên tranh vẽ con đường hấp thụ nước và muối khoáng hòa tan từ đất vào cây.</a:t>
            </a:r>
          </a:p>
        </p:txBody>
      </p:sp>
      <p:pic>
        <p:nvPicPr>
          <p:cNvPr id="65545" name="Picture 9" descr="37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74788"/>
            <a:ext cx="5181600" cy="515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976449-2E74-44C8-92BF-B82DDA25A82F}"/>
              </a:ext>
            </a:extLst>
          </p:cNvPr>
          <p:cNvSpPr/>
          <p:nvPr/>
        </p:nvSpPr>
        <p:spPr>
          <a:xfrm>
            <a:off x="0" y="0"/>
            <a:ext cx="561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 11 + 12 BÀI 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CAF6EE-13B0-4607-BB8A-191591E9B372}"/>
              </a:ext>
            </a:extLst>
          </p:cNvPr>
          <p:cNvSpPr/>
          <p:nvPr/>
        </p:nvSpPr>
        <p:spPr>
          <a:xfrm>
            <a:off x="1371178" y="1174795"/>
            <a:ext cx="9689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HÚT N</a:t>
            </a:r>
            <a:r>
              <a:rPr lang="vi-VN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MUỐI KHOÁNG CỦA RỄ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FECA8C-058A-4F04-B969-C9F3F8909AFD}"/>
              </a:ext>
            </a:extLst>
          </p:cNvPr>
          <p:cNvSpPr txBox="1"/>
          <p:nvPr/>
        </p:nvSpPr>
        <p:spPr>
          <a:xfrm>
            <a:off x="283335" y="2176530"/>
            <a:ext cx="855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CÂY CẦN N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CÁC LOẠI MUỐI KHOÁNG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CBCF2-F0E0-453F-A52A-309B37129894}"/>
              </a:ext>
            </a:extLst>
          </p:cNvPr>
          <p:cNvSpPr txBox="1"/>
          <p:nvPr/>
        </p:nvSpPr>
        <p:spPr>
          <a:xfrm>
            <a:off x="863016" y="2870488"/>
            <a:ext cx="95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NHU CẦU N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CỦA CÂY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C8482604-D45A-42A5-A20C-3BC462628F77}"/>
              </a:ext>
            </a:extLst>
          </p:cNvPr>
          <p:cNvSpPr/>
          <p:nvPr/>
        </p:nvSpPr>
        <p:spPr>
          <a:xfrm>
            <a:off x="618186" y="3749112"/>
            <a:ext cx="11050073" cy="168713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99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MỜI CÁC EM CÙNG THEO DÕI</a:t>
            </a:r>
          </a:p>
          <a:p>
            <a:pPr algn="ctr"/>
            <a:r>
              <a:rPr lang="en-US" sz="3600" b="1" dirty="0">
                <a:solidFill>
                  <a:srgbClr val="FF99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b="1" dirty="0" smtClean="0">
                <a:solidFill>
                  <a:srgbClr val="FF99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2 THÍ </a:t>
            </a:r>
            <a:r>
              <a:rPr lang="en-US" sz="3600" b="1" dirty="0">
                <a:solidFill>
                  <a:srgbClr val="FF99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NGHIỆM </a:t>
            </a:r>
          </a:p>
        </p:txBody>
      </p:sp>
    </p:spTree>
    <p:extLst>
      <p:ext uri="{BB962C8B-B14F-4D97-AF65-F5344CB8AC3E}">
        <p14:creationId xmlns:p14="http://schemas.microsoft.com/office/powerpoint/2010/main" val="495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057400" y="1"/>
            <a:ext cx="792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000" b="1" u="sng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286000" y="5486401"/>
            <a:ext cx="792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048000" y="1143001"/>
            <a:ext cx="7239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>
                <a:solidFill>
                  <a:srgbClr val="FF0000"/>
                </a:solidFill>
              </a:rPr>
              <a:t>Cày, cuốc, xới đất có lợi gì?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09800" y="1905001"/>
            <a:ext cx="784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- Khi cày, cuốc, xới đất làm cho hạt đất nhỏ, tơi ra giúp cho rễ dễ len lỏi vào trong đất, làm cho đất giữ được không khí và nước.</a:t>
            </a:r>
          </a:p>
        </p:txBody>
      </p:sp>
    </p:spTree>
    <p:extLst>
      <p:ext uri="{BB962C8B-B14F-4D97-AF65-F5344CB8AC3E}">
        <p14:creationId xmlns:p14="http://schemas.microsoft.com/office/powerpoint/2010/main" val="41633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070620101117351_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024" r="7333" b="7295"/>
          <a:stretch>
            <a:fillRect/>
          </a:stretch>
        </p:blipFill>
        <p:spPr bwMode="auto">
          <a:xfrm>
            <a:off x="6400800" y="1"/>
            <a:ext cx="42672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33600" y="4292601"/>
            <a:ext cx="7772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>
                <a:solidFill>
                  <a:srgbClr val="5B0505"/>
                </a:solidFill>
                <a:cs typeface="Arial" charset="0"/>
              </a:rPr>
              <a:t>- 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Trên thực tế bộ rễ thường ăn sâu lan rộng, nhiều rễ con. Em hãy giải thích vì sao ?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981200" y="5165726"/>
            <a:ext cx="8153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>
                <a:solidFill>
                  <a:srgbClr val="002060"/>
                </a:solidFill>
                <a:cs typeface="Arial" charset="0"/>
              </a:rPr>
              <a:t>+ Để rễ bám chặt vào đất, giúp cây vững chẵc, đồng thời để cây hút được nhiều nước và muối khoáng hơn </a:t>
            </a:r>
            <a:r>
              <a:rPr lang="en-US" sz="2600" b="1">
                <a:solidFill>
                  <a:srgbClr val="002060"/>
                </a:solidFill>
                <a:cs typeface="Arial" charset="0"/>
                <a:sym typeface="Wingdings" pitchFamily="2" charset="2"/>
              </a:rPr>
              <a:t> cây sinh trưởng và phát triển tốt hơn</a:t>
            </a:r>
            <a:endParaRPr lang="en-US" sz="2600" b="1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 descr="Bouquet"/>
          <p:cNvSpPr>
            <a:spLocks noChangeArrowheads="1"/>
          </p:cNvSpPr>
          <p:nvPr/>
        </p:nvSpPr>
        <p:spPr bwMode="auto">
          <a:xfrm>
            <a:off x="54102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67" name="Oval 3" descr="Bouquet"/>
          <p:cNvSpPr>
            <a:spLocks noChangeArrowheads="1"/>
          </p:cNvSpPr>
          <p:nvPr/>
        </p:nvSpPr>
        <p:spPr bwMode="auto">
          <a:xfrm>
            <a:off x="67818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68" name="Oval 4" descr="Bouquet"/>
          <p:cNvSpPr>
            <a:spLocks noChangeArrowheads="1"/>
          </p:cNvSpPr>
          <p:nvPr/>
        </p:nvSpPr>
        <p:spPr bwMode="auto">
          <a:xfrm>
            <a:off x="74676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8153400" y="32004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70" name="Oval 6" descr="Bouquet"/>
          <p:cNvSpPr>
            <a:spLocks noChangeArrowheads="1"/>
          </p:cNvSpPr>
          <p:nvPr/>
        </p:nvSpPr>
        <p:spPr bwMode="auto">
          <a:xfrm>
            <a:off x="60960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71" name="Oval 7" descr="Bouquet"/>
          <p:cNvSpPr>
            <a:spLocks noChangeArrowheads="1"/>
          </p:cNvSpPr>
          <p:nvPr/>
        </p:nvSpPr>
        <p:spPr bwMode="auto">
          <a:xfrm>
            <a:off x="40386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72" name="Oval 8" descr="Bouquet"/>
          <p:cNvSpPr>
            <a:spLocks noChangeArrowheads="1"/>
          </p:cNvSpPr>
          <p:nvPr/>
        </p:nvSpPr>
        <p:spPr bwMode="auto">
          <a:xfrm>
            <a:off x="4724400" y="32004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36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73" name="Oval 9" descr="Bouquet"/>
          <p:cNvSpPr>
            <a:spLocks noChangeArrowheads="1"/>
          </p:cNvSpPr>
          <p:nvPr/>
        </p:nvSpPr>
        <p:spPr bwMode="auto">
          <a:xfrm>
            <a:off x="95250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Oval 10" descr="Bouquet"/>
          <p:cNvSpPr>
            <a:spLocks noChangeArrowheads="1"/>
          </p:cNvSpPr>
          <p:nvPr/>
        </p:nvSpPr>
        <p:spPr bwMode="auto">
          <a:xfrm>
            <a:off x="67818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8153400" y="50292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8153400" y="44196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8153400" y="38100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8153400" y="25908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8153400" y="19812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080" name="Oval 16" descr="Bouquet"/>
          <p:cNvSpPr>
            <a:spLocks noChangeArrowheads="1"/>
          </p:cNvSpPr>
          <p:nvPr/>
        </p:nvSpPr>
        <p:spPr bwMode="auto">
          <a:xfrm>
            <a:off x="54102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Oval 17" descr="Bouquet"/>
          <p:cNvSpPr>
            <a:spLocks noChangeArrowheads="1"/>
          </p:cNvSpPr>
          <p:nvPr/>
        </p:nvSpPr>
        <p:spPr bwMode="auto">
          <a:xfrm>
            <a:off x="60960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Oval 18" descr="Bouquet"/>
          <p:cNvSpPr>
            <a:spLocks noChangeArrowheads="1"/>
          </p:cNvSpPr>
          <p:nvPr/>
        </p:nvSpPr>
        <p:spPr bwMode="auto">
          <a:xfrm>
            <a:off x="6096000" y="5029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Oval 19" descr="Bouquet"/>
          <p:cNvSpPr>
            <a:spLocks noChangeArrowheads="1"/>
          </p:cNvSpPr>
          <p:nvPr/>
        </p:nvSpPr>
        <p:spPr bwMode="auto">
          <a:xfrm>
            <a:off x="6781800" y="5029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Oval 20" descr="Bouquet"/>
          <p:cNvSpPr>
            <a:spLocks noChangeArrowheads="1"/>
          </p:cNvSpPr>
          <p:nvPr/>
        </p:nvSpPr>
        <p:spPr bwMode="auto">
          <a:xfrm>
            <a:off x="7467600" y="5029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Oval 21" descr="Bouquet"/>
          <p:cNvSpPr>
            <a:spLocks noChangeArrowheads="1"/>
          </p:cNvSpPr>
          <p:nvPr/>
        </p:nvSpPr>
        <p:spPr bwMode="auto">
          <a:xfrm>
            <a:off x="9525000" y="5029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Oval 22" descr="Bouquet"/>
          <p:cNvSpPr>
            <a:spLocks noChangeArrowheads="1"/>
          </p:cNvSpPr>
          <p:nvPr/>
        </p:nvSpPr>
        <p:spPr bwMode="auto">
          <a:xfrm>
            <a:off x="8839200" y="5029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Oval 23" descr="Bouquet"/>
          <p:cNvSpPr>
            <a:spLocks noChangeArrowheads="1"/>
          </p:cNvSpPr>
          <p:nvPr/>
        </p:nvSpPr>
        <p:spPr bwMode="auto">
          <a:xfrm>
            <a:off x="47244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Oval 24" descr="Bouquet"/>
          <p:cNvSpPr>
            <a:spLocks noChangeArrowheads="1"/>
          </p:cNvSpPr>
          <p:nvPr/>
        </p:nvSpPr>
        <p:spPr bwMode="auto">
          <a:xfrm>
            <a:off x="54102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Oval 25" descr="Bouquet"/>
          <p:cNvSpPr>
            <a:spLocks noChangeArrowheads="1"/>
          </p:cNvSpPr>
          <p:nvPr/>
        </p:nvSpPr>
        <p:spPr bwMode="auto">
          <a:xfrm>
            <a:off x="60960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Oval 26" descr="Bouquet"/>
          <p:cNvSpPr>
            <a:spLocks noChangeArrowheads="1"/>
          </p:cNvSpPr>
          <p:nvPr/>
        </p:nvSpPr>
        <p:spPr bwMode="auto">
          <a:xfrm>
            <a:off x="67818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Oval 27" descr="Bouquet"/>
          <p:cNvSpPr>
            <a:spLocks noChangeArrowheads="1"/>
          </p:cNvSpPr>
          <p:nvPr/>
        </p:nvSpPr>
        <p:spPr bwMode="auto">
          <a:xfrm>
            <a:off x="74676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Oval 28" descr="Bouquet"/>
          <p:cNvSpPr>
            <a:spLocks noChangeArrowheads="1"/>
          </p:cNvSpPr>
          <p:nvPr/>
        </p:nvSpPr>
        <p:spPr bwMode="auto">
          <a:xfrm>
            <a:off x="8839200" y="4419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Oval 29" descr="Bouquet"/>
          <p:cNvSpPr>
            <a:spLocks noChangeArrowheads="1"/>
          </p:cNvSpPr>
          <p:nvPr/>
        </p:nvSpPr>
        <p:spPr bwMode="auto">
          <a:xfrm>
            <a:off x="6096000" y="38100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Oval 30" descr="Bouquet"/>
          <p:cNvSpPr>
            <a:spLocks noChangeArrowheads="1"/>
          </p:cNvSpPr>
          <p:nvPr/>
        </p:nvSpPr>
        <p:spPr bwMode="auto">
          <a:xfrm>
            <a:off x="6781800" y="38100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Oval 31" descr="Bouquet"/>
          <p:cNvSpPr>
            <a:spLocks noChangeArrowheads="1"/>
          </p:cNvSpPr>
          <p:nvPr/>
        </p:nvSpPr>
        <p:spPr bwMode="auto">
          <a:xfrm>
            <a:off x="7467600" y="38100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Oval 32" descr="Bouquet"/>
          <p:cNvSpPr>
            <a:spLocks noChangeArrowheads="1"/>
          </p:cNvSpPr>
          <p:nvPr/>
        </p:nvSpPr>
        <p:spPr bwMode="auto">
          <a:xfrm>
            <a:off x="9525000" y="38100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Oval 33" descr="Bouquet"/>
          <p:cNvSpPr>
            <a:spLocks noChangeArrowheads="1"/>
          </p:cNvSpPr>
          <p:nvPr/>
        </p:nvSpPr>
        <p:spPr bwMode="auto">
          <a:xfrm>
            <a:off x="8839200" y="38100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Oval 34" descr="Bouquet"/>
          <p:cNvSpPr>
            <a:spLocks noChangeArrowheads="1"/>
          </p:cNvSpPr>
          <p:nvPr/>
        </p:nvSpPr>
        <p:spPr bwMode="auto">
          <a:xfrm>
            <a:off x="40386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Oval 35" descr="Bouquet"/>
          <p:cNvSpPr>
            <a:spLocks noChangeArrowheads="1"/>
          </p:cNvSpPr>
          <p:nvPr/>
        </p:nvSpPr>
        <p:spPr bwMode="auto">
          <a:xfrm>
            <a:off x="47244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Oval 36" descr="Bouquet"/>
          <p:cNvSpPr>
            <a:spLocks noChangeArrowheads="1"/>
          </p:cNvSpPr>
          <p:nvPr/>
        </p:nvSpPr>
        <p:spPr bwMode="auto">
          <a:xfrm>
            <a:off x="54102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Oval 37" descr="Bouquet"/>
          <p:cNvSpPr>
            <a:spLocks noChangeArrowheads="1"/>
          </p:cNvSpPr>
          <p:nvPr/>
        </p:nvSpPr>
        <p:spPr bwMode="auto">
          <a:xfrm>
            <a:off x="60960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Oval 38" descr="Bouquet"/>
          <p:cNvSpPr>
            <a:spLocks noChangeArrowheads="1"/>
          </p:cNvSpPr>
          <p:nvPr/>
        </p:nvSpPr>
        <p:spPr bwMode="auto">
          <a:xfrm>
            <a:off x="67818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Oval 39" descr="Bouquet"/>
          <p:cNvSpPr>
            <a:spLocks noChangeArrowheads="1"/>
          </p:cNvSpPr>
          <p:nvPr/>
        </p:nvSpPr>
        <p:spPr bwMode="auto">
          <a:xfrm>
            <a:off x="74676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Oval 40" descr="Bouquet"/>
          <p:cNvSpPr>
            <a:spLocks noChangeArrowheads="1"/>
          </p:cNvSpPr>
          <p:nvPr/>
        </p:nvSpPr>
        <p:spPr bwMode="auto">
          <a:xfrm>
            <a:off x="8839200" y="25908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5" name="Oval 41" descr="Bouquet"/>
          <p:cNvSpPr>
            <a:spLocks noChangeArrowheads="1"/>
          </p:cNvSpPr>
          <p:nvPr/>
        </p:nvSpPr>
        <p:spPr bwMode="auto">
          <a:xfrm>
            <a:off x="54102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06" name="Oval 42" descr="Bouquet"/>
          <p:cNvSpPr>
            <a:spLocks noChangeArrowheads="1"/>
          </p:cNvSpPr>
          <p:nvPr/>
        </p:nvSpPr>
        <p:spPr bwMode="auto">
          <a:xfrm>
            <a:off x="60960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07" name="Oval 43" descr="Bouquet"/>
          <p:cNvSpPr>
            <a:spLocks noChangeArrowheads="1"/>
          </p:cNvSpPr>
          <p:nvPr/>
        </p:nvSpPr>
        <p:spPr bwMode="auto">
          <a:xfrm>
            <a:off x="67818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08" name="Oval 44" descr="Bouquet"/>
          <p:cNvSpPr>
            <a:spLocks noChangeArrowheads="1"/>
          </p:cNvSpPr>
          <p:nvPr/>
        </p:nvSpPr>
        <p:spPr bwMode="auto">
          <a:xfrm>
            <a:off x="74676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09" name="Oval 45" descr="Bouquet"/>
          <p:cNvSpPr>
            <a:spLocks noChangeArrowheads="1"/>
          </p:cNvSpPr>
          <p:nvPr/>
        </p:nvSpPr>
        <p:spPr bwMode="auto">
          <a:xfrm>
            <a:off x="95250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10" name="Oval 46" descr="Bouquet"/>
          <p:cNvSpPr>
            <a:spLocks noChangeArrowheads="1"/>
          </p:cNvSpPr>
          <p:nvPr/>
        </p:nvSpPr>
        <p:spPr bwMode="auto">
          <a:xfrm>
            <a:off x="8839200" y="19812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88111" name="Oval 47" descr="Bouquet"/>
          <p:cNvSpPr>
            <a:spLocks noChangeArrowheads="1"/>
          </p:cNvSpPr>
          <p:nvPr/>
        </p:nvSpPr>
        <p:spPr bwMode="auto">
          <a:xfrm>
            <a:off x="88392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auto">
          <a:xfrm>
            <a:off x="8153400" y="1371600"/>
            <a:ext cx="685800" cy="609600"/>
          </a:xfrm>
          <a:prstGeom prst="ellipse">
            <a:avLst/>
          </a:prstGeom>
          <a:solidFill>
            <a:srgbClr val="CC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Oval 49" descr="Bouquet"/>
          <p:cNvSpPr>
            <a:spLocks noChangeArrowheads="1"/>
          </p:cNvSpPr>
          <p:nvPr/>
        </p:nvSpPr>
        <p:spPr bwMode="auto">
          <a:xfrm>
            <a:off x="7467600" y="1371600"/>
            <a:ext cx="685800" cy="609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WordArt 50" descr="Bouquet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67200" y="152401"/>
            <a:ext cx="3695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 Ô CHỮ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auto">
          <a:xfrm>
            <a:off x="1981200" y="50292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88116" name="Oval 52"/>
          <p:cNvSpPr>
            <a:spLocks noChangeArrowheads="1"/>
          </p:cNvSpPr>
          <p:nvPr/>
        </p:nvSpPr>
        <p:spPr bwMode="auto">
          <a:xfrm>
            <a:off x="1981200" y="44196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auto">
          <a:xfrm>
            <a:off x="1981200" y="38100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88118" name="Oval 54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88119" name="Oval 55"/>
          <p:cNvSpPr>
            <a:spLocks noChangeArrowheads="1"/>
          </p:cNvSpPr>
          <p:nvPr/>
        </p:nvSpPr>
        <p:spPr bwMode="auto">
          <a:xfrm>
            <a:off x="1981200" y="19812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88120" name="Oval 56"/>
          <p:cNvSpPr>
            <a:spLocks noChangeArrowheads="1"/>
          </p:cNvSpPr>
          <p:nvPr/>
        </p:nvSpPr>
        <p:spPr bwMode="auto">
          <a:xfrm>
            <a:off x="1981200" y="13716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3124200" y="5943601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1. Loại muói khoáng nào có chứa Phốt pho?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3124200" y="5943601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2. Đất phù sa được hình thành là do sự bồi tụ của các ..................</a:t>
            </a:r>
            <a:r>
              <a:rPr lang="en-US" sz="2000" b="1">
                <a:solidFill>
                  <a:srgbClr val="66FF33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3124200" y="6019801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3</a:t>
            </a: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en-US" sz="2000" b="1">
                <a:latin typeface="Times New Roman" pitchFamily="18" charset="0"/>
                <a:cs typeface="Arial" charset="0"/>
              </a:rPr>
              <a:t>Một trong các điều kiện bên ngoài ảnh hưởng đến sự hút nước và muối khoáng của cây?</a:t>
            </a:r>
          </a:p>
        </p:txBody>
      </p:sp>
      <p:sp>
        <p:nvSpPr>
          <p:cNvPr id="88125" name="Text Box 61"/>
          <p:cNvSpPr txBox="1">
            <a:spLocks noChangeArrowheads="1"/>
          </p:cNvSpPr>
          <p:nvPr/>
        </p:nvSpPr>
        <p:spPr bwMode="auto">
          <a:xfrm>
            <a:off x="2514600" y="5867401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5. Loại mạch nào vận chuyển nước và muối khoáng hòa tan trong cây?</a:t>
            </a:r>
          </a:p>
        </p:txBody>
      </p:sp>
      <p:sp>
        <p:nvSpPr>
          <p:cNvPr id="88126" name="Text Box 62"/>
          <p:cNvSpPr txBox="1">
            <a:spLocks noChangeArrowheads="1"/>
          </p:cNvSpPr>
          <p:nvPr/>
        </p:nvSpPr>
        <p:spPr bwMode="auto">
          <a:xfrm>
            <a:off x="3124200" y="5867401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6. Miền nào quan trọng nhất của rễ?</a:t>
            </a:r>
          </a:p>
        </p:txBody>
      </p:sp>
      <p:sp>
        <p:nvSpPr>
          <p:cNvPr id="88127" name="Text Box 63"/>
          <p:cNvSpPr txBox="1">
            <a:spLocks noChangeArrowheads="1"/>
          </p:cNvSpPr>
          <p:nvPr/>
        </p:nvSpPr>
        <p:spPr bwMode="auto">
          <a:xfrm>
            <a:off x="3124200" y="5791201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7. Rễ cây chỉ hút được muối khoáng ở dạng nào?</a:t>
            </a:r>
          </a:p>
        </p:txBody>
      </p:sp>
      <p:sp>
        <p:nvSpPr>
          <p:cNvPr id="88128" name="Oval 64"/>
          <p:cNvSpPr>
            <a:spLocks noChangeArrowheads="1"/>
          </p:cNvSpPr>
          <p:nvPr/>
        </p:nvSpPr>
        <p:spPr bwMode="auto">
          <a:xfrm>
            <a:off x="1981200" y="32004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3124200" y="6172201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charset="0"/>
              </a:rPr>
              <a:t>4. Ngoài đạm, lân, kali, cây còn cần các loại phân này?</a:t>
            </a:r>
          </a:p>
        </p:txBody>
      </p:sp>
      <p:sp>
        <p:nvSpPr>
          <p:cNvPr id="88130" name="Oval 66"/>
          <p:cNvSpPr>
            <a:spLocks noChangeArrowheads="1"/>
          </p:cNvSpPr>
          <p:nvPr/>
        </p:nvSpPr>
        <p:spPr bwMode="auto">
          <a:xfrm>
            <a:off x="95250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31" name="Oval 67"/>
          <p:cNvSpPr>
            <a:spLocks noChangeArrowheads="1"/>
          </p:cNvSpPr>
          <p:nvPr/>
        </p:nvSpPr>
        <p:spPr bwMode="auto">
          <a:xfrm>
            <a:off x="67818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Ố</a:t>
            </a:r>
          </a:p>
        </p:txBody>
      </p:sp>
      <p:sp>
        <p:nvSpPr>
          <p:cNvPr id="88132" name="Oval 68"/>
          <p:cNvSpPr>
            <a:spLocks noChangeArrowheads="1"/>
          </p:cNvSpPr>
          <p:nvPr/>
        </p:nvSpPr>
        <p:spPr bwMode="auto">
          <a:xfrm>
            <a:off x="54102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88133" name="Oval 69"/>
          <p:cNvSpPr>
            <a:spLocks noChangeArrowheads="1"/>
          </p:cNvSpPr>
          <p:nvPr/>
        </p:nvSpPr>
        <p:spPr bwMode="auto">
          <a:xfrm>
            <a:off x="60960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8134" name="Oval 70"/>
          <p:cNvSpPr>
            <a:spLocks noChangeArrowheads="1"/>
          </p:cNvSpPr>
          <p:nvPr/>
        </p:nvSpPr>
        <p:spPr bwMode="auto">
          <a:xfrm>
            <a:off x="88392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8135" name="Oval 71"/>
          <p:cNvSpPr>
            <a:spLocks noChangeArrowheads="1"/>
          </p:cNvSpPr>
          <p:nvPr/>
        </p:nvSpPr>
        <p:spPr bwMode="auto">
          <a:xfrm>
            <a:off x="81534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88136" name="Oval 72"/>
          <p:cNvSpPr>
            <a:spLocks noChangeArrowheads="1"/>
          </p:cNvSpPr>
          <p:nvPr/>
        </p:nvSpPr>
        <p:spPr bwMode="auto">
          <a:xfrm>
            <a:off x="7467600" y="1371600"/>
            <a:ext cx="6858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8137" name="Oval 73"/>
          <p:cNvSpPr>
            <a:spLocks noChangeArrowheads="1"/>
          </p:cNvSpPr>
          <p:nvPr/>
        </p:nvSpPr>
        <p:spPr bwMode="auto">
          <a:xfrm>
            <a:off x="81534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Ô</a:t>
            </a:r>
          </a:p>
        </p:txBody>
      </p:sp>
      <p:sp>
        <p:nvSpPr>
          <p:cNvPr id="88138" name="Oval 74"/>
          <p:cNvSpPr>
            <a:spLocks noChangeArrowheads="1"/>
          </p:cNvSpPr>
          <p:nvPr/>
        </p:nvSpPr>
        <p:spPr bwMode="auto">
          <a:xfrm>
            <a:off x="54102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8139" name="Oval 75"/>
          <p:cNvSpPr>
            <a:spLocks noChangeArrowheads="1"/>
          </p:cNvSpPr>
          <p:nvPr/>
        </p:nvSpPr>
        <p:spPr bwMode="auto">
          <a:xfrm>
            <a:off x="60960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8140" name="Oval 76"/>
          <p:cNvSpPr>
            <a:spLocks noChangeArrowheads="1"/>
          </p:cNvSpPr>
          <p:nvPr/>
        </p:nvSpPr>
        <p:spPr bwMode="auto">
          <a:xfrm>
            <a:off x="67818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41" name="Oval 77"/>
          <p:cNvSpPr>
            <a:spLocks noChangeArrowheads="1"/>
          </p:cNvSpPr>
          <p:nvPr/>
        </p:nvSpPr>
        <p:spPr bwMode="auto">
          <a:xfrm>
            <a:off x="74676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88142" name="Oval 78"/>
          <p:cNvSpPr>
            <a:spLocks noChangeArrowheads="1"/>
          </p:cNvSpPr>
          <p:nvPr/>
        </p:nvSpPr>
        <p:spPr bwMode="auto">
          <a:xfrm>
            <a:off x="95250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8143" name="Oval 79"/>
          <p:cNvSpPr>
            <a:spLocks noChangeArrowheads="1"/>
          </p:cNvSpPr>
          <p:nvPr/>
        </p:nvSpPr>
        <p:spPr bwMode="auto">
          <a:xfrm>
            <a:off x="8839200" y="1981200"/>
            <a:ext cx="6858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44" name="Oval 80"/>
          <p:cNvSpPr>
            <a:spLocks noChangeArrowheads="1"/>
          </p:cNvSpPr>
          <p:nvPr/>
        </p:nvSpPr>
        <p:spPr bwMode="auto">
          <a:xfrm>
            <a:off x="81534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45" name="Oval 81"/>
          <p:cNvSpPr>
            <a:spLocks noChangeArrowheads="1"/>
          </p:cNvSpPr>
          <p:nvPr/>
        </p:nvSpPr>
        <p:spPr bwMode="auto">
          <a:xfrm>
            <a:off x="40386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8146" name="Oval 82"/>
          <p:cNvSpPr>
            <a:spLocks noChangeArrowheads="1"/>
          </p:cNvSpPr>
          <p:nvPr/>
        </p:nvSpPr>
        <p:spPr bwMode="auto">
          <a:xfrm>
            <a:off x="54102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8147" name="Oval 83"/>
          <p:cNvSpPr>
            <a:spLocks noChangeArrowheads="1"/>
          </p:cNvSpPr>
          <p:nvPr/>
        </p:nvSpPr>
        <p:spPr bwMode="auto">
          <a:xfrm>
            <a:off x="60960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8148" name="Oval 84"/>
          <p:cNvSpPr>
            <a:spLocks noChangeArrowheads="1"/>
          </p:cNvSpPr>
          <p:nvPr/>
        </p:nvSpPr>
        <p:spPr bwMode="auto">
          <a:xfrm>
            <a:off x="67818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8149" name="Oval 85"/>
          <p:cNvSpPr>
            <a:spLocks noChangeArrowheads="1"/>
          </p:cNvSpPr>
          <p:nvPr/>
        </p:nvSpPr>
        <p:spPr bwMode="auto">
          <a:xfrm>
            <a:off x="74676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Ồ</a:t>
            </a:r>
          </a:p>
        </p:txBody>
      </p:sp>
      <p:sp>
        <p:nvSpPr>
          <p:cNvPr id="88150" name="Oval 86"/>
          <p:cNvSpPr>
            <a:spLocks noChangeArrowheads="1"/>
          </p:cNvSpPr>
          <p:nvPr/>
        </p:nvSpPr>
        <p:spPr bwMode="auto">
          <a:xfrm>
            <a:off x="88392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8151" name="Oval 87"/>
          <p:cNvSpPr>
            <a:spLocks noChangeArrowheads="1"/>
          </p:cNvSpPr>
          <p:nvPr/>
        </p:nvSpPr>
        <p:spPr bwMode="auto">
          <a:xfrm>
            <a:off x="4724400" y="2590800"/>
            <a:ext cx="6858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Ấ</a:t>
            </a:r>
          </a:p>
        </p:txBody>
      </p:sp>
      <p:sp>
        <p:nvSpPr>
          <p:cNvPr id="88152" name="Oval 88"/>
          <p:cNvSpPr>
            <a:spLocks noChangeArrowheads="1"/>
          </p:cNvSpPr>
          <p:nvPr/>
        </p:nvSpPr>
        <p:spPr bwMode="auto">
          <a:xfrm>
            <a:off x="81534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8153" name="Oval 89"/>
          <p:cNvSpPr>
            <a:spLocks noChangeArrowheads="1"/>
          </p:cNvSpPr>
          <p:nvPr/>
        </p:nvSpPr>
        <p:spPr bwMode="auto">
          <a:xfrm>
            <a:off x="60960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88154" name="Oval 90"/>
          <p:cNvSpPr>
            <a:spLocks noChangeArrowheads="1"/>
          </p:cNvSpPr>
          <p:nvPr/>
        </p:nvSpPr>
        <p:spPr bwMode="auto">
          <a:xfrm>
            <a:off x="67818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Ạ</a:t>
            </a:r>
          </a:p>
        </p:txBody>
      </p:sp>
      <p:sp>
        <p:nvSpPr>
          <p:cNvPr id="88155" name="Oval 91"/>
          <p:cNvSpPr>
            <a:spLocks noChangeArrowheads="1"/>
          </p:cNvSpPr>
          <p:nvPr/>
        </p:nvSpPr>
        <p:spPr bwMode="auto">
          <a:xfrm>
            <a:off x="74676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8156" name="Oval 92"/>
          <p:cNvSpPr>
            <a:spLocks noChangeArrowheads="1"/>
          </p:cNvSpPr>
          <p:nvPr/>
        </p:nvSpPr>
        <p:spPr bwMode="auto">
          <a:xfrm>
            <a:off x="95250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Ỗ</a:t>
            </a:r>
          </a:p>
        </p:txBody>
      </p:sp>
      <p:sp>
        <p:nvSpPr>
          <p:cNvPr id="88157" name="Oval 93"/>
          <p:cNvSpPr>
            <a:spLocks noChangeArrowheads="1"/>
          </p:cNvSpPr>
          <p:nvPr/>
        </p:nvSpPr>
        <p:spPr bwMode="auto">
          <a:xfrm>
            <a:off x="8839200" y="3810000"/>
            <a:ext cx="685800" cy="6096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8158" name="Oval 94"/>
          <p:cNvSpPr>
            <a:spLocks noChangeArrowheads="1"/>
          </p:cNvSpPr>
          <p:nvPr/>
        </p:nvSpPr>
        <p:spPr bwMode="auto">
          <a:xfrm>
            <a:off x="81534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Ú</a:t>
            </a:r>
          </a:p>
        </p:txBody>
      </p:sp>
      <p:sp>
        <p:nvSpPr>
          <p:cNvPr id="88159" name="Oval 95"/>
          <p:cNvSpPr>
            <a:spLocks noChangeArrowheads="1"/>
          </p:cNvSpPr>
          <p:nvPr/>
        </p:nvSpPr>
        <p:spPr bwMode="auto">
          <a:xfrm>
            <a:off x="47244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88160" name="Oval 96"/>
          <p:cNvSpPr>
            <a:spLocks noChangeArrowheads="1"/>
          </p:cNvSpPr>
          <p:nvPr/>
        </p:nvSpPr>
        <p:spPr bwMode="auto">
          <a:xfrm>
            <a:off x="54102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8161" name="Oval 97"/>
          <p:cNvSpPr>
            <a:spLocks noChangeArrowheads="1"/>
          </p:cNvSpPr>
          <p:nvPr/>
        </p:nvSpPr>
        <p:spPr bwMode="auto">
          <a:xfrm>
            <a:off x="60960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Ề</a:t>
            </a:r>
          </a:p>
        </p:txBody>
      </p:sp>
      <p:sp>
        <p:nvSpPr>
          <p:cNvPr id="88162" name="Oval 98"/>
          <p:cNvSpPr>
            <a:spLocks noChangeArrowheads="1"/>
          </p:cNvSpPr>
          <p:nvPr/>
        </p:nvSpPr>
        <p:spPr bwMode="auto">
          <a:xfrm>
            <a:off x="67818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63" name="Oval 99"/>
          <p:cNvSpPr>
            <a:spLocks noChangeArrowheads="1"/>
          </p:cNvSpPr>
          <p:nvPr/>
        </p:nvSpPr>
        <p:spPr bwMode="auto">
          <a:xfrm>
            <a:off x="74676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8164" name="Oval 100"/>
          <p:cNvSpPr>
            <a:spLocks noChangeArrowheads="1"/>
          </p:cNvSpPr>
          <p:nvPr/>
        </p:nvSpPr>
        <p:spPr bwMode="auto">
          <a:xfrm>
            <a:off x="8839200" y="4419600"/>
            <a:ext cx="6858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8165" name="Oval 101"/>
          <p:cNvSpPr>
            <a:spLocks noChangeArrowheads="1"/>
          </p:cNvSpPr>
          <p:nvPr/>
        </p:nvSpPr>
        <p:spPr bwMode="auto">
          <a:xfrm>
            <a:off x="81534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8166" name="Oval 102"/>
          <p:cNvSpPr>
            <a:spLocks noChangeArrowheads="1"/>
          </p:cNvSpPr>
          <p:nvPr/>
        </p:nvSpPr>
        <p:spPr bwMode="auto">
          <a:xfrm>
            <a:off x="60960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8167" name="Oval 103"/>
          <p:cNvSpPr>
            <a:spLocks noChangeArrowheads="1"/>
          </p:cNvSpPr>
          <p:nvPr/>
        </p:nvSpPr>
        <p:spPr bwMode="auto">
          <a:xfrm>
            <a:off x="67818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Ò</a:t>
            </a:r>
          </a:p>
        </p:txBody>
      </p:sp>
      <p:sp>
        <p:nvSpPr>
          <p:cNvPr id="88168" name="Oval 104"/>
          <p:cNvSpPr>
            <a:spLocks noChangeArrowheads="1"/>
          </p:cNvSpPr>
          <p:nvPr/>
        </p:nvSpPr>
        <p:spPr bwMode="auto">
          <a:xfrm>
            <a:off x="74676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8169" name="Oval 105"/>
          <p:cNvSpPr>
            <a:spLocks noChangeArrowheads="1"/>
          </p:cNvSpPr>
          <p:nvPr/>
        </p:nvSpPr>
        <p:spPr bwMode="auto">
          <a:xfrm>
            <a:off x="95250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70" name="Oval 106"/>
          <p:cNvSpPr>
            <a:spLocks noChangeArrowheads="1"/>
          </p:cNvSpPr>
          <p:nvPr/>
        </p:nvSpPr>
        <p:spPr bwMode="auto">
          <a:xfrm>
            <a:off x="8839200" y="5029200"/>
            <a:ext cx="685800" cy="6096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8171" name="Oval 107"/>
          <p:cNvSpPr>
            <a:spLocks noChangeArrowheads="1"/>
          </p:cNvSpPr>
          <p:nvPr/>
        </p:nvSpPr>
        <p:spPr bwMode="auto">
          <a:xfrm>
            <a:off x="54102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88172" name="Oval 108"/>
          <p:cNvSpPr>
            <a:spLocks noChangeArrowheads="1"/>
          </p:cNvSpPr>
          <p:nvPr/>
        </p:nvSpPr>
        <p:spPr bwMode="auto">
          <a:xfrm>
            <a:off x="67818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Ợ</a:t>
            </a:r>
          </a:p>
        </p:txBody>
      </p:sp>
      <p:sp>
        <p:nvSpPr>
          <p:cNvPr id="88173" name="Oval 109"/>
          <p:cNvSpPr>
            <a:spLocks noChangeArrowheads="1"/>
          </p:cNvSpPr>
          <p:nvPr/>
        </p:nvSpPr>
        <p:spPr bwMode="auto">
          <a:xfrm>
            <a:off x="74676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74" name="Oval 110"/>
          <p:cNvSpPr>
            <a:spLocks noChangeArrowheads="1"/>
          </p:cNvSpPr>
          <p:nvPr/>
        </p:nvSpPr>
        <p:spPr bwMode="auto">
          <a:xfrm>
            <a:off x="81534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8175" name="Oval 111"/>
          <p:cNvSpPr>
            <a:spLocks noChangeArrowheads="1"/>
          </p:cNvSpPr>
          <p:nvPr/>
        </p:nvSpPr>
        <p:spPr bwMode="auto">
          <a:xfrm>
            <a:off x="60960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Ư</a:t>
            </a:r>
          </a:p>
        </p:txBody>
      </p:sp>
      <p:sp>
        <p:nvSpPr>
          <p:cNvPr id="88176" name="Oval 112"/>
          <p:cNvSpPr>
            <a:spLocks noChangeArrowheads="1"/>
          </p:cNvSpPr>
          <p:nvPr/>
        </p:nvSpPr>
        <p:spPr bwMode="auto">
          <a:xfrm>
            <a:off x="40386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V</a:t>
            </a:r>
          </a:p>
        </p:txBody>
      </p:sp>
      <p:sp>
        <p:nvSpPr>
          <p:cNvPr id="88177" name="Oval 113"/>
          <p:cNvSpPr>
            <a:spLocks noChangeArrowheads="1"/>
          </p:cNvSpPr>
          <p:nvPr/>
        </p:nvSpPr>
        <p:spPr bwMode="auto">
          <a:xfrm>
            <a:off x="4724400" y="3200400"/>
            <a:ext cx="685800" cy="609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D60093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8178" name="Oval 114" descr="Purple mesh"/>
          <p:cNvSpPr>
            <a:spLocks noChangeArrowheads="1"/>
          </p:cNvSpPr>
          <p:nvPr/>
        </p:nvSpPr>
        <p:spPr bwMode="auto">
          <a:xfrm>
            <a:off x="8153400" y="13716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</a:t>
            </a:r>
          </a:p>
        </p:txBody>
      </p:sp>
      <p:sp>
        <p:nvSpPr>
          <p:cNvPr id="88179" name="Oval 115" descr="Purple mesh"/>
          <p:cNvSpPr>
            <a:spLocks noChangeArrowheads="1"/>
          </p:cNvSpPr>
          <p:nvPr/>
        </p:nvSpPr>
        <p:spPr bwMode="auto">
          <a:xfrm>
            <a:off x="8153400" y="19812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Ô</a:t>
            </a:r>
          </a:p>
        </p:txBody>
      </p:sp>
      <p:sp>
        <p:nvSpPr>
          <p:cNvPr id="88180" name="Oval 116" descr="Purple mesh"/>
          <p:cNvSpPr>
            <a:spLocks noChangeArrowheads="1"/>
          </p:cNvSpPr>
          <p:nvPr/>
        </p:nvSpPr>
        <p:spPr bwMode="auto">
          <a:xfrm>
            <a:off x="8153400" y="25908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8181" name="Oval 117" descr="Purple mesh"/>
          <p:cNvSpPr>
            <a:spLocks noChangeArrowheads="1"/>
          </p:cNvSpPr>
          <p:nvPr/>
        </p:nvSpPr>
        <p:spPr bwMode="auto">
          <a:xfrm>
            <a:off x="8153400" y="38100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8182" name="Oval 118" descr="Purple mesh"/>
          <p:cNvSpPr>
            <a:spLocks noChangeArrowheads="1"/>
          </p:cNvSpPr>
          <p:nvPr/>
        </p:nvSpPr>
        <p:spPr bwMode="auto">
          <a:xfrm>
            <a:off x="8153400" y="44196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Ú</a:t>
            </a:r>
          </a:p>
        </p:txBody>
      </p:sp>
      <p:sp>
        <p:nvSpPr>
          <p:cNvPr id="88183" name="Oval 119" descr="Purple mesh"/>
          <p:cNvSpPr>
            <a:spLocks noChangeArrowheads="1"/>
          </p:cNvSpPr>
          <p:nvPr/>
        </p:nvSpPr>
        <p:spPr bwMode="auto">
          <a:xfrm>
            <a:off x="8153400" y="50292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8184" name="Oval 120" descr="Purple mesh"/>
          <p:cNvSpPr>
            <a:spLocks noChangeArrowheads="1"/>
          </p:cNvSpPr>
          <p:nvPr/>
        </p:nvSpPr>
        <p:spPr bwMode="auto">
          <a:xfrm>
            <a:off x="8153400" y="3200400"/>
            <a:ext cx="685800" cy="609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361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8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2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8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2000"/>
                                        <p:tgtEl>
                                          <p:spTgt spid="8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20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2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8" dur="2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4" dur="2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7" dur="2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2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2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8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8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88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88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8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8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8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8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8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8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8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8" dur="8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9" dur="8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80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34" dur="1"/>
                                        <p:tgtEl>
                                          <p:spTgt spid="88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8" dur="2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1" dur="2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4" dur="20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7" dur="2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0" dur="2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3" dur="2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6" dur="2000"/>
                                        <p:tgtEl>
                                          <p:spTgt spid="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1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2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7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8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80"/>
                                        <p:tgtEl>
                                          <p:spTgt spid="88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80"/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80"/>
                                        <p:tgtEl>
                                          <p:spTgt spid="8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80"/>
                                        <p:tgtEl>
                                          <p:spTgt spid="8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80"/>
                                        <p:tgtEl>
                                          <p:spTgt spid="88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80"/>
                                        <p:tgtEl>
                                          <p:spTgt spid="88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80"/>
                                        <p:tgtEl>
                                          <p:spTgt spid="88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5" dur="80"/>
                                        <p:tgtEl>
                                          <p:spTgt spid="88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6" dur="80"/>
                                        <p:tgtEl>
                                          <p:spTgt spid="88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80"/>
                                        <p:tgtEl>
                                          <p:spTgt spid="88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0" dur="80"/>
                                        <p:tgtEl>
                                          <p:spTgt spid="88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1" dur="80"/>
                                        <p:tgtEl>
                                          <p:spTgt spid="88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80"/>
                                        <p:tgtEl>
                                          <p:spTgt spid="88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80"/>
                                        <p:tgtEl>
                                          <p:spTgt spid="88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80"/>
                                        <p:tgtEl>
                                          <p:spTgt spid="88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80"/>
                                        <p:tgtEl>
                                          <p:spTgt spid="88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80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80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80"/>
                                        <p:tgtEl>
                                          <p:spTgt spid="8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88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0" dur="80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1" dur="80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80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7" dur="8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8" dur="8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80"/>
                                        <p:tgtEl>
                                          <p:spTgt spid="88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3" dur="2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8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8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8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8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8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8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8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8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8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88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8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6" dur="8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7" dur="8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88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372" dur="20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6" dur="2000"/>
                                        <p:tgtEl>
                                          <p:spTgt spid="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9" dur="2000"/>
                                        <p:tgtEl>
                                          <p:spTgt spid="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2" dur="2000"/>
                                        <p:tgtEl>
                                          <p:spTgt spid="8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5" dur="2000"/>
                                        <p:tgtEl>
                                          <p:spTgt spid="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8" dur="2000"/>
                                        <p:tgtEl>
                                          <p:spTgt spid="8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1" dur="2000"/>
                                        <p:tgtEl>
                                          <p:spTgt spid="8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6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7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02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3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80"/>
                                        <p:tgtEl>
                                          <p:spTgt spid="88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 nodeType="clickPar">
                      <p:stCondLst>
                        <p:cond delay="indefinite"/>
                      </p:stCondLst>
                      <p:childTnLst>
                        <p:par>
                          <p:cTn id="4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0" dur="80"/>
                                        <p:tgtEl>
                                          <p:spTgt spid="88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1" dur="80"/>
                                        <p:tgtEl>
                                          <p:spTgt spid="88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80"/>
                                        <p:tgtEl>
                                          <p:spTgt spid="88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5" dur="80"/>
                                        <p:tgtEl>
                                          <p:spTgt spid="88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6" dur="80"/>
                                        <p:tgtEl>
                                          <p:spTgt spid="88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80"/>
                                        <p:tgtEl>
                                          <p:spTgt spid="88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0" dur="80"/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1" dur="80"/>
                                        <p:tgtEl>
                                          <p:spTgt spid="88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80"/>
                                        <p:tgtEl>
                                          <p:spTgt spid="88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5" dur="80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6" dur="80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80"/>
                                        <p:tgtEl>
                                          <p:spTgt spid="88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0" dur="80"/>
                                        <p:tgtEl>
                                          <p:spTgt spid="88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1" dur="80"/>
                                        <p:tgtEl>
                                          <p:spTgt spid="88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80"/>
                                        <p:tgtEl>
                                          <p:spTgt spid="88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5" dur="80"/>
                                        <p:tgtEl>
                                          <p:spTgt spid="88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6" dur="80"/>
                                        <p:tgtEl>
                                          <p:spTgt spid="88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80"/>
                                        <p:tgtEl>
                                          <p:spTgt spid="88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0" dur="80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1" dur="80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80"/>
                                        <p:tgtEl>
                                          <p:spTgt spid="88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 nodeType="clickPar">
                      <p:stCondLst>
                        <p:cond delay="indefinite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7" dur="8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8" dur="8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80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8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8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8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8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 nodeType="clickPar">
                      <p:stCondLst>
                        <p:cond delay="indefinite"/>
                      </p:stCondLst>
                      <p:childTnLst>
                        <p:par>
                          <p:cTn id="4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8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2000"/>
                                        <p:tgtEl>
                                          <p:spTgt spid="8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2000"/>
                                        <p:tgtEl>
                                          <p:spTgt spid="8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2000"/>
                                        <p:tgtEl>
                                          <p:spTgt spid="8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2000"/>
                                        <p:tgtEl>
                                          <p:spTgt spid="8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8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2000"/>
                                        <p:tgtEl>
                                          <p:spTgt spid="8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 animBg="1"/>
      <p:bldP spid="88077" grpId="0" animBg="1"/>
      <p:bldP spid="88078" grpId="0" animBg="1"/>
      <p:bldP spid="88079" grpId="0" animBg="1"/>
      <p:bldP spid="88080" grpId="0" animBg="1"/>
      <p:bldP spid="88081" grpId="0" animBg="1"/>
      <p:bldP spid="88082" grpId="0" animBg="1"/>
      <p:bldP spid="88083" grpId="0" animBg="1"/>
      <p:bldP spid="88084" grpId="0" animBg="1"/>
      <p:bldP spid="88085" grpId="0" animBg="1"/>
      <p:bldP spid="88086" grpId="0" animBg="1"/>
      <p:bldP spid="88087" grpId="0" animBg="1"/>
      <p:bldP spid="88088" grpId="0" animBg="1"/>
      <p:bldP spid="88089" grpId="0" animBg="1"/>
      <p:bldP spid="88090" grpId="0" animBg="1"/>
      <p:bldP spid="88091" grpId="0" animBg="1"/>
      <p:bldP spid="88092" grpId="0" animBg="1"/>
      <p:bldP spid="88093" grpId="0" animBg="1"/>
      <p:bldP spid="88094" grpId="0" animBg="1"/>
      <p:bldP spid="88095" grpId="0" animBg="1"/>
      <p:bldP spid="88096" grpId="0" animBg="1"/>
      <p:bldP spid="88097" grpId="0" animBg="1"/>
      <p:bldP spid="88098" grpId="0" animBg="1"/>
      <p:bldP spid="88099" grpId="0" animBg="1"/>
      <p:bldP spid="88100" grpId="0" animBg="1"/>
      <p:bldP spid="88101" grpId="0" animBg="1"/>
      <p:bldP spid="88102" grpId="0" animBg="1"/>
      <p:bldP spid="88103" grpId="0" animBg="1"/>
      <p:bldP spid="88104" grpId="0" animBg="1"/>
      <p:bldP spid="88105" grpId="0" animBg="1"/>
      <p:bldP spid="88106" grpId="0" animBg="1"/>
      <p:bldP spid="88107" grpId="0" animBg="1"/>
      <p:bldP spid="88108" grpId="0" animBg="1"/>
      <p:bldP spid="88109" grpId="0" animBg="1"/>
      <p:bldP spid="88110" grpId="0" animBg="1"/>
      <p:bldP spid="88111" grpId="0" animBg="1"/>
      <p:bldP spid="88112" grpId="0" animBg="1"/>
      <p:bldP spid="88113" grpId="0" animBg="1"/>
      <p:bldP spid="88114" grpId="0" animBg="1"/>
      <p:bldP spid="88115" grpId="0" animBg="1"/>
      <p:bldP spid="88116" grpId="0" animBg="1"/>
      <p:bldP spid="88117" grpId="0" animBg="1"/>
      <p:bldP spid="88118" grpId="0" animBg="1"/>
      <p:bldP spid="88119" grpId="0" animBg="1"/>
      <p:bldP spid="88120" grpId="0" animBg="1"/>
      <p:bldP spid="88122" grpId="0"/>
      <p:bldP spid="88122" grpId="1"/>
      <p:bldP spid="88123" grpId="0"/>
      <p:bldP spid="88123" grpId="1"/>
      <p:bldP spid="88125" grpId="0"/>
      <p:bldP spid="88125" grpId="1"/>
      <p:bldP spid="88126" grpId="0"/>
      <p:bldP spid="88126" grpId="1"/>
      <p:bldP spid="88127" grpId="0"/>
      <p:bldP spid="88128" grpId="0" animBg="1"/>
      <p:bldP spid="88130" grpId="0" animBg="1"/>
      <p:bldP spid="88131" grpId="0" animBg="1"/>
      <p:bldP spid="88132" grpId="0" animBg="1"/>
      <p:bldP spid="88133" grpId="0" animBg="1"/>
      <p:bldP spid="88134" grpId="0" animBg="1"/>
      <p:bldP spid="88135" grpId="0" animBg="1"/>
      <p:bldP spid="88136" grpId="0" animBg="1"/>
      <p:bldP spid="88137" grpId="0" animBg="1"/>
      <p:bldP spid="88138" grpId="0" animBg="1"/>
      <p:bldP spid="88139" grpId="0" animBg="1"/>
      <p:bldP spid="88140" grpId="0" animBg="1"/>
      <p:bldP spid="88141" grpId="0" animBg="1"/>
      <p:bldP spid="88142" grpId="0" animBg="1"/>
      <p:bldP spid="88143" grpId="0" animBg="1"/>
      <p:bldP spid="88145" grpId="0" animBg="1"/>
      <p:bldP spid="88146" grpId="0" animBg="1"/>
      <p:bldP spid="88147" grpId="0" animBg="1"/>
      <p:bldP spid="88148" grpId="0" animBg="1"/>
      <p:bldP spid="88151" grpId="0" animBg="1"/>
      <p:bldP spid="88152" grpId="0" animBg="1"/>
      <p:bldP spid="88153" grpId="0" animBg="1"/>
      <p:bldP spid="88154" grpId="0" animBg="1"/>
      <p:bldP spid="88155" grpId="0" animBg="1"/>
      <p:bldP spid="88156" grpId="0" animBg="1"/>
      <p:bldP spid="88157" grpId="0" animBg="1"/>
      <p:bldP spid="88158" grpId="0" animBg="1"/>
      <p:bldP spid="88159" grpId="0" animBg="1"/>
      <p:bldP spid="88160" grpId="0" animBg="1"/>
      <p:bldP spid="88161" grpId="0" animBg="1"/>
      <p:bldP spid="88162" grpId="0" animBg="1"/>
      <p:bldP spid="88163" grpId="0" animBg="1"/>
      <p:bldP spid="88164" grpId="0" animBg="1"/>
      <p:bldP spid="88165" grpId="0" animBg="1"/>
      <p:bldP spid="88166" grpId="0" animBg="1"/>
      <p:bldP spid="88167" grpId="0" animBg="1"/>
      <p:bldP spid="88168" grpId="0" animBg="1"/>
      <p:bldP spid="88169" grpId="0" animBg="1"/>
      <p:bldP spid="88170" grpId="0" animBg="1"/>
      <p:bldP spid="88171" grpId="0" animBg="1"/>
      <p:bldP spid="88172" grpId="0" animBg="1"/>
      <p:bldP spid="88173" grpId="0" animBg="1"/>
      <p:bldP spid="88174" grpId="0" animBg="1"/>
      <p:bldP spid="88175" grpId="0" animBg="1"/>
      <p:bldP spid="88176" grpId="0" animBg="1"/>
      <p:bldP spid="88177" grpId="0" animBg="1"/>
      <p:bldP spid="88178" grpId="0" animBg="1"/>
      <p:bldP spid="88179" grpId="0" animBg="1"/>
      <p:bldP spid="88180" grpId="0" animBg="1"/>
      <p:bldP spid="88181" grpId="0" animBg="1"/>
      <p:bldP spid="88182" grpId="0" animBg="1"/>
      <p:bldP spid="88183" grpId="0" animBg="1"/>
      <p:bldP spid="881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92F0E-5070-4DFD-9AEE-0E09A0FBF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783771"/>
            <a:ext cx="8458200" cy="205785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dirty="0" err="1"/>
              <a:t>Chúc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luôn</a:t>
            </a:r>
            <a:r>
              <a:rPr lang="en-US" altLang="en-US" dirty="0"/>
              <a:t> </a:t>
            </a:r>
            <a:r>
              <a:rPr lang="en-US" altLang="en-US" dirty="0" err="1"/>
              <a:t>vui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tốt</a:t>
            </a:r>
            <a:r>
              <a:rPr lang="en-US" altLang="en-US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886C9E-571D-4ED4-A6A8-E87B964A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79426"/>
            <a:ext cx="4572000" cy="3044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DF0DAC59-47BF-4652-9684-7DD036413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90" y="3248298"/>
            <a:ext cx="23431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 descr="Blue tissue paper"/>
          <p:cNvSpPr>
            <a:spLocks noChangeArrowheads="1"/>
          </p:cNvSpPr>
          <p:nvPr/>
        </p:nvSpPr>
        <p:spPr bwMode="auto">
          <a:xfrm>
            <a:off x="1045335" y="437882"/>
            <a:ext cx="1055853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88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3" pitchFamily="18" charset="2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56710" y="2571482"/>
            <a:ext cx="4878387" cy="3352800"/>
            <a:chOff x="63" y="1488"/>
            <a:chExt cx="2577" cy="1236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63" y="1488"/>
            <a:ext cx="1248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Bitmap Image" r:id="rId3" imgW="2542857" imgH="1961905" progId="Paint.Picture">
                    <p:embed/>
                  </p:oleObj>
                </mc:Choice>
                <mc:Fallback>
                  <p:oleObj name="Bitmap Image" r:id="rId3" imgW="2542857" imgH="1961905" progId="Paint.Picture">
                    <p:embed/>
                    <p:pic>
                      <p:nvPicPr>
                        <p:cNvPr id="102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" y="1488"/>
                          <a:ext cx="1248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9"/>
            <p:cNvGraphicFramePr>
              <a:graphicFrameLocks noChangeAspect="1"/>
            </p:cNvGraphicFramePr>
            <p:nvPr/>
          </p:nvGraphicFramePr>
          <p:xfrm>
            <a:off x="1392" y="1488"/>
            <a:ext cx="1248" cy="1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Bitmap Image" r:id="rId5" imgW="2542857" imgH="1961905" progId="Paint.Picture">
                    <p:embed/>
                  </p:oleObj>
                </mc:Choice>
                <mc:Fallback>
                  <p:oleObj name="Bitmap Image" r:id="rId5" imgW="2542857" imgH="1961905" progId="Paint.Picture">
                    <p:embed/>
                    <p:pic>
                      <p:nvPicPr>
                        <p:cNvPr id="102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488"/>
                          <a:ext cx="1248" cy="1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0" name="Text Box 10"/>
            <p:cNvSpPr txBox="1">
              <a:spLocks noChangeArrowheads="1"/>
            </p:cNvSpPr>
            <p:nvPr/>
          </p:nvSpPr>
          <p:spPr bwMode="auto">
            <a:xfrm>
              <a:off x="1056" y="1488"/>
              <a:ext cx="3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31" name="Text Box 11"/>
            <p:cNvSpPr txBox="1">
              <a:spLocks noChangeArrowheads="1"/>
            </p:cNvSpPr>
            <p:nvPr/>
          </p:nvSpPr>
          <p:spPr bwMode="auto">
            <a:xfrm>
              <a:off x="2304" y="1488"/>
              <a:ext cx="3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5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14800" y="1551904"/>
            <a:ext cx="4648200" cy="3581400"/>
            <a:chOff x="2832" y="528"/>
            <a:chExt cx="2928" cy="2256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4296" y="528"/>
            <a:ext cx="1464" cy="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Bitmap Image" r:id="rId3" imgW="2600000" imgH="1991003" progId="Paint.Picture">
                    <p:embed/>
                  </p:oleObj>
                </mc:Choice>
                <mc:Fallback>
                  <p:oleObj name="Bitmap Image" r:id="rId3" imgW="2600000" imgH="1991003" progId="Paint.Picture">
                    <p:embed/>
                    <p:pic>
                      <p:nvPicPr>
                        <p:cNvPr id="205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6" y="528"/>
                          <a:ext cx="1464" cy="2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2832" y="528"/>
            <a:ext cx="1478" cy="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Bitmap Image" r:id="rId5" imgW="2610214" imgH="1867161" progId="Paint.Picture">
                    <p:embed/>
                  </p:oleObj>
                </mc:Choice>
                <mc:Fallback>
                  <p:oleObj name="Bitmap Image" r:id="rId5" imgW="2610214" imgH="1867161" progId="Paint.Picture">
                    <p:embed/>
                    <p:pic>
                      <p:nvPicPr>
                        <p:cNvPr id="205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528"/>
                          <a:ext cx="1478" cy="2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10"/>
            <p:cNvSpPr txBox="1">
              <a:spLocks noChangeArrowheads="1"/>
            </p:cNvSpPr>
            <p:nvPr/>
          </p:nvSpPr>
          <p:spPr bwMode="auto">
            <a:xfrm>
              <a:off x="3840" y="624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5304" y="624"/>
              <a:ext cx="3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056" name="Text Box 12"/>
            <p:cNvSpPr txBox="1">
              <a:spLocks noChangeArrowheads="1"/>
            </p:cNvSpPr>
            <p:nvPr/>
          </p:nvSpPr>
          <p:spPr bwMode="auto">
            <a:xfrm>
              <a:off x="3792" y="2476"/>
              <a:ext cx="136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600">
                  <a:solidFill>
                    <a:srgbClr val="FF0000"/>
                  </a:solidFill>
                </a:rPr>
                <a:t>6 ngày sau</a:t>
              </a:r>
            </a:p>
          </p:txBody>
        </p:sp>
      </p:grpSp>
      <p:sp>
        <p:nvSpPr>
          <p:cNvPr id="36879" name="Rectangle 15" descr="White marble"/>
          <p:cNvSpPr>
            <a:spLocks noChangeArrowheads="1"/>
          </p:cNvSpPr>
          <p:nvPr/>
        </p:nvSpPr>
        <p:spPr bwMode="auto">
          <a:xfrm>
            <a:off x="1622739" y="5540498"/>
            <a:ext cx="998542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20000"/>
              </a:spcBef>
            </a:pPr>
            <a:r>
              <a:rPr lang="en-US" sz="3000" b="1" dirty="0" err="1">
                <a:latin typeface="Times New Roman" pitchFamily="18" charset="0"/>
              </a:rPr>
              <a:t>Tất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cả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đều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</a:rPr>
              <a:t>nếu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nước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cây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</a:rPr>
              <a:t>chết</a:t>
            </a:r>
            <a:r>
              <a:rPr lang="en-US" sz="3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96E786-22B1-4E22-91EE-8A8A60FE2A9D}"/>
              </a:ext>
            </a:extLst>
          </p:cNvPr>
          <p:cNvSpPr/>
          <p:nvPr/>
        </p:nvSpPr>
        <p:spPr>
          <a:xfrm>
            <a:off x="1172514" y="151261"/>
            <a:ext cx="9946784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 algn="just"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88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 3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73C7C2-82E8-47AB-963D-4A8E1BBF5F33}"/>
              </a:ext>
            </a:extLst>
          </p:cNvPr>
          <p:cNvSpPr txBox="1"/>
          <p:nvPr/>
        </p:nvSpPr>
        <p:spPr>
          <a:xfrm>
            <a:off x="1030310" y="1704304"/>
            <a:ext cx="23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5C6BDBDE-2E25-4A0C-AD6F-97527791F620}"/>
              </a:ext>
            </a:extLst>
          </p:cNvPr>
          <p:cNvSpPr/>
          <p:nvPr/>
        </p:nvSpPr>
        <p:spPr>
          <a:xfrm>
            <a:off x="231820" y="5623115"/>
            <a:ext cx="1043188" cy="4126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/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299045" y="2934268"/>
            <a:ext cx="1351128" cy="257571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32513" y="2661312"/>
            <a:ext cx="2524835" cy="275977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15100" y="2768600"/>
            <a:ext cx="1168400" cy="24257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1ACAAD7-0F6C-44B5-8083-2D23B4CB832B}"/>
              </a:ext>
            </a:extLst>
          </p:cNvPr>
          <p:cNvSpPr/>
          <p:nvPr/>
        </p:nvSpPr>
        <p:spPr>
          <a:xfrm>
            <a:off x="8721968" y="2521566"/>
            <a:ext cx="872197" cy="28995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96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85476"/>
              </p:ext>
            </p:extLst>
          </p:nvPr>
        </p:nvGraphicFramePr>
        <p:xfrm>
          <a:off x="1332766" y="1719404"/>
          <a:ext cx="8991600" cy="347489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lách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E36940-2894-474A-AA43-ACAB1D9497F5}"/>
              </a:ext>
            </a:extLst>
          </p:cNvPr>
          <p:cNvSpPr txBox="1"/>
          <p:nvPr/>
        </p:nvSpPr>
        <p:spPr>
          <a:xfrm>
            <a:off x="1125415" y="393895"/>
            <a:ext cx="354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7043" y="996629"/>
            <a:ext cx="1014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415" y="996629"/>
            <a:ext cx="806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857" y="1022547"/>
            <a:ext cx="1077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8656" y="1545767"/>
            <a:ext cx="2238233" cy="38753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7" grpId="0" animBg="1"/>
      <p:bldP spid="7" grpId="1" animBg="1"/>
      <p:bldP spid="3" grpId="0" animBg="1"/>
      <p:bldP spid="3" grpId="1" animBg="1"/>
      <p:bldP spid="2" grpId="0"/>
      <p:bldP spid="6" grpId="0"/>
      <p:bldP spid="6" grpId="1"/>
      <p:bldP spid="9" grpId="0"/>
      <p:bldP spid="9" grpId="1"/>
      <p:bldP spid="1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89" y="1650441"/>
            <a:ext cx="4297680" cy="2776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09" y="189183"/>
            <a:ext cx="4572000" cy="3042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09" y="3428999"/>
            <a:ext cx="4944328" cy="322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866" y="436728"/>
            <a:ext cx="483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71" y="425028"/>
            <a:ext cx="483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15" y="-2412"/>
            <a:ext cx="4408227" cy="35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92" y="3800474"/>
            <a:ext cx="428625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1" y="1710412"/>
            <a:ext cx="475488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515100" y="2768600"/>
            <a:ext cx="1168400" cy="24257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1ACAAD7-0F6C-44B5-8083-2D23B4CB832B}"/>
              </a:ext>
            </a:extLst>
          </p:cNvPr>
          <p:cNvSpPr/>
          <p:nvPr/>
        </p:nvSpPr>
        <p:spPr>
          <a:xfrm>
            <a:off x="8721968" y="2521566"/>
            <a:ext cx="872197" cy="28995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96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865"/>
              </p:ext>
            </p:extLst>
          </p:nvPr>
        </p:nvGraphicFramePr>
        <p:xfrm>
          <a:off x="1332766" y="1719404"/>
          <a:ext cx="8991600" cy="347489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bắp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xà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lách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E36940-2894-474A-AA43-ACAB1D9497F5}"/>
              </a:ext>
            </a:extLst>
          </p:cNvPr>
          <p:cNvSpPr txBox="1"/>
          <p:nvPr/>
        </p:nvSpPr>
        <p:spPr>
          <a:xfrm>
            <a:off x="1125415" y="393895"/>
            <a:ext cx="3545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8052" y="5539409"/>
            <a:ext cx="1417983" cy="4638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5539409"/>
            <a:ext cx="938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Nhu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0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976449-2E74-44C8-92BF-B82DDA25A82F}"/>
              </a:ext>
            </a:extLst>
          </p:cNvPr>
          <p:cNvSpPr/>
          <p:nvPr/>
        </p:nvSpPr>
        <p:spPr>
          <a:xfrm>
            <a:off x="0" y="0"/>
            <a:ext cx="561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 11 + 12 BÀI 11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CAF6EE-13B0-4607-BB8A-191591E9B372}"/>
              </a:ext>
            </a:extLst>
          </p:cNvPr>
          <p:cNvSpPr/>
          <p:nvPr/>
        </p:nvSpPr>
        <p:spPr>
          <a:xfrm>
            <a:off x="1371178" y="1174795"/>
            <a:ext cx="96893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HÚT N</a:t>
            </a:r>
            <a:r>
              <a:rPr lang="vi-VN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MUỐI KHOÁNG CỦA RỄ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FECA8C-058A-4F04-B969-C9F3F8909AFD}"/>
              </a:ext>
            </a:extLst>
          </p:cNvPr>
          <p:cNvSpPr txBox="1"/>
          <p:nvPr/>
        </p:nvSpPr>
        <p:spPr>
          <a:xfrm>
            <a:off x="283335" y="1921456"/>
            <a:ext cx="855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CÂY CẦN N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VÀ CÁC LOẠI MUỐI KHOÁNG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CBCF2-F0E0-453F-A52A-309B37129894}"/>
              </a:ext>
            </a:extLst>
          </p:cNvPr>
          <p:cNvSpPr txBox="1"/>
          <p:nvPr/>
        </p:nvSpPr>
        <p:spPr>
          <a:xfrm>
            <a:off x="685595" y="2444676"/>
            <a:ext cx="95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NHU CẦU N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CỦA CÂY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18" y="2887682"/>
            <a:ext cx="11273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				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mè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				 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chồi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đẻ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					 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" y="2444676"/>
            <a:ext cx="53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184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184</TotalTime>
  <Words>1636</Words>
  <Application>Microsoft Office PowerPoint</Application>
  <PresentationFormat>Custom</PresentationFormat>
  <Paragraphs>263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Retrospect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luôn vui  và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Loc</dc:creator>
  <cp:lastModifiedBy>Hanoi</cp:lastModifiedBy>
  <cp:revision>20</cp:revision>
  <dcterms:created xsi:type="dcterms:W3CDTF">2017-09-18T03:43:53Z</dcterms:created>
  <dcterms:modified xsi:type="dcterms:W3CDTF">2019-09-18T14:18:31Z</dcterms:modified>
</cp:coreProperties>
</file>