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50" r:id="rId2"/>
    <p:sldId id="348" r:id="rId3"/>
    <p:sldId id="349" r:id="rId4"/>
    <p:sldId id="347" r:id="rId5"/>
    <p:sldId id="290" r:id="rId6"/>
    <p:sldId id="292" r:id="rId7"/>
    <p:sldId id="293" r:id="rId8"/>
    <p:sldId id="291" r:id="rId9"/>
    <p:sldId id="319" r:id="rId10"/>
    <p:sldId id="318" r:id="rId11"/>
    <p:sldId id="338" r:id="rId12"/>
    <p:sldId id="326" r:id="rId13"/>
    <p:sldId id="325" r:id="rId14"/>
    <p:sldId id="339" r:id="rId15"/>
    <p:sldId id="297" r:id="rId16"/>
    <p:sldId id="324" r:id="rId17"/>
    <p:sldId id="340" r:id="rId18"/>
    <p:sldId id="341" r:id="rId19"/>
    <p:sldId id="342" r:id="rId20"/>
    <p:sldId id="343" r:id="rId21"/>
    <p:sldId id="345" r:id="rId22"/>
    <p:sldId id="344" r:id="rId23"/>
    <p:sldId id="346" r:id="rId24"/>
    <p:sldId id="314" r:id="rId25"/>
  </p:sldIdLst>
  <p:sldSz cx="9144000" cy="5143500" type="screen16x9"/>
  <p:notesSz cx="6858000" cy="9144000"/>
  <p:embeddedFontLst>
    <p:embeddedFont>
      <p:font typeface="Times" panose="02020603050405020304" pitchFamily="18" charset="0"/>
      <p:regular r:id="rId27"/>
      <p:bold r:id="rId28"/>
      <p:italic r:id="rId29"/>
      <p:boldItalic r:id="rId30"/>
    </p:embeddedFont>
    <p:embeddedFont>
      <p:font typeface="宋体" panose="02010600030101010101" pitchFamily="2" charset="-122"/>
      <p:regular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黑体-日本语" panose="020B0604020202020204" charset="-128"/>
      <p:regular r:id="rId40"/>
    </p:embeddedFont>
    <p:embeddedFont>
      <p:font typeface="新蒂小丸子" panose="020B0604020202020204" charset="-128"/>
      <p:regular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6DD"/>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660"/>
  </p:normalViewPr>
  <p:slideViewPr>
    <p:cSldViewPr>
      <p:cViewPr varScale="1">
        <p:scale>
          <a:sx n="89" d="100"/>
          <a:sy n="89" d="100"/>
        </p:scale>
        <p:origin x="894" y="78"/>
      </p:cViewPr>
      <p:guideLst>
        <p:guide orient="horz" pos="1620"/>
        <p:guide pos="2880"/>
      </p:guideLst>
    </p:cSldViewPr>
  </p:slideViewPr>
  <p:notesTextViewPr>
    <p:cViewPr>
      <p:scale>
        <a:sx n="1" d="1"/>
        <a:sy n="1" d="1"/>
      </p:scale>
      <p:origin x="0" y="0"/>
    </p:cViewPr>
  </p:notesTextViewPr>
  <p:sorterViewPr>
    <p:cViewPr>
      <p:scale>
        <a:sx n="100" d="100"/>
        <a:sy n="100" d="100"/>
      </p:scale>
      <p:origin x="0" y="7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2021/9/26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5</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14</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15</a:t>
            </a:fld>
            <a:endParaRPr lang="zh-CN" altLang="en-US"/>
          </a:p>
        </p:txBody>
      </p:sp>
    </p:spTree>
    <p:extLst>
      <p:ext uri="{BB962C8B-B14F-4D97-AF65-F5344CB8AC3E}">
        <p14:creationId xmlns:p14="http://schemas.microsoft.com/office/powerpoint/2010/main" val="1520991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16</a:t>
            </a:fld>
            <a:endParaRPr lang="zh-CN" altLang="en-US"/>
          </a:p>
        </p:txBody>
      </p:sp>
    </p:spTree>
    <p:extLst>
      <p:ext uri="{BB962C8B-B14F-4D97-AF65-F5344CB8AC3E}">
        <p14:creationId xmlns:p14="http://schemas.microsoft.com/office/powerpoint/2010/main" val="2987236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17</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18</a:t>
            </a:fld>
            <a:endParaRPr lang="zh-CN" altLang="en-US"/>
          </a:p>
        </p:txBody>
      </p:sp>
    </p:spTree>
    <p:extLst>
      <p:ext uri="{BB962C8B-B14F-4D97-AF65-F5344CB8AC3E}">
        <p14:creationId xmlns:p14="http://schemas.microsoft.com/office/powerpoint/2010/main" val="1670412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19</a:t>
            </a:fld>
            <a:endParaRPr lang="zh-CN" altLang="en-US"/>
          </a:p>
        </p:txBody>
      </p:sp>
    </p:spTree>
    <p:extLst>
      <p:ext uri="{BB962C8B-B14F-4D97-AF65-F5344CB8AC3E}">
        <p14:creationId xmlns:p14="http://schemas.microsoft.com/office/powerpoint/2010/main" val="1670412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20</a:t>
            </a:fld>
            <a:endParaRPr lang="zh-CN" altLang="en-US"/>
          </a:p>
        </p:txBody>
      </p:sp>
    </p:spTree>
    <p:extLst>
      <p:ext uri="{BB962C8B-B14F-4D97-AF65-F5344CB8AC3E}">
        <p14:creationId xmlns:p14="http://schemas.microsoft.com/office/powerpoint/2010/main" val="1670412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21</a:t>
            </a:fld>
            <a:endParaRPr lang="zh-CN" altLang="en-US"/>
          </a:p>
        </p:txBody>
      </p:sp>
    </p:spTree>
    <p:extLst>
      <p:ext uri="{BB962C8B-B14F-4D97-AF65-F5344CB8AC3E}">
        <p14:creationId xmlns:p14="http://schemas.microsoft.com/office/powerpoint/2010/main" val="1670412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22</a:t>
            </a:fld>
            <a:endParaRPr lang="zh-CN" altLang="en-US"/>
          </a:p>
        </p:txBody>
      </p:sp>
    </p:spTree>
    <p:extLst>
      <p:ext uri="{BB962C8B-B14F-4D97-AF65-F5344CB8AC3E}">
        <p14:creationId xmlns:p14="http://schemas.microsoft.com/office/powerpoint/2010/main" val="1670412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23</a:t>
            </a:fld>
            <a:endParaRPr lang="zh-CN" altLang="en-US"/>
          </a:p>
        </p:txBody>
      </p:sp>
    </p:spTree>
    <p:extLst>
      <p:ext uri="{BB962C8B-B14F-4D97-AF65-F5344CB8AC3E}">
        <p14:creationId xmlns:p14="http://schemas.microsoft.com/office/powerpoint/2010/main" val="1670412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6</a:t>
            </a:fld>
            <a:endParaRPr lang="zh-CN" altLang="en-US"/>
          </a:p>
        </p:txBody>
      </p:sp>
    </p:spTree>
    <p:extLst>
      <p:ext uri="{BB962C8B-B14F-4D97-AF65-F5344CB8AC3E}">
        <p14:creationId xmlns:p14="http://schemas.microsoft.com/office/powerpoint/2010/main" val="2787342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24</a:t>
            </a:fld>
            <a:endParaRPr lang="zh-CN" altLang="en-US"/>
          </a:p>
        </p:txBody>
      </p:sp>
    </p:spTree>
    <p:extLst>
      <p:ext uri="{BB962C8B-B14F-4D97-AF65-F5344CB8AC3E}">
        <p14:creationId xmlns:p14="http://schemas.microsoft.com/office/powerpoint/2010/main" val="288780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7</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8</a:t>
            </a:fld>
            <a:endParaRPr lang="zh-CN" altLang="en-US"/>
          </a:p>
        </p:txBody>
      </p:sp>
    </p:spTree>
    <p:extLst>
      <p:ext uri="{BB962C8B-B14F-4D97-AF65-F5344CB8AC3E}">
        <p14:creationId xmlns:p14="http://schemas.microsoft.com/office/powerpoint/2010/main" val="160688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9</a:t>
            </a:fld>
            <a:endParaRPr lang="zh-CN" altLang="en-US"/>
          </a:p>
        </p:txBody>
      </p:sp>
    </p:spTree>
    <p:extLst>
      <p:ext uri="{BB962C8B-B14F-4D97-AF65-F5344CB8AC3E}">
        <p14:creationId xmlns:p14="http://schemas.microsoft.com/office/powerpoint/2010/main" val="3313760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10</a:t>
            </a:fld>
            <a:endParaRPr lang="zh-CN" altLang="en-US"/>
          </a:p>
        </p:txBody>
      </p:sp>
    </p:spTree>
    <p:extLst>
      <p:ext uri="{BB962C8B-B14F-4D97-AF65-F5344CB8AC3E}">
        <p14:creationId xmlns:p14="http://schemas.microsoft.com/office/powerpoint/2010/main" val="372554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11</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12</a:t>
            </a:fld>
            <a:endParaRPr lang="zh-CN" altLang="en-US"/>
          </a:p>
        </p:txBody>
      </p:sp>
    </p:spTree>
    <p:extLst>
      <p:ext uri="{BB962C8B-B14F-4D97-AF65-F5344CB8AC3E}">
        <p14:creationId xmlns:p14="http://schemas.microsoft.com/office/powerpoint/2010/main" val="3543066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13</a:t>
            </a:fld>
            <a:endParaRPr lang="zh-CN" altLang="en-US"/>
          </a:p>
        </p:txBody>
      </p:sp>
    </p:spTree>
    <p:extLst>
      <p:ext uri="{BB962C8B-B14F-4D97-AF65-F5344CB8AC3E}">
        <p14:creationId xmlns:p14="http://schemas.microsoft.com/office/powerpoint/2010/main" val="241880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advClick="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p:transition advClick="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p:transition advClick="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p:transition advClick="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p:transition advClick="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2021/9/26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p:transition advClick="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2021/9/26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advClick="0">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mp3"/><Relationship Id="rId7" Type="http://schemas.openxmlformats.org/officeDocument/2006/relationships/image" Target="../media/image2.png"/><Relationship Id="rId2" Type="http://schemas.microsoft.com/office/2007/relationships/media" Target="../media/media2.mp3"/><Relationship Id="rId1" Type="http://schemas.openxmlformats.org/officeDocument/2006/relationships/audio" Target="file:///C:\Users\ADMIN\Desktop\Hom-Nay-La-Doi-Vien-Ngay-Mai-La-Doan-Vien-Dang-Cap-Nhat.mp3" TargetMode="Externa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6.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Tree>
    <p:extLst>
      <p:ext uri="{BB962C8B-B14F-4D97-AF65-F5344CB8AC3E}">
        <p14:creationId xmlns:p14="http://schemas.microsoft.com/office/powerpoint/2010/main" val="1946860464"/>
      </p:ext>
    </p:extLst>
  </p:cSld>
  <p:clrMapOvr>
    <a:masterClrMapping/>
  </p:clrMapOvr>
  <p:transition advClick="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270377" y="-2377452"/>
            <a:ext cx="12889432" cy="8170212"/>
          </a:xfrm>
          <a:prstGeom prst="rect">
            <a:avLst/>
          </a:prstGeom>
        </p:spPr>
      </p:pic>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
        <p:nvSpPr>
          <p:cNvPr id="12" name="内容占位符 2">
            <a:extLst>
              <a:ext uri="{FF2B5EF4-FFF2-40B4-BE49-F238E27FC236}">
                <a16:creationId xmlns:a16="http://schemas.microsoft.com/office/drawing/2014/main" id="{DD257F55-D29D-4183-80A1-DEBD7CFA01F3}"/>
              </a:ext>
            </a:extLst>
          </p:cNvPr>
          <p:cNvSpPr txBox="1">
            <a:spLocks/>
          </p:cNvSpPr>
          <p:nvPr/>
        </p:nvSpPr>
        <p:spPr>
          <a:xfrm>
            <a:off x="228600" y="57150"/>
            <a:ext cx="8458201" cy="466606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buFontTx/>
              <a:buChar char="-"/>
            </a:pPr>
            <a:r>
              <a:rPr lang="en-US" sz="2800" dirty="0" smtClean="0">
                <a:latin typeface="Times New Roman" pitchFamily="18" charset="0"/>
                <a:cs typeface="Times New Roman" pitchFamily="18" charset="0"/>
              </a:rPr>
              <a:t> Đ</a:t>
            </a:r>
            <a:r>
              <a:rPr lang="vi-VN" sz="2800" dirty="0" smtClean="0">
                <a:latin typeface="Times New Roman" pitchFamily="18" charset="0"/>
                <a:cs typeface="Times New Roman" pitchFamily="18" charset="0"/>
              </a:rPr>
              <a:t>a dạng hóa nội dung giáo dục, đào tạo, đổi mới phương thức học tập và tăng cường sử dụng các phương tiện và công nghệ hiện đại hỗ trợ học tập, nhất là các phương tiện truyền thông xã hội trong tổ chức các hoạt động của các cơ sở giáo dục thường xuyên. </a:t>
            </a:r>
            <a:endParaRPr lang="en-US" sz="2800" dirty="0" smtClean="0">
              <a:latin typeface="Times New Roman" pitchFamily="18" charset="0"/>
              <a:cs typeface="Times New Roman" pitchFamily="18" charset="0"/>
            </a:endParaRPr>
          </a:p>
        </p:txBody>
      </p:sp>
      <p:pic>
        <p:nvPicPr>
          <p:cNvPr id="9" name="Content Placeholder 3"/>
          <p:cNvPicPr>
            <a:picLocks noChangeAspect="1"/>
          </p:cNvPicPr>
          <p:nvPr/>
        </p:nvPicPr>
        <p:blipFill>
          <a:blip r:embed="rId7">
            <a:extLst>
              <a:ext uri="{28A0092B-C50C-407E-A947-70E740481C1C}">
                <a14:useLocalDpi xmlns:a14="http://schemas.microsoft.com/office/drawing/2010/main" val="0"/>
              </a:ext>
            </a:extLst>
          </a:blip>
          <a:srcRect l="4140" t="61538" r="20510"/>
          <a:stretch>
            <a:fillRect/>
          </a:stretch>
        </p:blipFill>
        <p:spPr>
          <a:xfrm>
            <a:off x="1600200" y="2593731"/>
            <a:ext cx="6324600" cy="2432538"/>
          </a:xfrm>
          <a:prstGeom prst="rect">
            <a:avLst/>
          </a:prstGeom>
        </p:spPr>
      </p:pic>
    </p:spTree>
    <p:extLst>
      <p:ext uri="{BB962C8B-B14F-4D97-AF65-F5344CB8AC3E}">
        <p14:creationId xmlns:p14="http://schemas.microsoft.com/office/powerpoint/2010/main" val="3109559965"/>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198240" y="-39334"/>
            <a:ext cx="7107560" cy="2985378"/>
            <a:chOff x="1198240" y="-39334"/>
            <a:chExt cx="7107560" cy="2985378"/>
          </a:xfrm>
        </p:grpSpPr>
        <p:sp>
          <p:nvSpPr>
            <p:cNvPr id="7" name="任意多边形 6"/>
            <p:cNvSpPr/>
            <p:nvPr/>
          </p:nvSpPr>
          <p:spPr>
            <a:xfrm>
              <a:off x="3513909"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zh-CN" altLang="en-US">
                <a:cs typeface="+mn-ea"/>
                <a:sym typeface="+mn-lt"/>
              </a:endParaRPr>
            </a:p>
          </p:txBody>
        </p:sp>
        <p:sp>
          <p:nvSpPr>
            <p:cNvPr id="4" name="矩形 3"/>
            <p:cNvSpPr/>
            <p:nvPr/>
          </p:nvSpPr>
          <p:spPr>
            <a:xfrm>
              <a:off x="1198240" y="1229164"/>
              <a:ext cx="7107560" cy="171688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30000"/>
                </a:lnSpc>
                <a:defRPr/>
              </a:pPr>
              <a:r>
                <a:rPr lang="vi-VN"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Chuyển đổi số thúc đẩy học tập suốt đời, tạo ra các phương thức học mới, hiệu quả, tiết kiệm, thuận tiện</a:t>
              </a:r>
              <a:endParaRPr lang="zh-CN" altLang="en-US" sz="2800" b="1" kern="0" dirty="0">
                <a:solidFill>
                  <a:srgbClr val="FFFF00"/>
                </a:solidFill>
                <a:latin typeface="Times New Roman" pitchFamily="18" charset="0"/>
                <a:ea typeface=".黑体-日本语" panose="02000500000000000000" pitchFamily="2" charset="-122"/>
                <a:cs typeface="Times New Roman" pitchFamily="18" charset="0"/>
                <a:sym typeface="+mn-lt"/>
              </a:endParaRPr>
            </a:p>
          </p:txBody>
        </p:sp>
        <p:sp>
          <p:nvSpPr>
            <p:cNvPr id="5" name="椭圆 4"/>
            <p:cNvSpPr/>
            <p:nvPr/>
          </p:nvSpPr>
          <p:spPr>
            <a:xfrm>
              <a:off x="3419872" y="1112854"/>
              <a:ext cx="216000" cy="21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5783349" y="1106846"/>
              <a:ext cx="216000" cy="21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cs typeface="+mn-ea"/>
                <a:sym typeface="+mn-lt"/>
              </a:endParaRPr>
            </a:p>
          </p:txBody>
        </p:sp>
      </p:grpSp>
      <p:grpSp>
        <p:nvGrpSpPr>
          <p:cNvPr id="8" name="Group 7"/>
          <p:cNvGrpSpPr/>
          <p:nvPr/>
        </p:nvGrpSpPr>
        <p:grpSpPr>
          <a:xfrm>
            <a:off x="1981200" y="3180744"/>
            <a:ext cx="4749552" cy="2058006"/>
            <a:chOff x="1547664" y="2610775"/>
            <a:chExt cx="5616624" cy="2741957"/>
          </a:xfrm>
        </p:grpSpPr>
        <p:grpSp>
          <p:nvGrpSpPr>
            <p:cNvPr id="9" name="Group 9"/>
            <p:cNvGrpSpPr/>
            <p:nvPr/>
          </p:nvGrpSpPr>
          <p:grpSpPr>
            <a:xfrm>
              <a:off x="1547664" y="2610775"/>
              <a:ext cx="3484697" cy="2741957"/>
              <a:chOff x="1547664" y="2610775"/>
              <a:chExt cx="3484697" cy="2741957"/>
            </a:xfrm>
          </p:grpSpPr>
          <p:pic>
            <p:nvPicPr>
              <p:cNvPr id="11"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49" y="2610775"/>
                <a:ext cx="1465012" cy="2526601"/>
              </a:xfrm>
              <a:prstGeom prst="rect">
                <a:avLst/>
              </a:prstGeom>
            </p:spPr>
          </p:pic>
          <p:pic>
            <p:nvPicPr>
              <p:cNvPr id="12"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54"/>
                <a:ext cx="2222512" cy="1967878"/>
              </a:xfrm>
              <a:prstGeom prst="rect">
                <a:avLst/>
              </a:prstGeom>
            </p:spPr>
          </p:pic>
        </p:grpSp>
        <p:pic>
          <p:nvPicPr>
            <p:cNvPr id="10"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51" y="3408504"/>
              <a:ext cx="2203537" cy="1920579"/>
            </a:xfrm>
            <a:prstGeom prst="rect">
              <a:avLst/>
            </a:prstGeom>
          </p:spPr>
        </p:pic>
      </p:grpSp>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523765" y="1252372"/>
            <a:ext cx="633788" cy="674030"/>
            <a:chOff x="11050288" y="954351"/>
            <a:chExt cx="844941" cy="898707"/>
          </a:xfrm>
        </p:grpSpPr>
        <p:sp>
          <p:nvSpPr>
            <p:cNvPr id="12"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nvGrpSpPr>
            <p:cNvPr id="13" name="组合 12"/>
            <p:cNvGrpSpPr/>
            <p:nvPr/>
          </p:nvGrpSpPr>
          <p:grpSpPr>
            <a:xfrm>
              <a:off x="11099054" y="976235"/>
              <a:ext cx="443012" cy="876823"/>
              <a:chOff x="11099054" y="976235"/>
              <a:chExt cx="443012" cy="876823"/>
            </a:xfrm>
          </p:grpSpPr>
          <p:sp>
            <p:nvSpPr>
              <p:cNvPr id="14"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16"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7"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8"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5536" y="3178158"/>
            <a:ext cx="2592288" cy="2131616"/>
          </a:xfrm>
          <a:prstGeom prst="rect">
            <a:avLst/>
          </a:prstGeom>
        </p:spPr>
      </p:pic>
      <p:sp>
        <p:nvSpPr>
          <p:cNvPr id="28" name="Rectangle 27"/>
          <p:cNvSpPr/>
          <p:nvPr/>
        </p:nvSpPr>
        <p:spPr>
          <a:xfrm>
            <a:off x="4343400" y="285750"/>
            <a:ext cx="4572000" cy="4524315"/>
          </a:xfrm>
          <a:prstGeom prst="rect">
            <a:avLst/>
          </a:prstGeom>
        </p:spPr>
        <p:txBody>
          <a:bodyPr>
            <a:spAutoFit/>
          </a:bodyPr>
          <a:lstStyle/>
          <a:p>
            <a:pPr algn="just">
              <a:buFontTx/>
              <a:buChar char="-"/>
            </a:pP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Học tập suốt đời từ lâu đã được thế giới đặc biệt quan tâm, bởi đó là nhu cầu tất yếu của con người và của xã hội. Giờ đây, trước Cuộc cách mạng công nghiệp 4.0, nhu cầu đó càng bức thiết hơn bao giờ hết. </a:t>
            </a:r>
            <a:endParaRPr lang="en-US" sz="3200" dirty="0">
              <a:latin typeface="Times New Roman" pitchFamily="18" charset="0"/>
              <a:cs typeface="Times New Roman" pitchFamily="18" charset="0"/>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76350"/>
            <a:ext cx="3810000" cy="2477890"/>
          </a:xfrm>
          <a:prstGeom prst="rect">
            <a:avLst/>
          </a:prstGeom>
        </p:spPr>
      </p:pic>
    </p:spTree>
    <p:extLst>
      <p:ext uri="{BB962C8B-B14F-4D97-AF65-F5344CB8AC3E}">
        <p14:creationId xmlns:p14="http://schemas.microsoft.com/office/powerpoint/2010/main" val="2811413135"/>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6FC0624-2BFE-4E96-AC8E-AED1232B1B6C}"/>
              </a:ext>
            </a:extLst>
          </p:cNvPr>
          <p:cNvSpPr txBox="1"/>
          <p:nvPr/>
        </p:nvSpPr>
        <p:spPr>
          <a:xfrm>
            <a:off x="0" y="409635"/>
            <a:ext cx="5029200" cy="4524315"/>
          </a:xfrm>
          <a:prstGeom prst="rect">
            <a:avLst/>
          </a:prstGeom>
          <a:noFill/>
        </p:spPr>
        <p:txBody>
          <a:bodyPr wrap="square" rtlCol="0">
            <a:spAutoFit/>
          </a:bodyPr>
          <a:lstStyle/>
          <a:p>
            <a:pPr algn="just">
              <a:buFontTx/>
              <a:buChar char="-"/>
            </a:pP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Đối với lĩnh vực giáo dục và đào tạo, việc phát huy trong chuyển đổi số để thúc đẩy học tập suốt đời, tạo ra các phương thức học mới, hiệu quả, tiết kiệm, thuận tiện là đóng góp thiết thực của công nghệ thông tin (CNTT) và chuyển đổi số.</a:t>
            </a:r>
            <a:endParaRPr lang="en-US" sz="3200" dirty="0" smtClean="0">
              <a:latin typeface="Times New Roman" pitchFamily="18" charset="0"/>
              <a:cs typeface="Times New Roman" pitchFamily="18"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0047" y="0"/>
            <a:ext cx="2203953" cy="237286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246" y="1122550"/>
            <a:ext cx="3753954" cy="2744600"/>
          </a:xfrm>
          <a:prstGeom prst="rect">
            <a:avLst/>
          </a:prstGeom>
        </p:spPr>
      </p:pic>
    </p:spTree>
    <p:extLst>
      <p:ext uri="{BB962C8B-B14F-4D97-AF65-F5344CB8AC3E}">
        <p14:creationId xmlns:p14="http://schemas.microsoft.com/office/powerpoint/2010/main" val="2056727225"/>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2" presetClass="entr" presetSubtype="0" fill="hold" nodeType="withEffect">
                                  <p:stCondLst>
                                    <p:cond delay="1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125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198240" y="-39334"/>
            <a:ext cx="7107560" cy="2425225"/>
            <a:chOff x="1198240" y="-39334"/>
            <a:chExt cx="7107560" cy="2425225"/>
          </a:xfrm>
        </p:grpSpPr>
        <p:sp>
          <p:nvSpPr>
            <p:cNvPr id="7" name="任意多边形 6"/>
            <p:cNvSpPr/>
            <p:nvPr/>
          </p:nvSpPr>
          <p:spPr>
            <a:xfrm>
              <a:off x="3513909"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zh-CN" altLang="en-US">
                <a:cs typeface="+mn-ea"/>
                <a:sym typeface="+mn-lt"/>
              </a:endParaRPr>
            </a:p>
          </p:txBody>
        </p:sp>
        <p:sp>
          <p:nvSpPr>
            <p:cNvPr id="4" name="矩形 3"/>
            <p:cNvSpPr/>
            <p:nvPr/>
          </p:nvSpPr>
          <p:spPr>
            <a:xfrm>
              <a:off x="1198240" y="1229164"/>
              <a:ext cx="7107560" cy="115672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30000"/>
                </a:lnSpc>
                <a:defRPr/>
              </a:pPr>
              <a:r>
                <a:rPr lang="vi-VN" sz="2800" b="1" dirty="0" smtClean="0">
                  <a:solidFill>
                    <a:srgbClr val="FFFF00"/>
                  </a:solidFill>
                  <a:latin typeface="Times New Roman" pitchFamily="18" charset="0"/>
                  <a:cs typeface="Times New Roman" pitchFamily="18" charset="0"/>
                </a:rPr>
                <a:t>Chuyển đổi số giúp tiếp cận thông tin, kiến thức đa chiều, phong phú</a:t>
              </a:r>
              <a:endParaRPr lang="zh-CN" altLang="en-US" sz="2800" b="1" kern="0" dirty="0">
                <a:solidFill>
                  <a:srgbClr val="FFFF00"/>
                </a:solidFill>
                <a:latin typeface="Times New Roman" pitchFamily="18" charset="0"/>
                <a:ea typeface=".黑体-日本语" panose="02000500000000000000" pitchFamily="2" charset="-122"/>
                <a:cs typeface="Times New Roman" pitchFamily="18" charset="0"/>
                <a:sym typeface="+mn-lt"/>
              </a:endParaRPr>
            </a:p>
          </p:txBody>
        </p:sp>
        <p:sp>
          <p:nvSpPr>
            <p:cNvPr id="5" name="椭圆 4"/>
            <p:cNvSpPr/>
            <p:nvPr/>
          </p:nvSpPr>
          <p:spPr>
            <a:xfrm>
              <a:off x="3419872" y="1112854"/>
              <a:ext cx="216000" cy="21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5783349" y="1106846"/>
              <a:ext cx="216000" cy="21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cs typeface="+mn-ea"/>
                <a:sym typeface="+mn-lt"/>
              </a:endParaRPr>
            </a:p>
          </p:txBody>
        </p:sp>
      </p:grpSp>
      <p:pic>
        <p:nvPicPr>
          <p:cNvPr id="13"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8194" r="17305"/>
          <a:stretch>
            <a:fillRect/>
          </a:stretch>
        </p:blipFill>
        <p:spPr>
          <a:xfrm>
            <a:off x="0" y="2191172"/>
            <a:ext cx="2199503" cy="2952328"/>
          </a:xfrm>
          <a:prstGeom prst="rect">
            <a:avLst/>
          </a:prstGeom>
        </p:spPr>
      </p:pic>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FD800906-C70B-405D-A53F-4F380A24ABE0}"/>
              </a:ext>
            </a:extLst>
          </p:cNvPr>
          <p:cNvSpPr txBox="1"/>
          <p:nvPr/>
        </p:nvSpPr>
        <p:spPr>
          <a:xfrm>
            <a:off x="381000" y="937320"/>
            <a:ext cx="6858000" cy="3539430"/>
          </a:xfrm>
          <a:prstGeom prst="rect">
            <a:avLst/>
          </a:prstGeom>
          <a:noFill/>
        </p:spPr>
        <p:txBody>
          <a:bodyPr wrap="square" rtlCol="0">
            <a:spAutoFit/>
          </a:bodyPr>
          <a:lstStyle/>
          <a:p>
            <a:pPr algn="just">
              <a:buFontTx/>
              <a:buChar char="-"/>
            </a:pP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Sự phát triển không ngừng của internet và các thiết bị công nghệ số đã mở ra cơ hội tiếp cận thông tin, kiến thức đa dạng, dễ dàng, nhanh chóng, ở mọi lúc, mọi nơi đối với tất cả chúng ta.</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Trong đó, tác động trực tiếp đến quá trình học tập suốt đời của mỗi người.</a:t>
            </a:r>
            <a:endParaRPr lang="en-US" sz="3200" dirty="0" smtClean="0">
              <a:latin typeface="Times New Roman" pitchFamily="18" charset="0"/>
              <a:cs typeface="Times New Roman" pitchFamily="18" charset="0"/>
            </a:endParaRPr>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168" y="2571750"/>
            <a:ext cx="1603832" cy="1914693"/>
          </a:xfrm>
          <a:prstGeom prst="rect">
            <a:avLst/>
          </a:prstGeom>
        </p:spPr>
      </p:pic>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2" presetClass="entr" presetSubtype="2"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additive="base">
                                        <p:cTn id="10" dur="2000" fill="hold"/>
                                        <p:tgtEl>
                                          <p:spTgt spid="45"/>
                                        </p:tgtEl>
                                        <p:attrNameLst>
                                          <p:attrName>ppt_x</p:attrName>
                                        </p:attrNameLst>
                                      </p:cBhvr>
                                      <p:tavLst>
                                        <p:tav tm="0">
                                          <p:val>
                                            <p:strVal val="1+#ppt_w/2"/>
                                          </p:val>
                                        </p:tav>
                                        <p:tav tm="100000">
                                          <p:val>
                                            <p:strVal val="#ppt_x"/>
                                          </p:val>
                                        </p:tav>
                                      </p:tavLst>
                                    </p:anim>
                                    <p:anim calcmode="lin" valueType="num">
                                      <p:cBhvr additive="base">
                                        <p:cTn id="11" dur="20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91808C0-735C-4F99-BBE6-9FB073C7504C}"/>
              </a:ext>
            </a:extLst>
          </p:cNvPr>
          <p:cNvSpPr txBox="1"/>
          <p:nvPr/>
        </p:nvSpPr>
        <p:spPr>
          <a:xfrm>
            <a:off x="304800" y="632520"/>
            <a:ext cx="8610600" cy="3539430"/>
          </a:xfrm>
          <a:prstGeom prst="rect">
            <a:avLst/>
          </a:prstGeom>
          <a:noFill/>
        </p:spPr>
        <p:txBody>
          <a:bodyPr wrap="square" rtlCol="0">
            <a:spAutoFit/>
          </a:bodyPr>
          <a:lstStyle/>
          <a:p>
            <a:pPr algn="just">
              <a:buFontTx/>
              <a:buChar char="-"/>
            </a:pPr>
            <a:r>
              <a:rPr lang="en-US" sz="3200" dirty="0" smtClean="0">
                <a:latin typeface="Times New Roman" pitchFamily="18" charset="0"/>
                <a:cs typeface="Times New Roman" pitchFamily="18" charset="0"/>
              </a:rPr>
              <a:t> C</a:t>
            </a:r>
            <a:r>
              <a:rPr lang="vi-VN" sz="3200" dirty="0" smtClean="0">
                <a:latin typeface="Times New Roman" pitchFamily="18" charset="0"/>
                <a:cs typeface="Times New Roman" pitchFamily="18" charset="0"/>
              </a:rPr>
              <a:t>huyển đổi số sẽ giúp chúng ta tiếp cận thông tin, kiến thức đa chiều, phong phú và luôn được bổ sung, cập nhật mới liên tục trên đa phương tiện (mạng xã hội, các trang web/trang thông tin điện tử, các ứng dụng trên điện thoại thông minh, sách điện tử, thư viện số…), góp phần thúc đẩy việc học tập suốt đời.</a:t>
            </a:r>
            <a:endParaRPr lang="en-US"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88845834"/>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198240" y="-39334"/>
            <a:ext cx="7107560" cy="2425225"/>
            <a:chOff x="1198240" y="-39334"/>
            <a:chExt cx="7107560" cy="2425225"/>
          </a:xfrm>
        </p:grpSpPr>
        <p:sp>
          <p:nvSpPr>
            <p:cNvPr id="7" name="任意多边形 6"/>
            <p:cNvSpPr/>
            <p:nvPr/>
          </p:nvSpPr>
          <p:spPr>
            <a:xfrm>
              <a:off x="3513909"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zh-CN" altLang="en-US">
                <a:cs typeface="+mn-ea"/>
                <a:sym typeface="+mn-lt"/>
              </a:endParaRPr>
            </a:p>
          </p:txBody>
        </p:sp>
        <p:sp>
          <p:nvSpPr>
            <p:cNvPr id="4" name="矩形 3"/>
            <p:cNvSpPr/>
            <p:nvPr/>
          </p:nvSpPr>
          <p:spPr>
            <a:xfrm>
              <a:off x="1198240" y="1229164"/>
              <a:ext cx="7107560" cy="115672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30000"/>
                </a:lnSpc>
                <a:defRPr/>
              </a:pP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Kĩ</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năng</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khai</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thác</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thông</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tin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và</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ứng</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xử</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khi</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tham</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gia</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môi</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trường</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 </a:t>
              </a:r>
              <a:r>
                <a:rPr lang="en-US" altLang="zh-CN" sz="2800" b="1" kern="0" dirty="0" err="1" smtClean="0">
                  <a:solidFill>
                    <a:srgbClr val="FFFF00"/>
                  </a:solidFill>
                  <a:latin typeface="Times New Roman" pitchFamily="18" charset="0"/>
                  <a:ea typeface=".黑体-日本语" panose="02000500000000000000" pitchFamily="2" charset="-122"/>
                  <a:cs typeface="Times New Roman" pitchFamily="18" charset="0"/>
                  <a:sym typeface="+mn-lt"/>
                </a:rPr>
                <a:t>mạng</a:t>
              </a:r>
              <a:r>
                <a:rPr lang="en-US" altLang="zh-CN" sz="2800" b="1" kern="0" dirty="0" smtClean="0">
                  <a:solidFill>
                    <a:srgbClr val="FFFF00"/>
                  </a:solidFill>
                  <a:latin typeface="Times New Roman" pitchFamily="18" charset="0"/>
                  <a:ea typeface=".黑体-日本语" panose="02000500000000000000" pitchFamily="2" charset="-122"/>
                  <a:cs typeface="Times New Roman" pitchFamily="18" charset="0"/>
                  <a:sym typeface="+mn-lt"/>
                </a:rPr>
                <a:t>.</a:t>
              </a:r>
              <a:endParaRPr lang="zh-CN" altLang="en-US" sz="2800" b="1" kern="0" dirty="0">
                <a:solidFill>
                  <a:srgbClr val="FFFF00"/>
                </a:solidFill>
                <a:latin typeface="Times New Roman" pitchFamily="18" charset="0"/>
                <a:ea typeface=".黑体-日本语" panose="02000500000000000000" pitchFamily="2" charset="-122"/>
                <a:cs typeface="Times New Roman" pitchFamily="18" charset="0"/>
                <a:sym typeface="+mn-lt"/>
              </a:endParaRPr>
            </a:p>
          </p:txBody>
        </p:sp>
        <p:sp>
          <p:nvSpPr>
            <p:cNvPr id="5" name="椭圆 4"/>
            <p:cNvSpPr/>
            <p:nvPr/>
          </p:nvSpPr>
          <p:spPr>
            <a:xfrm>
              <a:off x="3419872" y="1112854"/>
              <a:ext cx="216000" cy="21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5783349" y="1106846"/>
              <a:ext cx="216000" cy="21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cs typeface="+mn-ea"/>
                <a:sym typeface="+mn-lt"/>
              </a:endParaRPr>
            </a:p>
          </p:txBody>
        </p:sp>
      </p:grpSp>
      <p:pic>
        <p:nvPicPr>
          <p:cNvPr id="8" name="图片 11"/>
          <p:cNvPicPr>
            <a:picLocks noChangeAspect="1"/>
          </p:cNvPicPr>
          <p:nvPr/>
        </p:nvPicPr>
        <p:blipFill rotWithShape="1">
          <a:blip r:embed="rId3" cstate="print">
            <a:extLst>
              <a:ext uri="{28A0092B-C50C-407E-A947-70E740481C1C}">
                <a14:useLocalDpi xmlns:a14="http://schemas.microsoft.com/office/drawing/2010/main" val="0"/>
              </a:ext>
            </a:extLst>
          </a:blip>
          <a:srcRect b="10548"/>
          <a:stretch>
            <a:fillRect/>
          </a:stretch>
        </p:blipFill>
        <p:spPr>
          <a:xfrm>
            <a:off x="2460990" y="2355725"/>
            <a:ext cx="4631290" cy="2787775"/>
          </a:xfrm>
          <a:prstGeom prst="rect">
            <a:avLst/>
          </a:prstGeom>
        </p:spPr>
      </p:pic>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A41BAFA-FED3-43A8-BA02-3809F9E54A26}"/>
              </a:ext>
            </a:extLst>
          </p:cNvPr>
          <p:cNvSpPr txBox="1">
            <a:spLocks noChangeArrowheads="1"/>
          </p:cNvSpPr>
          <p:nvPr/>
        </p:nvSpPr>
        <p:spPr>
          <a:xfrm>
            <a:off x="1187624" y="590550"/>
            <a:ext cx="6630020" cy="684014"/>
          </a:xfrm>
          <a:prstGeom prst="rect">
            <a:avLst/>
          </a:prstGeom>
        </p:spPr>
        <p:txBody>
          <a:bodyPr vert="horz" lIns="68580" tIns="34290" rIns="68580" bIns="3429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Kĩ</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năng</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khai</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thác</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thông</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tin</a:t>
            </a:r>
            <a:endParaRPr lang="zh-CN" altLang="en-US" sz="4500" b="1" dirty="0">
              <a:solidFill>
                <a:srgbClr val="FF5050"/>
              </a:solidFill>
              <a:latin typeface="Times New Roman" pitchFamily="18" charset="0"/>
              <a:ea typeface="新蒂小丸子" panose="03000600000000000000" pitchFamily="66" charset="-122"/>
              <a:cs typeface="Times New Roman" pitchFamily="18" charset="0"/>
              <a:sym typeface="+mn-lt"/>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2" y="3901107"/>
            <a:ext cx="2422338" cy="1228578"/>
          </a:xfrm>
          <a:prstGeom prst="rect">
            <a:avLst/>
          </a:prstGeom>
        </p:spPr>
      </p:pic>
      <p:sp>
        <p:nvSpPr>
          <p:cNvPr id="5" name="Rectangle 3">
            <a:extLst>
              <a:ext uri="{FF2B5EF4-FFF2-40B4-BE49-F238E27FC236}">
                <a16:creationId xmlns:a16="http://schemas.microsoft.com/office/drawing/2014/main" id="{B52A0D8B-59B0-4BE3-A8FD-BA5439AE1C6F}"/>
              </a:ext>
            </a:extLst>
          </p:cNvPr>
          <p:cNvSpPr txBox="1">
            <a:spLocks noChangeArrowheads="1"/>
          </p:cNvSpPr>
          <p:nvPr/>
        </p:nvSpPr>
        <p:spPr>
          <a:xfrm>
            <a:off x="228600" y="1504950"/>
            <a:ext cx="8610600" cy="240030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1.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Khai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từ</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những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nguồn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chính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thống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2.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Kiểm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sự</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đồng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nhất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giữa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tiêu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đề</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và</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nội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dung.</a:t>
            </a:r>
          </a:p>
          <a:p>
            <a:pPr marL="342900" indent="-342900" algn="just"/>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3.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Kiểm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thời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gian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đăng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tải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với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thời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gian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xảy</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ra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của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sự</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kiện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4.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Kiểm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video clip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và</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hình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ảnh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trong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bài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viết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tránh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trường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hợp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ảnh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và</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video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liên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quan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đến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nội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dung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bài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viết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endParaRPr lang="zh-CN" altLang="en-US" b="1" dirty="0">
              <a:solidFill>
                <a:srgbClr val="002060"/>
              </a:solidFill>
              <a:latin typeface="Times New Roman" pitchFamily="18" charset="0"/>
              <a:ea typeface="新蒂小丸子" panose="03000600000000000000" pitchFamily="66" charset="-122"/>
              <a:cs typeface="Times New Roman" pitchFamily="18" charset="0"/>
              <a:sym typeface="+mn-lt"/>
            </a:endParaRPr>
          </a:p>
        </p:txBody>
      </p:sp>
    </p:spTree>
    <p:extLst>
      <p:ext uri="{BB962C8B-B14F-4D97-AF65-F5344CB8AC3E}">
        <p14:creationId xmlns:p14="http://schemas.microsoft.com/office/powerpoint/2010/main" val="649647263"/>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A41BAFA-FED3-43A8-BA02-3809F9E54A26}"/>
              </a:ext>
            </a:extLst>
          </p:cNvPr>
          <p:cNvSpPr txBox="1">
            <a:spLocks noChangeArrowheads="1"/>
          </p:cNvSpPr>
          <p:nvPr/>
        </p:nvSpPr>
        <p:spPr>
          <a:xfrm>
            <a:off x="1187624" y="285750"/>
            <a:ext cx="6630020" cy="684014"/>
          </a:xfrm>
          <a:prstGeom prst="rect">
            <a:avLst/>
          </a:prstGeom>
        </p:spPr>
        <p:txBody>
          <a:bodyPr vert="horz" lIns="68580" tIns="34290" rIns="68580" bIns="3429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Kĩ</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năng</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khai</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thác</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5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thông</a:t>
            </a:r>
            <a:r>
              <a:rPr lang="en-US" altLang="zh-CN" sz="4500" b="1" dirty="0" smtClean="0">
                <a:solidFill>
                  <a:srgbClr val="FF5050"/>
                </a:solidFill>
                <a:latin typeface="Times New Roman" pitchFamily="18" charset="0"/>
                <a:ea typeface="新蒂小丸子" panose="03000600000000000000" pitchFamily="66" charset="-122"/>
                <a:cs typeface="Times New Roman" pitchFamily="18" charset="0"/>
                <a:sym typeface="+mn-lt"/>
              </a:rPr>
              <a:t> tin</a:t>
            </a:r>
            <a:endParaRPr lang="zh-CN" altLang="en-US" sz="4500" b="1" dirty="0">
              <a:solidFill>
                <a:srgbClr val="FF5050"/>
              </a:solidFill>
              <a:latin typeface="Times New Roman" pitchFamily="18" charset="0"/>
              <a:ea typeface="新蒂小丸子" panose="03000600000000000000" pitchFamily="66" charset="-122"/>
              <a:cs typeface="Times New Roman" pitchFamily="18" charset="0"/>
              <a:sym typeface="+mn-lt"/>
            </a:endParaRPr>
          </a:p>
        </p:txBody>
      </p:sp>
      <p:sp>
        <p:nvSpPr>
          <p:cNvPr id="5" name="Rectangle 3">
            <a:extLst>
              <a:ext uri="{FF2B5EF4-FFF2-40B4-BE49-F238E27FC236}">
                <a16:creationId xmlns:a16="http://schemas.microsoft.com/office/drawing/2014/main" id="{B52A0D8B-59B0-4BE3-A8FD-BA5439AE1C6F}"/>
              </a:ext>
            </a:extLst>
          </p:cNvPr>
          <p:cNvSpPr txBox="1">
            <a:spLocks noChangeArrowheads="1"/>
          </p:cNvSpPr>
          <p:nvPr/>
        </p:nvSpPr>
        <p:spPr>
          <a:xfrm>
            <a:off x="228600" y="1123950"/>
            <a:ext cx="8610600" cy="278130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5.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Tránh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đọc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lướt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để</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nhận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diện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giả</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mạo</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6.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nghi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ngờ</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độ</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chính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của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kiểm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bằng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cách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cứu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những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nguồn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7.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Cần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kiểm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kĩ</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nếu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đó</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là</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nóng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giật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gân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nhưng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lại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là</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nguồn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duy</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nhất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8.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Một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số</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đăng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tên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miền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gần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giống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điện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đáng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cậy</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nhằm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gây</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hiểu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lầm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tăng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lượng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truy</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cập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endParaRPr lang="zh-CN" altLang="en-US" b="1" dirty="0">
              <a:solidFill>
                <a:srgbClr val="002060"/>
              </a:solidFill>
              <a:latin typeface="Times New Roman" pitchFamily="18" charset="0"/>
              <a:ea typeface="新蒂小丸子" panose="03000600000000000000" pitchFamily="66" charset="-122"/>
              <a:cs typeface="Times New Roman" pitchFamily="18" charset="0"/>
              <a:sym typeface="+mn-lt"/>
            </a:endParaRPr>
          </a:p>
        </p:txBody>
      </p:sp>
    </p:spTree>
    <p:extLst>
      <p:ext uri="{BB962C8B-B14F-4D97-AF65-F5344CB8AC3E}">
        <p14:creationId xmlns:p14="http://schemas.microsoft.com/office/powerpoint/2010/main" val="649647263"/>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ỐC CA, ĐỘI CA - Nghi lễ Chào cờ trực tuyến năm học 2021 - 20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38" y="0"/>
            <a:ext cx="9077325" cy="5143500"/>
          </a:xfrm>
          <a:prstGeom prst="rect">
            <a:avLst/>
          </a:prstGeom>
        </p:spPr>
      </p:pic>
    </p:spTree>
    <p:extLst>
      <p:ext uri="{BB962C8B-B14F-4D97-AF65-F5344CB8AC3E}">
        <p14:creationId xmlns:p14="http://schemas.microsoft.com/office/powerpoint/2010/main" val="2727862952"/>
      </p:ext>
    </p:extLst>
  </p:cSld>
  <p:clrMapOvr>
    <a:masterClrMapping/>
  </p:clrMapOvr>
  <p:transition advClick="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A41BAFA-FED3-43A8-BA02-3809F9E54A26}"/>
              </a:ext>
            </a:extLst>
          </p:cNvPr>
          <p:cNvSpPr txBox="1">
            <a:spLocks noChangeArrowheads="1"/>
          </p:cNvSpPr>
          <p:nvPr/>
        </p:nvSpPr>
        <p:spPr>
          <a:xfrm>
            <a:off x="13668" y="820936"/>
            <a:ext cx="8977932" cy="6840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Kĩ</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năng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ứng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xử</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khi</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tham</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gia</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môi</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trường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mạng</a:t>
            </a:r>
            <a:endParaRPr lang="zh-CN" altLang="en-US" sz="4200" b="1" dirty="0">
              <a:solidFill>
                <a:srgbClr val="FF5050"/>
              </a:solidFill>
              <a:latin typeface="Times New Roman" pitchFamily="18" charset="0"/>
              <a:ea typeface="新蒂小丸子" panose="03000600000000000000" pitchFamily="66" charset="-122"/>
              <a:cs typeface="Times New Roman" pitchFamily="18" charset="0"/>
              <a:sym typeface="+mn-lt"/>
            </a:endParaRPr>
          </a:p>
        </p:txBody>
      </p:sp>
      <p:sp>
        <p:nvSpPr>
          <p:cNvPr id="5" name="Rectangle 3">
            <a:extLst>
              <a:ext uri="{FF2B5EF4-FFF2-40B4-BE49-F238E27FC236}">
                <a16:creationId xmlns:a16="http://schemas.microsoft.com/office/drawing/2014/main" id="{B52A0D8B-59B0-4BE3-A8FD-BA5439AE1C6F}"/>
              </a:ext>
            </a:extLst>
          </p:cNvPr>
          <p:cNvSpPr txBox="1">
            <a:spLocks noChangeArrowheads="1"/>
          </p:cNvSpPr>
          <p:nvPr/>
        </p:nvSpPr>
        <p:spPr>
          <a:xfrm>
            <a:off x="228600" y="1447800"/>
            <a:ext cx="8610600" cy="409575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Lan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toả</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hình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ảnh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đẹp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trong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xã</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hội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dụng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ngôn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ngữ</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đảm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bảo</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sự</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trong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sáng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của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tiếng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Việt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Phê</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phán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hành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vi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xấu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biểu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hiện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lệch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Chỉ</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đăng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tải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rõ</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nguồn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gốc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được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kiếm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chứng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và</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vi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phạm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pháp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luật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dụng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chính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danh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tham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môi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trường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mạng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Trau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dồi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kiến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thức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để</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tự</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bảo</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vệ</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bản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thân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Ứng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có</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văn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hoá</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tham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môi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trường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mạng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p:txBody>
      </p:sp>
    </p:spTree>
    <p:extLst>
      <p:ext uri="{BB962C8B-B14F-4D97-AF65-F5344CB8AC3E}">
        <p14:creationId xmlns:p14="http://schemas.microsoft.com/office/powerpoint/2010/main" val="649647263"/>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52A0D8B-59B0-4BE3-A8FD-BA5439AE1C6F}"/>
              </a:ext>
            </a:extLst>
          </p:cNvPr>
          <p:cNvSpPr txBox="1">
            <a:spLocks noChangeArrowheads="1"/>
          </p:cNvSpPr>
          <p:nvPr/>
        </p:nvSpPr>
        <p:spPr>
          <a:xfrm>
            <a:off x="228600" y="1447800"/>
            <a:ext cx="8610600" cy="409575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Quản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tốt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tài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khoản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cá</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nhân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chia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sẻ</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mật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khẩu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Thận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trọng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tìm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hiểu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kết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bạn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hoặc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tham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gia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hội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nhóm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trên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mạng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xã</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hội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phát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hiện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vi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phạm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kịp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thời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báo</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với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đơn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vị</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cung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cấp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dịch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vụ</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và</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cơ</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quan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chức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năng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để</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endParaRPr lang="zh-CN" altLang="en-US" b="1" dirty="0">
              <a:solidFill>
                <a:srgbClr val="002060"/>
              </a:solidFill>
              <a:latin typeface="Times New Roman" pitchFamily="18" charset="0"/>
              <a:ea typeface="新蒂小丸子" panose="03000600000000000000" pitchFamily="66" charset="-122"/>
              <a:cs typeface="Times New Roman" pitchFamily="18" charset="0"/>
              <a:sym typeface="+mn-lt"/>
            </a:endParaRPr>
          </a:p>
        </p:txBody>
      </p:sp>
      <p:sp>
        <p:nvSpPr>
          <p:cNvPr id="7" name="Rectangle 2">
            <a:extLst>
              <a:ext uri="{FF2B5EF4-FFF2-40B4-BE49-F238E27FC236}">
                <a16:creationId xmlns:a16="http://schemas.microsoft.com/office/drawing/2014/main" id="{AA41BAFA-FED3-43A8-BA02-3809F9E54A26}"/>
              </a:ext>
            </a:extLst>
          </p:cNvPr>
          <p:cNvSpPr txBox="1">
            <a:spLocks noChangeArrowheads="1"/>
          </p:cNvSpPr>
          <p:nvPr/>
        </p:nvSpPr>
        <p:spPr>
          <a:xfrm>
            <a:off x="13668" y="820936"/>
            <a:ext cx="8977932" cy="6840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Kĩ</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năng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ứng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xử</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khi</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tham</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gia</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môi</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trường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mạng</a:t>
            </a:r>
            <a:endParaRPr lang="zh-CN" altLang="en-US" sz="4200" b="1" dirty="0">
              <a:solidFill>
                <a:srgbClr val="FF5050"/>
              </a:solidFill>
              <a:latin typeface="Times New Roman" pitchFamily="18" charset="0"/>
              <a:ea typeface="新蒂小丸子" panose="03000600000000000000" pitchFamily="66" charset="-122"/>
              <a:cs typeface="Times New Roman" pitchFamily="18" charset="0"/>
              <a:sym typeface="+mn-lt"/>
            </a:endParaRPr>
          </a:p>
        </p:txBody>
      </p:sp>
      <p:pic>
        <p:nvPicPr>
          <p:cNvPr id="8" name="图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05150"/>
            <a:ext cx="1328032" cy="2038350"/>
          </a:xfrm>
          <a:prstGeom prst="rect">
            <a:avLst/>
          </a:prstGeom>
        </p:spPr>
      </p:pic>
    </p:spTree>
    <p:extLst>
      <p:ext uri="{BB962C8B-B14F-4D97-AF65-F5344CB8AC3E}">
        <p14:creationId xmlns:p14="http://schemas.microsoft.com/office/powerpoint/2010/main" val="649647263"/>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750" fill="hold"/>
                                        <p:tgtEl>
                                          <p:spTgt spid="8"/>
                                        </p:tgtEl>
                                        <p:attrNameLst>
                                          <p:attrName>ppt_x</p:attrName>
                                        </p:attrNameLst>
                                      </p:cBhvr>
                                      <p:tavLst>
                                        <p:tav tm="0">
                                          <p:val>
                                            <p:strVal val="1+#ppt_w/2"/>
                                          </p:val>
                                        </p:tav>
                                        <p:tav tm="100000">
                                          <p:val>
                                            <p:strVal val="#ppt_x"/>
                                          </p:val>
                                        </p:tav>
                                      </p:tavLst>
                                    </p:anim>
                                    <p:anim calcmode="lin" valueType="num">
                                      <p:cBhvr additive="base">
                                        <p:cTn id="25"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52A0D8B-59B0-4BE3-A8FD-BA5439AE1C6F}"/>
              </a:ext>
            </a:extLst>
          </p:cNvPr>
          <p:cNvSpPr txBox="1">
            <a:spLocks noChangeArrowheads="1"/>
          </p:cNvSpPr>
          <p:nvPr/>
        </p:nvSpPr>
        <p:spPr>
          <a:xfrm>
            <a:off x="228600" y="1600200"/>
            <a:ext cx="8610600" cy="409575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lập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hội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nhóm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nói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xấu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kích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lẫn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nhau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hùa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theo</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đám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chưa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hiểu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rõ</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sự</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việc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hoặc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có</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căn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cứ</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khẳng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định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sự</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việc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đó</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là</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thật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đăng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tải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chia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sẻ</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xuyên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vu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khống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xúc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phạm</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uy</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tín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cổ</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suý</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tiếp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tay</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cho</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trào</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lưu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lệch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thiếu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văn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hoá</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đăng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hình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ảnh</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trái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thuần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phong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mĩ</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tục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Việt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Nam.</a:t>
            </a:r>
          </a:p>
        </p:txBody>
      </p:sp>
      <p:sp>
        <p:nvSpPr>
          <p:cNvPr id="6" name="Rectangle 2">
            <a:extLst>
              <a:ext uri="{FF2B5EF4-FFF2-40B4-BE49-F238E27FC236}">
                <a16:creationId xmlns:a16="http://schemas.microsoft.com/office/drawing/2014/main" id="{AA41BAFA-FED3-43A8-BA02-3809F9E54A26}"/>
              </a:ext>
            </a:extLst>
          </p:cNvPr>
          <p:cNvSpPr txBox="1">
            <a:spLocks noChangeArrowheads="1"/>
          </p:cNvSpPr>
          <p:nvPr/>
        </p:nvSpPr>
        <p:spPr>
          <a:xfrm>
            <a:off x="13668" y="820936"/>
            <a:ext cx="8977932" cy="6840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Kĩ</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năng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ứng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xử</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khi</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tham</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gia</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môi</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trường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mạng</a:t>
            </a:r>
            <a:endParaRPr lang="zh-CN" altLang="en-US" sz="4200" b="1" dirty="0">
              <a:solidFill>
                <a:srgbClr val="FF5050"/>
              </a:solidFill>
              <a:latin typeface="Times New Roman" pitchFamily="18" charset="0"/>
              <a:ea typeface="新蒂小丸子" panose="03000600000000000000" pitchFamily="66" charset="-122"/>
              <a:cs typeface="Times New Roman" pitchFamily="18" charset="0"/>
              <a:sym typeface="+mn-lt"/>
            </a:endParaRPr>
          </a:p>
        </p:txBody>
      </p:sp>
    </p:spTree>
    <p:extLst>
      <p:ext uri="{BB962C8B-B14F-4D97-AF65-F5344CB8AC3E}">
        <p14:creationId xmlns:p14="http://schemas.microsoft.com/office/powerpoint/2010/main" val="649647263"/>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1"/>
          <p:cNvPicPr>
            <a:picLocks noChangeAspect="1"/>
          </p:cNvPicPr>
          <p:nvPr/>
        </p:nvPicPr>
        <p:blipFill rotWithShape="1">
          <a:blip r:embed="rId3" cstate="print">
            <a:extLst>
              <a:ext uri="{28A0092B-C50C-407E-A947-70E740481C1C}">
                <a14:useLocalDpi xmlns:a14="http://schemas.microsoft.com/office/drawing/2010/main" val="0"/>
              </a:ext>
            </a:extLst>
          </a:blip>
          <a:srcRect b="10548"/>
          <a:stretch>
            <a:fillRect/>
          </a:stretch>
        </p:blipFill>
        <p:spPr>
          <a:xfrm>
            <a:off x="1" y="3583984"/>
            <a:ext cx="2590800" cy="1559515"/>
          </a:xfrm>
          <a:prstGeom prst="rect">
            <a:avLst/>
          </a:prstGeom>
        </p:spPr>
      </p:pic>
      <p:sp>
        <p:nvSpPr>
          <p:cNvPr id="5" name="Rectangle 3">
            <a:extLst>
              <a:ext uri="{FF2B5EF4-FFF2-40B4-BE49-F238E27FC236}">
                <a16:creationId xmlns:a16="http://schemas.microsoft.com/office/drawing/2014/main" id="{B52A0D8B-59B0-4BE3-A8FD-BA5439AE1C6F}"/>
              </a:ext>
            </a:extLst>
          </p:cNvPr>
          <p:cNvSpPr txBox="1">
            <a:spLocks noChangeArrowheads="1"/>
          </p:cNvSpPr>
          <p:nvPr/>
        </p:nvSpPr>
        <p:spPr>
          <a:xfrm>
            <a:off x="228600" y="1981200"/>
            <a:ext cx="8610600" cy="409575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sử</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dụng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những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ứng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dụng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rõ</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nguồn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gốc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mở</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tệp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hay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đường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dẫn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được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gửi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từ</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người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lạ</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khai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thác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trái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phép</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dữ</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liệu</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cá</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nhân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của</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người</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a:t>
            </a:r>
          </a:p>
          <a:p>
            <a:pPr marL="342900" indent="-342900" algn="just">
              <a:buFontTx/>
              <a:buChar char="-"/>
            </a:pP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Không</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phát</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tán</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tin </a:t>
            </a:r>
            <a:r>
              <a:rPr lang="en-US" altLang="zh-CN" b="1" dirty="0" err="1" smtClean="0">
                <a:solidFill>
                  <a:srgbClr val="002060"/>
                </a:solidFill>
                <a:latin typeface="Times New Roman" pitchFamily="18" charset="0"/>
                <a:ea typeface="新蒂小丸子" panose="03000600000000000000" pitchFamily="66" charset="-122"/>
                <a:cs typeface="Times New Roman" pitchFamily="18" charset="0"/>
                <a:sym typeface="+mn-lt"/>
              </a:rPr>
              <a:t>rác</a:t>
            </a:r>
            <a:r>
              <a:rPr lang="en-US" altLang="zh-CN" b="1" dirty="0" smtClean="0">
                <a:solidFill>
                  <a:srgbClr val="002060"/>
                </a:solidFill>
                <a:latin typeface="Times New Roman" pitchFamily="18" charset="0"/>
                <a:ea typeface="新蒂小丸子" panose="03000600000000000000" pitchFamily="66" charset="-122"/>
                <a:cs typeface="Times New Roman" pitchFamily="18" charset="0"/>
                <a:sym typeface="+mn-lt"/>
              </a:rPr>
              <a:t>, virus.</a:t>
            </a:r>
            <a:endParaRPr lang="zh-CN" altLang="en-US" b="1" dirty="0">
              <a:solidFill>
                <a:srgbClr val="002060"/>
              </a:solidFill>
              <a:latin typeface="Times New Roman" pitchFamily="18" charset="0"/>
              <a:ea typeface="新蒂小丸子" panose="03000600000000000000" pitchFamily="66" charset="-122"/>
              <a:cs typeface="Times New Roman" pitchFamily="18" charset="0"/>
              <a:sym typeface="+mn-lt"/>
            </a:endParaRPr>
          </a:p>
        </p:txBody>
      </p:sp>
      <p:sp>
        <p:nvSpPr>
          <p:cNvPr id="6" name="Rectangle 2">
            <a:extLst>
              <a:ext uri="{FF2B5EF4-FFF2-40B4-BE49-F238E27FC236}">
                <a16:creationId xmlns:a16="http://schemas.microsoft.com/office/drawing/2014/main" id="{AA41BAFA-FED3-43A8-BA02-3809F9E54A26}"/>
              </a:ext>
            </a:extLst>
          </p:cNvPr>
          <p:cNvSpPr txBox="1">
            <a:spLocks noChangeArrowheads="1"/>
          </p:cNvSpPr>
          <p:nvPr/>
        </p:nvSpPr>
        <p:spPr>
          <a:xfrm>
            <a:off x="13668" y="1049536"/>
            <a:ext cx="8977932" cy="6840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Kĩ</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năng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ứng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xử</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khi</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tham</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gia</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môi</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trường</a:t>
            </a:r>
            <a:r>
              <a:rPr lang="en-US" altLang="zh-CN" sz="4200" b="1" dirty="0" smtClean="0">
                <a:solidFill>
                  <a:srgbClr val="FF5050"/>
                </a:solidFill>
                <a:latin typeface="Times New Roman" pitchFamily="18" charset="0"/>
                <a:ea typeface="新蒂小丸子" panose="03000600000000000000" pitchFamily="66" charset="-122"/>
                <a:cs typeface="Times New Roman" pitchFamily="18" charset="0"/>
                <a:sym typeface="+mn-lt"/>
              </a:rPr>
              <a:t> </a:t>
            </a:r>
            <a:r>
              <a:rPr lang="en-US" altLang="zh-CN" sz="4200" b="1" dirty="0" err="1" smtClean="0">
                <a:solidFill>
                  <a:srgbClr val="FF5050"/>
                </a:solidFill>
                <a:latin typeface="Times New Roman" pitchFamily="18" charset="0"/>
                <a:ea typeface="新蒂小丸子" panose="03000600000000000000" pitchFamily="66" charset="-122"/>
                <a:cs typeface="Times New Roman" pitchFamily="18" charset="0"/>
                <a:sym typeface="+mn-lt"/>
              </a:rPr>
              <a:t>mạng</a:t>
            </a:r>
            <a:endParaRPr lang="zh-CN" altLang="en-US" sz="4200" b="1" dirty="0">
              <a:solidFill>
                <a:srgbClr val="FF5050"/>
              </a:solidFill>
              <a:latin typeface="Times New Roman" pitchFamily="18" charset="0"/>
              <a:ea typeface="新蒂小丸子" panose="03000600000000000000" pitchFamily="66" charset="-122"/>
              <a:cs typeface="Times New Roman" pitchFamily="18" charset="0"/>
              <a:sym typeface="+mn-lt"/>
            </a:endParaRPr>
          </a:p>
        </p:txBody>
      </p:sp>
    </p:spTree>
    <p:extLst>
      <p:ext uri="{BB962C8B-B14F-4D97-AF65-F5344CB8AC3E}">
        <p14:creationId xmlns:p14="http://schemas.microsoft.com/office/powerpoint/2010/main" val="649647263"/>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75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8036"/>
          <a:stretch>
            <a:fillRect/>
          </a:stretch>
        </p:blipFill>
        <p:spPr>
          <a:xfrm flipH="1">
            <a:off x="0" y="-596601"/>
            <a:ext cx="9144000" cy="574010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555525"/>
            <a:ext cx="3763232" cy="2532669"/>
          </a:xfrm>
          <a:prstGeom prst="rect">
            <a:avLst/>
          </a:prstGeom>
        </p:spPr>
      </p:pic>
      <p:sp>
        <p:nvSpPr>
          <p:cNvPr id="4" name="TextBox 3"/>
          <p:cNvSpPr txBox="1"/>
          <p:nvPr/>
        </p:nvSpPr>
        <p:spPr>
          <a:xfrm>
            <a:off x="0" y="1276350"/>
            <a:ext cx="4859343" cy="1754326"/>
          </a:xfrm>
          <a:prstGeom prst="rect">
            <a:avLst/>
          </a:prstGeom>
          <a:noFill/>
        </p:spPr>
        <p:txBody>
          <a:bodyPr wrap="none" rtlCol="0">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spc="50" dirty="0" err="1" smtClean="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rPr>
              <a:t>TRÂN</a:t>
            </a:r>
            <a:r>
              <a:rPr lang="en-US" altLang="zh-CN" sz="5400" spc="50" dirty="0" smtClean="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rPr>
              <a:t> </a:t>
            </a:r>
            <a:r>
              <a:rPr lang="en-US" altLang="zh-CN" sz="5400" spc="50" dirty="0" err="1" smtClean="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rPr>
              <a:t>TRỌNG</a:t>
            </a:r>
            <a:r>
              <a:rPr lang="en-US" altLang="zh-CN" sz="5400" spc="50" dirty="0" smtClean="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rPr>
              <a:t> </a:t>
            </a:r>
          </a:p>
          <a:p>
            <a:pPr algn="ctr"/>
            <a:r>
              <a:rPr lang="en-US" altLang="zh-CN" sz="5400" spc="50" dirty="0" err="1" smtClean="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rPr>
              <a:t>CẢM</a:t>
            </a:r>
            <a:r>
              <a:rPr lang="en-US" altLang="zh-CN" sz="5400" spc="50" dirty="0" smtClean="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rPr>
              <a:t> </a:t>
            </a:r>
            <a:r>
              <a:rPr lang="en-US" altLang="zh-CN" sz="5400" spc="50" dirty="0" err="1" smtClean="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rPr>
              <a:t>ƠN</a:t>
            </a:r>
            <a:r>
              <a:rPr lang="en-US" altLang="zh-CN" sz="5400" spc="50" dirty="0" smtClean="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rPr>
              <a:t>!</a:t>
            </a:r>
            <a:endParaRPr lang="zh-CN" altLang="en-US" sz="5400" spc="50" dirty="0">
              <a:ln w="11430"/>
              <a:solidFill>
                <a:schemeClr val="accent6"/>
              </a:solidFill>
              <a:effectLst>
                <a:outerShdw blurRad="76200" dist="50800" dir="5400000" algn="tl" rotWithShape="0">
                  <a:srgbClr val="000000">
                    <a:alpha val="65000"/>
                  </a:srgbClr>
                </a:outerShdw>
              </a:effectLst>
              <a:latin typeface="Times New Roman" pitchFamily="18" charset="0"/>
              <a:ea typeface=".黑体-日本语" panose="02000500000000000000" pitchFamily="2" charset="-122"/>
              <a:cs typeface="Times New Roman" pitchFamily="18" charset="0"/>
              <a:sym typeface="+mn-l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Tree>
    <p:extLst>
      <p:ext uri="{BB962C8B-B14F-4D97-AF65-F5344CB8AC3E}">
        <p14:creationId xmlns:p14="http://schemas.microsoft.com/office/powerpoint/2010/main" val="1880484693"/>
      </p:ext>
    </p:extLst>
  </p:cSld>
  <p:clrMapOvr>
    <a:masterClrMapping/>
  </p:clrMapOvr>
  <p:transition advClick="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Tree>
    <p:extLst>
      <p:ext uri="{BB962C8B-B14F-4D97-AF65-F5344CB8AC3E}">
        <p14:creationId xmlns:p14="http://schemas.microsoft.com/office/powerpoint/2010/main" val="1395764106"/>
      </p:ext>
    </p:extLst>
  </p:cSld>
  <p:clrMapOvr>
    <a:masterClrMapping/>
  </p:clrMapOvr>
  <p:transition advClick="0">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133600" y="3638550"/>
            <a:ext cx="5645343" cy="668457"/>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8816" y="3378222"/>
            <a:ext cx="6267984" cy="2505448"/>
          </a:xfrm>
          <a:prstGeom prst="rect">
            <a:avLst/>
          </a:prstGeom>
        </p:spPr>
      </p:pic>
      <p:sp>
        <p:nvSpPr>
          <p:cNvPr id="9" name="Title 4"/>
          <p:cNvSpPr txBox="1">
            <a:spLocks/>
          </p:cNvSpPr>
          <p:nvPr/>
        </p:nvSpPr>
        <p:spPr>
          <a:xfrm>
            <a:off x="457200" y="666750"/>
            <a:ext cx="8229600" cy="838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rPr>
              <a:t>TRƯỜNG THCS YÊN VIÊN</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endParaRPr>
          </a:p>
        </p:txBody>
      </p:sp>
      <p:sp>
        <p:nvSpPr>
          <p:cNvPr id="10" name="Rectangle 9"/>
          <p:cNvSpPr/>
          <p:nvPr/>
        </p:nvSpPr>
        <p:spPr>
          <a:xfrm>
            <a:off x="1066800" y="1795789"/>
            <a:ext cx="7315200" cy="1452267"/>
          </a:xfrm>
          <a:prstGeom prst="rect">
            <a:avLst/>
          </a:prstGeom>
          <a:noFill/>
        </p:spPr>
        <p:txBody>
          <a:bodyPr wrap="none" lIns="91440" tIns="45720" rIns="91440" bIns="45720">
            <a:prstTxWarp prst="textChevro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HƯỞNG ỨNG TUẦN LỄ </a:t>
            </a:r>
          </a:p>
          <a:p>
            <a:pPr algn="ctr"/>
            <a:r>
              <a:rPr lang="en-US" sz="5400" b="1" cap="none" spc="50"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TẬP SUỐT ĐỜI</a:t>
            </a:r>
            <a:endParaRPr lang="en-US" sz="5400" b="1" cap="none" spc="50"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itle 4"/>
          <p:cNvSpPr txBox="1">
            <a:spLocks/>
          </p:cNvSpPr>
          <p:nvPr/>
        </p:nvSpPr>
        <p:spPr>
          <a:xfrm>
            <a:off x="381000" y="3105150"/>
            <a:ext cx="83820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i="1" dirty="0" err="1" smtClean="0">
                <a:latin typeface="Times New Roman" panose="02020603050405020304" pitchFamily="18" charset="0"/>
                <a:cs typeface="Times New Roman" panose="02020603050405020304" pitchFamily="18" charset="0"/>
              </a:rPr>
              <a:t>Năm</a:t>
            </a:r>
            <a:r>
              <a:rPr lang="en-US" sz="2600" b="1" i="1" dirty="0" smtClean="0">
                <a:latin typeface="Times New Roman" panose="02020603050405020304" pitchFamily="18" charset="0"/>
                <a:cs typeface="Times New Roman" panose="02020603050405020304" pitchFamily="18" charset="0"/>
              </a:rPr>
              <a:t> </a:t>
            </a:r>
            <a:r>
              <a:rPr lang="en-US" sz="2600" b="1" i="1" dirty="0" err="1" smtClean="0">
                <a:latin typeface="Times New Roman" panose="02020603050405020304" pitchFamily="18" charset="0"/>
                <a:cs typeface="Times New Roman" panose="02020603050405020304" pitchFamily="18" charset="0"/>
              </a:rPr>
              <a:t>học</a:t>
            </a:r>
            <a:r>
              <a:rPr lang="en-US" sz="2600" b="1" i="1" dirty="0" smtClean="0">
                <a:latin typeface="Times New Roman" panose="02020603050405020304" pitchFamily="18" charset="0"/>
                <a:cs typeface="Times New Roman" panose="02020603050405020304" pitchFamily="18" charset="0"/>
              </a:rPr>
              <a:t> 2021 – 2022</a:t>
            </a:r>
            <a:endParaRPr lang="en-US" sz="2600" b="1" i="1" dirty="0">
              <a:latin typeface="Times New Roman" panose="02020603050405020304" pitchFamily="18" charset="0"/>
              <a:cs typeface="Times New Roman" panose="02020603050405020304" pitchFamily="18" charset="0"/>
            </a:endParaRPr>
          </a:p>
        </p:txBody>
      </p:sp>
      <p:pic>
        <p:nvPicPr>
          <p:cNvPr id="12" name="Hom-Nay-La-Doi-Vien-Ngay-Mai-La-Doan-Vien-Dang-Cap-Nhat.mp3">
            <a:hlinkClick r:id="" action="ppaction://media"/>
          </p:cNvPr>
          <p:cNvPicPr>
            <a:picLocks noRot="1" noChangeAspect="1"/>
          </p:cNvPicPr>
          <p:nvPr>
            <a:audioFile r:link="rId1"/>
          </p:nvPr>
        </p:nvPicPr>
        <p:blipFill>
          <a:blip r:embed="rId8"/>
          <a:stretch>
            <a:fillRect/>
          </a:stretch>
        </p:blipFill>
        <p:spPr>
          <a:xfrm>
            <a:off x="9144000" y="-704850"/>
            <a:ext cx="304800" cy="304800"/>
          </a:xfrm>
          <a:prstGeom prst="rect">
            <a:avLst/>
          </a:prstGeom>
        </p:spPr>
      </p:pic>
      <p:pic>
        <p:nvPicPr>
          <p:cNvPr id="2" name="Hom-Nay-La-Doi-Vien-Ngay-Mai-La-Doan-Vien-Dang-Cap-Nhat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51734" y="1265233"/>
            <a:ext cx="609600" cy="609600"/>
          </a:xfrm>
          <a:prstGeom prst="rect">
            <a:avLst/>
          </a:prstGeom>
        </p:spPr>
      </p:pic>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1" fill="hold"/>
                                        <p:tgtEl>
                                          <p:spTgt spid="12"/>
                                        </p:tgtEl>
                                      </p:cBhvr>
                                    </p:cmd>
                                  </p:childTnLst>
                                </p:cTn>
                              </p:par>
                              <p:par>
                                <p:cTn id="23" presetID="1" presetClass="mediacall" presetSubtype="0" fill="hold" nodeType="withEffect">
                                  <p:stCondLst>
                                    <p:cond delay="0"/>
                                  </p:stCondLst>
                                  <p:childTnLst>
                                    <p:cmd type="call" cmd="playFrom(0.0)">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25" fill="hold" display="0">
                  <p:stCondLst>
                    <p:cond delay="indefinite"/>
                  </p:stCondLst>
                  <p:endCondLst>
                    <p:cond evt="onPrev" delay="0">
                      <p:tgtEl>
                        <p:sldTgt/>
                      </p:tgtEl>
                    </p:cond>
                    <p:cond evt="onStopAudio" delay="0">
                      <p:tgtEl>
                        <p:sldTgt/>
                      </p:tgtEl>
                    </p:cond>
                  </p:endCondLst>
                </p:cTn>
                <p:tgtEl>
                  <p:spTgt spid="12"/>
                </p:tgtEl>
              </p:cMediaNode>
            </p:audio>
            <p:audio>
              <p:cMediaNode vol="80000" numSld="20">
                <p:cTn id="26" fill="hold" display="0">
                  <p:stCondLst>
                    <p:cond delay="indefinite"/>
                  </p:stCondLst>
                  <p:endCondLst>
                    <p:cond evt="onStopAudio" delay="0">
                      <p:tgtEl>
                        <p:sldTgt/>
                      </p:tgtEl>
                    </p:cond>
                  </p:endCondLst>
                </p:cTn>
                <p:tgtEl>
                  <p:spTgt spid="2"/>
                </p:tgtEl>
              </p:cMediaNode>
            </p:audio>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3529385" y="1329761"/>
            <a:ext cx="1160119" cy="3528902"/>
            <a:chOff x="2102024" y="-1714093"/>
            <a:chExt cx="1143795" cy="3479248"/>
          </a:xfrm>
        </p:grpSpPr>
        <p:grpSp>
          <p:nvGrpSpPr>
            <p:cNvPr id="65" name="组合 64"/>
            <p:cNvGrpSpPr/>
            <p:nvPr/>
          </p:nvGrpSpPr>
          <p:grpSpPr>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smtClean="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rPr>
                  <a:t>4</a:t>
                </a:r>
                <a:endParaRPr kumimoji="0" lang="zh-CN" altLang="en-US" sz="3600" b="1" i="0" u="none" strike="noStrike" kern="0" cap="none" spc="0" normalizeH="0" baseline="0" noProof="0" dirty="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54" name="组合 53"/>
          <p:cNvGrpSpPr/>
          <p:nvPr/>
        </p:nvGrpSpPr>
        <p:grpSpPr>
          <a:xfrm>
            <a:off x="3529385" y="19411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smtClean="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rPr>
                  <a:t>3</a:t>
                </a:r>
                <a:endParaRPr kumimoji="0" lang="zh-CN" altLang="en-US" sz="3600" b="1" i="0" u="none" strike="noStrike" kern="0" cap="none" spc="0" normalizeH="0" baseline="0" noProof="0" dirty="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44" name="组合 43"/>
          <p:cNvGrpSpPr/>
          <p:nvPr/>
        </p:nvGrpSpPr>
        <p:grpSpPr>
          <a:xfrm>
            <a:off x="3498972" y="-95715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smtClean="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rPr>
                  <a:t>2</a:t>
                </a:r>
                <a:endParaRPr kumimoji="0" lang="zh-CN" altLang="en-US" sz="3600" b="1" i="0" u="none" strike="noStrike" kern="0" cap="none" spc="0" normalizeH="0" baseline="0" noProof="0" dirty="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15" name="组合 14"/>
          <p:cNvGrpSpPr/>
          <p:nvPr/>
        </p:nvGrpSpPr>
        <p:grpSpPr>
          <a:xfrm>
            <a:off x="4892937" y="361950"/>
            <a:ext cx="3980406" cy="932563"/>
            <a:chOff x="2110311" y="1064395"/>
            <a:chExt cx="8016513" cy="1360247"/>
          </a:xfrm>
        </p:grpSpPr>
        <p:sp>
          <p:nvSpPr>
            <p:cNvPr id="16" name="圆角矩形 1"/>
            <p:cNvSpPr/>
            <p:nvPr/>
          </p:nvSpPr>
          <p:spPr>
            <a:xfrm>
              <a:off x="2110311" y="1064396"/>
              <a:ext cx="8016513" cy="1333085"/>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zh-CN" altLang="en-US" sz="1600" i="0" u="none" strike="noStrike" kern="0" cap="none" spc="0" normalizeH="0" baseline="0" noProof="0" dirty="0">
                <a:ln>
                  <a:noFill/>
                </a:ln>
                <a:solidFill>
                  <a:srgbClr val="002060"/>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7" name="矩形 16"/>
            <p:cNvSpPr/>
            <p:nvPr/>
          </p:nvSpPr>
          <p:spPr>
            <a:xfrm>
              <a:off x="2546854" y="1064395"/>
              <a:ext cx="7519850" cy="1360247"/>
            </a:xfrm>
            <a:prstGeom prst="rect">
              <a:avLst/>
            </a:prstGeom>
          </p:spPr>
          <p:txBody>
            <a:bodyPr wrap="square">
              <a:spAutoFit/>
            </a:bodyPr>
            <a:lstStyle/>
            <a:p>
              <a:pPr lvl="0" algn="just">
                <a:lnSpc>
                  <a:spcPct val="130000"/>
                </a:lnSpc>
                <a:defRPr/>
              </a:pPr>
              <a:r>
                <a:rPr lang="vi-VN" sz="1400" b="1" dirty="0" smtClean="0">
                  <a:solidFill>
                    <a:srgbClr val="002060"/>
                  </a:solidFill>
                  <a:latin typeface="Times New Roman" pitchFamily="18" charset="0"/>
                  <a:ea typeface="Times" pitchFamily="34" charset="0"/>
                  <a:cs typeface="Times New Roman" pitchFamily="18" charset="0"/>
                </a:rPr>
                <a:t>Ứng dụng công nghệ thông tin nhằm nâng cao chất lượng học tập, thúc đẩy xây dựng xã hội học tập và học tập suốt đời</a:t>
              </a:r>
              <a:r>
                <a:rPr lang="en-US" sz="1400" b="1" dirty="0" smtClean="0">
                  <a:solidFill>
                    <a:srgbClr val="002060"/>
                  </a:solidFill>
                  <a:latin typeface="Times New Roman" pitchFamily="18" charset="0"/>
                  <a:ea typeface="Times" pitchFamily="34" charset="0"/>
                  <a:cs typeface="Times New Roman" pitchFamily="18" charset="0"/>
                </a:rPr>
                <a:t>.</a:t>
              </a:r>
              <a:endParaRPr lang="zh-CN" altLang="en-US" sz="1400" b="1" kern="0" dirty="0">
                <a:solidFill>
                  <a:srgbClr val="002060"/>
                </a:solidFill>
                <a:latin typeface="Times New Roman" pitchFamily="18" charset="0"/>
                <a:ea typeface="Times" pitchFamily="34" charset="0"/>
                <a:cs typeface="Times New Roman" pitchFamily="18" charset="0"/>
                <a:sym typeface="+mn-lt"/>
              </a:endParaRPr>
            </a:p>
          </p:txBody>
        </p:sp>
      </p:grpSp>
      <p:grpSp>
        <p:nvGrpSpPr>
          <p:cNvPr id="43" name="组合 42"/>
          <p:cNvGrpSpPr/>
          <p:nvPr/>
        </p:nvGrpSpPr>
        <p:grpSpPr>
          <a:xfrm>
            <a:off x="3462140" y="-206842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cs typeface="+mn-ea"/>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3600" b="1" i="0" u="none" strike="noStrike" kern="0" cap="none" spc="0" normalizeH="0" baseline="0" noProof="0" dirty="0" smtClean="0">
                    <a:ln>
                      <a:noFill/>
                    </a:ln>
                    <a:solidFill>
                      <a:sysClr val="window" lastClr="FFFFFF"/>
                    </a:solidFill>
                    <a:effectLst/>
                    <a:uLnTx/>
                    <a:uFillTx/>
                    <a:cs typeface="+mn-ea"/>
                    <a:sym typeface="+mn-lt"/>
                  </a:rPr>
                  <a:t>1</a:t>
                </a:r>
                <a:endParaRPr kumimoji="0" lang="zh-CN" altLang="en-US" sz="3600" b="1" i="0" u="none" strike="noStrike" kern="0" cap="none" spc="0" normalizeH="0" baseline="0" noProof="0" dirty="0">
                  <a:ln>
                    <a:noFill/>
                  </a:ln>
                  <a:solidFill>
                    <a:sysClr val="window" lastClr="FFFFFF"/>
                  </a:solidFill>
                  <a:effectLst/>
                  <a:uLnTx/>
                  <a:uFillTx/>
                  <a:cs typeface="+mn-ea"/>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cs typeface="+mn-ea"/>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cs typeface="+mn-ea"/>
                  <a:sym typeface="+mn-lt"/>
                </a:endParaRPr>
              </a:p>
            </p:txBody>
          </p:sp>
        </p:grpSp>
      </p:grpSp>
      <p:grpSp>
        <p:nvGrpSpPr>
          <p:cNvPr id="51" name="组合 50"/>
          <p:cNvGrpSpPr/>
          <p:nvPr/>
        </p:nvGrpSpPr>
        <p:grpSpPr>
          <a:xfrm>
            <a:off x="4892937" y="1504950"/>
            <a:ext cx="4002554" cy="943597"/>
            <a:chOff x="2110311" y="1274537"/>
            <a:chExt cx="8016513" cy="1122944"/>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zh-CN" altLang="en-US" sz="3200" i="0" u="none" strike="noStrike" kern="0" cap="none" spc="0" normalizeH="0" baseline="0" noProof="0" dirty="0">
                <a:ln>
                  <a:noFill/>
                </a:ln>
                <a:solidFill>
                  <a:srgbClr val="002060"/>
                </a:solidFill>
                <a:effectLst/>
                <a:uLnTx/>
                <a:uFillTx/>
                <a:latin typeface="Cambria" panose="02040503050406030204" pitchFamily="18" charset="0"/>
                <a:ea typeface=".黑体-日本语" panose="02000500000000000000" pitchFamily="2" charset="-122"/>
                <a:cs typeface=".黑体-日本语" panose="02000500000000000000" pitchFamily="2" charset="-122"/>
                <a:sym typeface="+mn-lt"/>
              </a:endParaRPr>
            </a:p>
          </p:txBody>
        </p:sp>
        <p:sp>
          <p:nvSpPr>
            <p:cNvPr id="53" name="矩形 52"/>
            <p:cNvSpPr/>
            <p:nvPr/>
          </p:nvSpPr>
          <p:spPr>
            <a:xfrm>
              <a:off x="2681015" y="1274537"/>
              <a:ext cx="7341661" cy="1076619"/>
            </a:xfrm>
            <a:prstGeom prst="rect">
              <a:avLst/>
            </a:prstGeom>
          </p:spPr>
          <p:txBody>
            <a:bodyPr wrap="square">
              <a:spAutoFit/>
            </a:bodyPr>
            <a:lstStyle/>
            <a:p>
              <a:pPr lvl="0" algn="just">
                <a:lnSpc>
                  <a:spcPct val="130000"/>
                </a:lnSpc>
                <a:defRPr/>
              </a:pPr>
              <a:r>
                <a:rPr lang="vi-VN"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Chuyển đổi số thúc đẩy học tập suốt đời, tạo ra các phương thức học mới, hiệu quả, tiết kiệm, thuận tiện.</a:t>
              </a:r>
              <a:endParaRPr lang="zh-CN" altLang="en-US" sz="1400" b="1" kern="0" dirty="0">
                <a:solidFill>
                  <a:srgbClr val="002060"/>
                </a:solidFill>
                <a:latin typeface="Times New Roman" pitchFamily="18" charset="0"/>
                <a:ea typeface=".黑体-日本语" panose="02000500000000000000" pitchFamily="2" charset="-122"/>
                <a:cs typeface="Times New Roman" pitchFamily="18" charset="0"/>
                <a:sym typeface="+mn-lt"/>
              </a:endParaRPr>
            </a:p>
          </p:txBody>
        </p:sp>
      </p:grpSp>
      <p:grpSp>
        <p:nvGrpSpPr>
          <p:cNvPr id="61" name="组合 60"/>
          <p:cNvGrpSpPr/>
          <p:nvPr/>
        </p:nvGrpSpPr>
        <p:grpSpPr>
          <a:xfrm>
            <a:off x="4892937" y="2728849"/>
            <a:ext cx="4002048" cy="747249"/>
            <a:chOff x="2110311" y="1307537"/>
            <a:chExt cx="8016513" cy="1089944"/>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solidFill>
                  <a:srgbClr val="002060"/>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3" name="矩形 62"/>
            <p:cNvSpPr/>
            <p:nvPr/>
          </p:nvSpPr>
          <p:spPr>
            <a:xfrm>
              <a:off x="2681017" y="1307537"/>
              <a:ext cx="7342659" cy="911040"/>
            </a:xfrm>
            <a:prstGeom prst="rect">
              <a:avLst/>
            </a:prstGeom>
          </p:spPr>
          <p:txBody>
            <a:bodyPr wrap="square">
              <a:spAutoFit/>
            </a:bodyPr>
            <a:lstStyle/>
            <a:p>
              <a:pPr lvl="0" algn="just">
                <a:lnSpc>
                  <a:spcPct val="130000"/>
                </a:lnSpc>
                <a:defRPr/>
              </a:pPr>
              <a:r>
                <a:rPr lang="vi-VN" sz="1400" b="1" dirty="0" smtClean="0">
                  <a:solidFill>
                    <a:srgbClr val="002060"/>
                  </a:solidFill>
                  <a:latin typeface="Times New Roman" pitchFamily="18" charset="0"/>
                  <a:cs typeface="Times New Roman" pitchFamily="18" charset="0"/>
                </a:rPr>
                <a:t>Chuyển đổi số giúp tiếp cận thông tin, kiến thức đa chiều, phong phú</a:t>
              </a:r>
              <a:r>
                <a:rPr lang="en-US" sz="1400" b="1" dirty="0" smtClean="0">
                  <a:solidFill>
                    <a:srgbClr val="002060"/>
                  </a:solidFill>
                  <a:latin typeface="Times New Roman" pitchFamily="18" charset="0"/>
                  <a:cs typeface="Times New Roman" pitchFamily="18" charset="0"/>
                </a:rPr>
                <a:t>.</a:t>
              </a:r>
              <a:endParaRPr lang="zh-CN" altLang="en-US" sz="1400" b="1" kern="0" dirty="0">
                <a:solidFill>
                  <a:srgbClr val="002060"/>
                </a:solidFill>
                <a:latin typeface="Times New Roman" pitchFamily="18" charset="0"/>
                <a:ea typeface=".黑体-日本语" panose="02000500000000000000" pitchFamily="2" charset="-122"/>
                <a:cs typeface="Times New Roman" pitchFamily="18" charset="0"/>
                <a:sym typeface="+mn-lt"/>
              </a:endParaRPr>
            </a:p>
          </p:txBody>
        </p:sp>
      </p:grpSp>
      <p:grpSp>
        <p:nvGrpSpPr>
          <p:cNvPr id="71" name="组合 70"/>
          <p:cNvGrpSpPr/>
          <p:nvPr/>
        </p:nvGrpSpPr>
        <p:grpSpPr>
          <a:xfrm>
            <a:off x="4876800" y="3934910"/>
            <a:ext cx="4002048" cy="747245"/>
            <a:chOff x="2110311" y="1307541"/>
            <a:chExt cx="8016513" cy="1089940"/>
          </a:xfrm>
        </p:grpSpPr>
        <p:sp>
          <p:nvSpPr>
            <p:cNvPr id="7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defRPr/>
              </a:pPr>
              <a:endParaRPr kumimoji="0" lang="zh-CN" altLang="en-US" sz="3600" i="0" u="none" strike="noStrike" kern="0" cap="none" spc="0" normalizeH="0" baseline="0" noProof="0" dirty="0">
                <a:ln>
                  <a:noFill/>
                </a:ln>
                <a:solidFill>
                  <a:srgbClr val="002060"/>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3" name="矩形 72"/>
            <p:cNvSpPr/>
            <p:nvPr/>
          </p:nvSpPr>
          <p:spPr>
            <a:xfrm>
              <a:off x="2681019" y="1307541"/>
              <a:ext cx="7374983" cy="911041"/>
            </a:xfrm>
            <a:prstGeom prst="rect">
              <a:avLst/>
            </a:prstGeom>
          </p:spPr>
          <p:txBody>
            <a:bodyPr wrap="square">
              <a:spAutoFit/>
            </a:bodyPr>
            <a:lstStyle/>
            <a:p>
              <a:pPr lvl="0" algn="just">
                <a:lnSpc>
                  <a:spcPct val="130000"/>
                </a:lnSpc>
                <a:defRPr/>
              </a:pP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Kĩ</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năng</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khai</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thác</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thông</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tin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và</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ứng</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xử</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khi</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tham</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gia</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môi</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trường</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 </a:t>
              </a:r>
              <a:r>
                <a:rPr lang="en-US" altLang="zh-CN" sz="1400" b="1" kern="0" dirty="0" err="1" smtClean="0">
                  <a:solidFill>
                    <a:srgbClr val="002060"/>
                  </a:solidFill>
                  <a:latin typeface="Times New Roman" pitchFamily="18" charset="0"/>
                  <a:ea typeface=".黑体-日本语" panose="02000500000000000000" pitchFamily="2" charset="-122"/>
                  <a:cs typeface="Times New Roman" pitchFamily="18" charset="0"/>
                  <a:sym typeface="+mn-lt"/>
                </a:rPr>
                <a:t>mạng</a:t>
              </a:r>
              <a:r>
                <a:rPr lang="en-US" altLang="zh-CN" sz="1400" b="1" kern="0" dirty="0" smtClean="0">
                  <a:solidFill>
                    <a:srgbClr val="002060"/>
                  </a:solidFill>
                  <a:latin typeface="Times New Roman" pitchFamily="18" charset="0"/>
                  <a:ea typeface=".黑体-日本语" panose="02000500000000000000" pitchFamily="2" charset="-122"/>
                  <a:cs typeface="Times New Roman" pitchFamily="18" charset="0"/>
                  <a:sym typeface="+mn-lt"/>
                </a:rPr>
                <a:t>.</a:t>
              </a:r>
              <a:endParaRPr lang="zh-CN" altLang="en-US" sz="1400" b="1" kern="0" dirty="0">
                <a:solidFill>
                  <a:srgbClr val="002060"/>
                </a:solidFill>
                <a:latin typeface="Times New Roman" pitchFamily="18" charset="0"/>
                <a:ea typeface=".黑体-日本语" panose="02000500000000000000" pitchFamily="2" charset="-122"/>
                <a:cs typeface="Times New Roman" pitchFamily="18" charset="0"/>
                <a:sym typeface="+mn-lt"/>
              </a:endParaRPr>
            </a:p>
          </p:txBody>
        </p:sp>
      </p:grpSp>
      <p:sp>
        <p:nvSpPr>
          <p:cNvPr id="76" name="TextBox 75"/>
          <p:cNvSpPr txBox="1"/>
          <p:nvPr/>
        </p:nvSpPr>
        <p:spPr>
          <a:xfrm>
            <a:off x="304801" y="1154251"/>
            <a:ext cx="2743200" cy="3170099"/>
          </a:xfrm>
          <a:prstGeom prst="rect">
            <a:avLst/>
          </a:prstGeom>
          <a:noFill/>
        </p:spPr>
        <p:txBody>
          <a:bodyPr wrap="square" rtlCol="0">
            <a:spAutoFit/>
          </a:bodyPr>
          <a:lstStyle/>
          <a:p>
            <a:pPr algn="ctr"/>
            <a:r>
              <a:rPr lang="vi-VN" sz="4000" b="1" i="1" dirty="0" smtClean="0">
                <a:latin typeface="Times New Roman" panose="02020603050405020304" pitchFamily="18" charset="0"/>
                <a:cs typeface="Times New Roman" panose="02020603050405020304" pitchFamily="18" charset="0"/>
              </a:rPr>
              <a:t>Vai trò của chuyển đổi số đối với việc học tập suốt đời</a:t>
            </a:r>
            <a:endParaRPr lang="en-US" sz="4000" b="1" i="1" dirty="0">
              <a:latin typeface="Times New Roman" panose="02020603050405020304" pitchFamily="18" charset="0"/>
              <a:cs typeface="Times New Roman" panose="02020603050405020304" pitchFamily="18" charset="0"/>
            </a:endParaRPr>
          </a:p>
        </p:txBody>
      </p:sp>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 calcmode="lin" valueType="num">
                                      <p:cBhvr>
                                        <p:cTn id="14" dur="500" fill="hold"/>
                                        <p:tgtEl>
                                          <p:spTgt spid="43"/>
                                        </p:tgtEl>
                                        <p:attrNameLst>
                                          <p:attrName>style.rotation</p:attrName>
                                        </p:attrNameLst>
                                      </p:cBhvr>
                                      <p:tavLst>
                                        <p:tav tm="0">
                                          <p:val>
                                            <p:fltVal val="90"/>
                                          </p:val>
                                        </p:tav>
                                        <p:tav tm="100000">
                                          <p:val>
                                            <p:fltVal val="0"/>
                                          </p:val>
                                        </p:tav>
                                      </p:tavLst>
                                    </p:anim>
                                    <p:animEffect transition="in" filter="fade">
                                      <p:cBhvr>
                                        <p:cTn id="15" dur="500"/>
                                        <p:tgtEl>
                                          <p:spTgt spid="43"/>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 calcmode="lin" valueType="num">
                                      <p:cBhvr>
                                        <p:cTn id="26" dur="500" fill="hold"/>
                                        <p:tgtEl>
                                          <p:spTgt spid="44"/>
                                        </p:tgtEl>
                                        <p:attrNameLst>
                                          <p:attrName>style.rotation</p:attrName>
                                        </p:attrNameLst>
                                      </p:cBhvr>
                                      <p:tavLst>
                                        <p:tav tm="0">
                                          <p:val>
                                            <p:fltVal val="90"/>
                                          </p:val>
                                        </p:tav>
                                        <p:tav tm="100000">
                                          <p:val>
                                            <p:fltVal val="0"/>
                                          </p:val>
                                        </p:tav>
                                      </p:tavLst>
                                    </p:anim>
                                    <p:animEffect transition="in" filter="fade">
                                      <p:cBhvr>
                                        <p:cTn id="27" dur="500"/>
                                        <p:tgtEl>
                                          <p:spTgt spid="4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 calcmode="lin" valueType="num">
                                      <p:cBhvr>
                                        <p:cTn id="38" dur="500" fill="hold"/>
                                        <p:tgtEl>
                                          <p:spTgt spid="54"/>
                                        </p:tgtEl>
                                        <p:attrNameLst>
                                          <p:attrName>style.rotation</p:attrName>
                                        </p:attrNameLst>
                                      </p:cBhvr>
                                      <p:tavLst>
                                        <p:tav tm="0">
                                          <p:val>
                                            <p:fltVal val="90"/>
                                          </p:val>
                                        </p:tav>
                                        <p:tav tm="100000">
                                          <p:val>
                                            <p:fltVal val="0"/>
                                          </p:val>
                                        </p:tav>
                                      </p:tavLst>
                                    </p:anim>
                                    <p:animEffect transition="in" filter="fade">
                                      <p:cBhvr>
                                        <p:cTn id="39" dur="500"/>
                                        <p:tgtEl>
                                          <p:spTgt spid="54"/>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left)">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64"/>
                                        </p:tgtEl>
                                        <p:attrNameLst>
                                          <p:attrName>style.visibility</p:attrName>
                                        </p:attrNameLst>
                                      </p:cBhvr>
                                      <p:to>
                                        <p:strVal val="visible"/>
                                      </p:to>
                                    </p:set>
                                    <p:anim calcmode="lin" valueType="num">
                                      <p:cBhvr>
                                        <p:cTn id="48" dur="500" fill="hold"/>
                                        <p:tgtEl>
                                          <p:spTgt spid="64"/>
                                        </p:tgtEl>
                                        <p:attrNameLst>
                                          <p:attrName>ppt_w</p:attrName>
                                        </p:attrNameLst>
                                      </p:cBhvr>
                                      <p:tavLst>
                                        <p:tav tm="0">
                                          <p:val>
                                            <p:fltVal val="0"/>
                                          </p:val>
                                        </p:tav>
                                        <p:tav tm="100000">
                                          <p:val>
                                            <p:strVal val="#ppt_w"/>
                                          </p:val>
                                        </p:tav>
                                      </p:tavLst>
                                    </p:anim>
                                    <p:anim calcmode="lin" valueType="num">
                                      <p:cBhvr>
                                        <p:cTn id="49" dur="500" fill="hold"/>
                                        <p:tgtEl>
                                          <p:spTgt spid="64"/>
                                        </p:tgtEl>
                                        <p:attrNameLst>
                                          <p:attrName>ppt_h</p:attrName>
                                        </p:attrNameLst>
                                      </p:cBhvr>
                                      <p:tavLst>
                                        <p:tav tm="0">
                                          <p:val>
                                            <p:fltVal val="0"/>
                                          </p:val>
                                        </p:tav>
                                        <p:tav tm="100000">
                                          <p:val>
                                            <p:strVal val="#ppt_h"/>
                                          </p:val>
                                        </p:tav>
                                      </p:tavLst>
                                    </p:anim>
                                    <p:anim calcmode="lin" valueType="num">
                                      <p:cBhvr>
                                        <p:cTn id="50" dur="500" fill="hold"/>
                                        <p:tgtEl>
                                          <p:spTgt spid="64"/>
                                        </p:tgtEl>
                                        <p:attrNameLst>
                                          <p:attrName>style.rotation</p:attrName>
                                        </p:attrNameLst>
                                      </p:cBhvr>
                                      <p:tavLst>
                                        <p:tav tm="0">
                                          <p:val>
                                            <p:fltVal val="90"/>
                                          </p:val>
                                        </p:tav>
                                        <p:tav tm="100000">
                                          <p:val>
                                            <p:fltVal val="0"/>
                                          </p:val>
                                        </p:tav>
                                      </p:tavLst>
                                    </p:anim>
                                    <p:animEffect transition="in" filter="fade">
                                      <p:cBhvr>
                                        <p:cTn id="51" dur="500"/>
                                        <p:tgtEl>
                                          <p:spTgt spid="64"/>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wipe(left)">
                                      <p:cBhvr>
                                        <p:cTn id="5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769112"/>
            <a:ext cx="5331989" cy="2374387"/>
          </a:xfrm>
          <a:prstGeom prst="rect">
            <a:avLst/>
          </a:prstGeom>
        </p:spPr>
      </p:pic>
      <p:grpSp>
        <p:nvGrpSpPr>
          <p:cNvPr id="8" name="组合 7"/>
          <p:cNvGrpSpPr/>
          <p:nvPr/>
        </p:nvGrpSpPr>
        <p:grpSpPr>
          <a:xfrm>
            <a:off x="1198240" y="-39334"/>
            <a:ext cx="7107560" cy="3041291"/>
            <a:chOff x="1198240" y="-39334"/>
            <a:chExt cx="7107560" cy="3041291"/>
          </a:xfrm>
        </p:grpSpPr>
        <p:sp>
          <p:nvSpPr>
            <p:cNvPr id="7" name="任意多边形 6"/>
            <p:cNvSpPr/>
            <p:nvPr/>
          </p:nvSpPr>
          <p:spPr>
            <a:xfrm>
              <a:off x="3513909"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zh-CN" altLang="en-US">
                <a:cs typeface="+mn-ea"/>
                <a:sym typeface="+mn-lt"/>
              </a:endParaRPr>
            </a:p>
          </p:txBody>
        </p:sp>
        <p:sp>
          <p:nvSpPr>
            <p:cNvPr id="4" name="矩形 3"/>
            <p:cNvSpPr/>
            <p:nvPr/>
          </p:nvSpPr>
          <p:spPr>
            <a:xfrm>
              <a:off x="1198240" y="1229164"/>
              <a:ext cx="7107560" cy="177279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30000"/>
                </a:lnSpc>
                <a:defRPr/>
              </a:pPr>
              <a:r>
                <a:rPr lang="vi-VN" sz="2800" b="1" dirty="0" smtClean="0">
                  <a:solidFill>
                    <a:srgbClr val="FFFF00"/>
                  </a:solidFill>
                  <a:latin typeface="Times New Roman" pitchFamily="18" charset="0"/>
                  <a:ea typeface="Times" pitchFamily="34" charset="0"/>
                  <a:cs typeface="Times New Roman" pitchFamily="18" charset="0"/>
                </a:rPr>
                <a:t>Ứng dụng công nghệ thông tin nhằm nâng cao chất lượng học tập, thúc đẩy xây dựng xã hội học tập và học tập suốt đời</a:t>
              </a:r>
              <a:endParaRPr lang="zh-CN" altLang="en-US" sz="2800" b="1" kern="0" dirty="0">
                <a:solidFill>
                  <a:srgbClr val="FFFF00"/>
                </a:solidFill>
                <a:latin typeface="Times New Roman" pitchFamily="18" charset="0"/>
                <a:ea typeface="Times" pitchFamily="34" charset="0"/>
                <a:cs typeface="Times New Roman" pitchFamily="18" charset="0"/>
                <a:sym typeface="+mn-lt"/>
              </a:endParaRPr>
            </a:p>
          </p:txBody>
        </p:sp>
        <p:sp>
          <p:nvSpPr>
            <p:cNvPr id="5" name="椭圆 4"/>
            <p:cNvSpPr/>
            <p:nvPr/>
          </p:nvSpPr>
          <p:spPr>
            <a:xfrm>
              <a:off x="3419872" y="1112854"/>
              <a:ext cx="216000" cy="21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5783349" y="1106846"/>
              <a:ext cx="216000" cy="216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cs typeface="+mn-ea"/>
                <a:sym typeface="+mn-lt"/>
              </a:endParaRPr>
            </a:p>
          </p:txBody>
        </p:sp>
      </p:grpSp>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268760" y="-2377452"/>
            <a:ext cx="12889432" cy="8170212"/>
          </a:xfrm>
          <a:prstGeom prst="rect">
            <a:avLst/>
          </a:prstGeom>
        </p:spPr>
      </p:pic>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
        <p:nvSpPr>
          <p:cNvPr id="10" name="Rectangle 2">
            <a:extLst>
              <a:ext uri="{FF2B5EF4-FFF2-40B4-BE49-F238E27FC236}">
                <a16:creationId xmlns:a16="http://schemas.microsoft.com/office/drawing/2014/main" id="{01397CC8-96DC-4122-A464-DCABC7D40357}"/>
              </a:ext>
            </a:extLst>
          </p:cNvPr>
          <p:cNvSpPr txBox="1">
            <a:spLocks noRot="1" noChangeArrowheads="1"/>
          </p:cNvSpPr>
          <p:nvPr/>
        </p:nvSpPr>
        <p:spPr>
          <a:xfrm>
            <a:off x="152400" y="971550"/>
            <a:ext cx="5638800" cy="381000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buFontTx/>
              <a:buChar char="-"/>
            </a:pPr>
            <a:r>
              <a:rPr lang="en-US" sz="3200" dirty="0" smtClean="0">
                <a:latin typeface="Times New Roman" pitchFamily="18" charset="0"/>
                <a:cs typeface="Times New Roman" pitchFamily="18" charset="0"/>
              </a:rPr>
              <a:t> N</a:t>
            </a:r>
            <a:r>
              <a:rPr lang="vi-VN" sz="3200" dirty="0" smtClean="0">
                <a:latin typeface="Times New Roman" pitchFamily="18" charset="0"/>
                <a:cs typeface="Times New Roman" pitchFamily="18" charset="0"/>
              </a:rPr>
              <a:t>âng cao chất lượng các chương trình đào tạo từ xa, xây dựng các khóa học trực tuyến mở, đại chúng trong các cơ sở giáo dục</a:t>
            </a:r>
            <a:r>
              <a:rPr lang="en-US" sz="3200" dirty="0" smtClean="0">
                <a:latin typeface="Times New Roman" pitchFamily="18" charset="0"/>
                <a:cs typeface="Times New Roman" pitchFamily="18" charset="0"/>
              </a:rPr>
              <a:t>.</a:t>
            </a:r>
          </a:p>
        </p:txBody>
      </p:sp>
      <p:pic>
        <p:nvPicPr>
          <p:cNvPr id="11"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0671" b="24053"/>
          <a:stretch>
            <a:fillRect/>
          </a:stretch>
        </p:blipFill>
        <p:spPr>
          <a:xfrm flipH="1">
            <a:off x="0" y="3329048"/>
            <a:ext cx="9144000" cy="181445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l="79167" t="17302" b="16032"/>
          <a:stretch>
            <a:fillRect/>
          </a:stretch>
        </p:blipFill>
        <p:spPr>
          <a:xfrm>
            <a:off x="6477000" y="971550"/>
            <a:ext cx="1905000" cy="3657600"/>
          </a:xfrm>
          <a:prstGeom prst="rect">
            <a:avLst/>
          </a:prstGeom>
        </p:spPr>
      </p:pic>
    </p:spTree>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out)">
                                      <p:cBhvr>
                                        <p:cTn id="7" dur="500"/>
                                        <p:tgtEl>
                                          <p:spTgt spid="10">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268760" y="-2377452"/>
            <a:ext cx="12889432" cy="8170212"/>
          </a:xfrm>
          <a:prstGeom prst="rect">
            <a:avLst/>
          </a:prstGeom>
        </p:spPr>
      </p:pic>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0671" b="24053"/>
          <a:stretch>
            <a:fillRect/>
          </a:stretch>
        </p:blipFill>
        <p:spPr>
          <a:xfrm flipH="1">
            <a:off x="-11956" y="3723878"/>
            <a:ext cx="9144000" cy="1814452"/>
          </a:xfrm>
          <a:prstGeom prst="rect">
            <a:avLst/>
          </a:prstGeom>
        </p:spPr>
      </p:pic>
      <p:sp>
        <p:nvSpPr>
          <p:cNvPr id="9" name="Rectangle 2">
            <a:extLst>
              <a:ext uri="{FF2B5EF4-FFF2-40B4-BE49-F238E27FC236}">
                <a16:creationId xmlns:a16="http://schemas.microsoft.com/office/drawing/2014/main" id="{91F6345D-6EC9-4C0C-A062-8EC41E49CAE4}"/>
              </a:ext>
            </a:extLst>
          </p:cNvPr>
          <p:cNvSpPr txBox="1">
            <a:spLocks noRot="1" noChangeArrowheads="1"/>
          </p:cNvSpPr>
          <p:nvPr/>
        </p:nvSpPr>
        <p:spPr>
          <a:xfrm>
            <a:off x="1" y="514350"/>
            <a:ext cx="4724400" cy="457200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buFontTx/>
              <a:buChar char="-"/>
            </a:pP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Nghiên cứu áp dụng các mô hình quản lý giáo dục theo hướng tiếp cận công nghệ, quản lý nhà trường theo hướng mở, kết nối, dùng chung hạ tầng công nghệ, cơ sở dữ liệu lớn.</a:t>
            </a:r>
            <a:endParaRPr lang="zh-CN" altLang="en-US" sz="3200" b="1" dirty="0">
              <a:solidFill>
                <a:srgbClr val="89A08C"/>
              </a:solidFill>
              <a:latin typeface="Times New Roman" pitchFamily="18" charset="0"/>
              <a:ea typeface="新蒂小丸子" panose="03000600000000000000" pitchFamily="66" charset="-122"/>
              <a:cs typeface="Times New Roman" pitchFamily="18" charset="0"/>
              <a:sym typeface="+mn-lt"/>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6800" y="971550"/>
            <a:ext cx="4267200" cy="3119846"/>
          </a:xfrm>
          <a:prstGeom prst="rect">
            <a:avLst/>
          </a:prstGeom>
        </p:spPr>
      </p:pic>
    </p:spTree>
    <p:extLst>
      <p:ext uri="{BB962C8B-B14F-4D97-AF65-F5344CB8AC3E}">
        <p14:creationId xmlns:p14="http://schemas.microsoft.com/office/powerpoint/2010/main" val="1639802212"/>
      </p:ext>
    </p:extLst>
  </p:cSld>
  <p:clrMapOvr>
    <a:masterClrMapping/>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EDE4052-934C-4262-951B-18932A5FA04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蝉视频"/>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1125</Words>
  <Application>Microsoft Office PowerPoint</Application>
  <PresentationFormat>On-screen Show (16:9)</PresentationFormat>
  <Paragraphs>79</Paragraphs>
  <Slides>24</Slides>
  <Notes>20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Times</vt:lpstr>
      <vt:lpstr>Times New Roman</vt:lpstr>
      <vt:lpstr>Arial</vt:lpstr>
      <vt:lpstr>宋体</vt:lpstr>
      <vt:lpstr>华康方圆体W7</vt:lpstr>
      <vt:lpstr>Calibri</vt:lpstr>
      <vt:lpstr>Cambria</vt:lpstr>
      <vt:lpstr>.黑体-日本语</vt:lpstr>
      <vt:lpstr>新蒂小丸子</vt:lpstr>
      <vt:lpstr>更多模版请关注:尚佳素材公社shop64427429.taobao.com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蝉视频</dc:title>
  <dc:creator>Administrator</dc:creator>
  <cp:lastModifiedBy>MHC</cp:lastModifiedBy>
  <cp:revision>46</cp:revision>
  <dcterms:created xsi:type="dcterms:W3CDTF">2015-10-27T02:40:00Z</dcterms:created>
  <dcterms:modified xsi:type="dcterms:W3CDTF">2021-09-26T04:05:03Z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