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4"/>
  </p:notesMasterIdLst>
  <p:sldIdLst>
    <p:sldId id="281" r:id="rId3"/>
    <p:sldId id="282" r:id="rId4"/>
    <p:sldId id="283" r:id="rId5"/>
    <p:sldId id="284" r:id="rId6"/>
    <p:sldId id="285" r:id="rId7"/>
    <p:sldId id="286" r:id="rId8"/>
    <p:sldId id="256" r:id="rId9"/>
    <p:sldId id="280" r:id="rId10"/>
    <p:sldId id="257" r:id="rId11"/>
    <p:sldId id="259" r:id="rId12"/>
    <p:sldId id="260" r:id="rId13"/>
    <p:sldId id="261" r:id="rId14"/>
    <p:sldId id="258" r:id="rId15"/>
    <p:sldId id="262" r:id="rId16"/>
    <p:sldId id="264" r:id="rId17"/>
    <p:sldId id="263" r:id="rId18"/>
    <p:sldId id="266" r:id="rId19"/>
    <p:sldId id="265"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87"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A938C-1929-4F7D-B046-412A6DEF0983}" type="datetimeFigureOut">
              <a:rPr lang="vi-VN" smtClean="0"/>
              <a:t>02/10/2021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BEB19-D4C3-44E6-9B2C-DCB7F50667AA}" type="slidenum">
              <a:rPr lang="vi-VN" smtClean="0"/>
              <a:t>‹#›</a:t>
            </a:fld>
            <a:endParaRPr lang="vi-VN"/>
          </a:p>
        </p:txBody>
      </p:sp>
    </p:spTree>
    <p:extLst>
      <p:ext uri="{BB962C8B-B14F-4D97-AF65-F5344CB8AC3E}">
        <p14:creationId xmlns:p14="http://schemas.microsoft.com/office/powerpoint/2010/main" val="3242774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solidFill>
                <a:prstClr val="black"/>
              </a:solidFill>
              <a:ea typeface="ＭＳ Ｐゴシック" pitchFamily="34" charset="-128"/>
            </a:endParaRPr>
          </a:p>
        </p:txBody>
      </p:sp>
    </p:spTree>
    <p:extLst>
      <p:ext uri="{BB962C8B-B14F-4D97-AF65-F5344CB8AC3E}">
        <p14:creationId xmlns:p14="http://schemas.microsoft.com/office/powerpoint/2010/main" val="3721704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37699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409515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2812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2408870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2224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4077240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355909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2109974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pPr>
                <a:defRPr/>
              </a:pPr>
              <a:t>10/2/2021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pPr/>
              <a:t>‹#›</a:t>
            </a:fld>
            <a:endParaRPr lang="en-US" altLang="en-US"/>
          </a:p>
        </p:txBody>
      </p:sp>
    </p:spTree>
    <p:extLst>
      <p:ext uri="{BB962C8B-B14F-4D97-AF65-F5344CB8AC3E}">
        <p14:creationId xmlns:p14="http://schemas.microsoft.com/office/powerpoint/2010/main" val="1129599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pPr>
                <a:defRPr/>
              </a:pPr>
              <a:t>10/2/2021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pPr/>
              <a:t>‹#›</a:t>
            </a:fld>
            <a:endParaRPr lang="en-US" altLang="en-US"/>
          </a:p>
        </p:txBody>
      </p:sp>
    </p:spTree>
    <p:extLst>
      <p:ext uri="{BB962C8B-B14F-4D97-AF65-F5344CB8AC3E}">
        <p14:creationId xmlns:p14="http://schemas.microsoft.com/office/powerpoint/2010/main" val="3213158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pPr>
                <a:defRPr/>
              </a:pPr>
              <a:t>10/2/2021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pPr/>
              <a:t>‹#›</a:t>
            </a:fld>
            <a:endParaRPr lang="en-US" altLang="en-US"/>
          </a:p>
        </p:txBody>
      </p:sp>
    </p:spTree>
    <p:extLst>
      <p:ext uri="{BB962C8B-B14F-4D97-AF65-F5344CB8AC3E}">
        <p14:creationId xmlns:p14="http://schemas.microsoft.com/office/powerpoint/2010/main" val="325803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3951103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pPr>
                <a:defRPr/>
              </a:pPr>
              <a:t>10/2/2021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pPr/>
              <a:t>‹#›</a:t>
            </a:fld>
            <a:endParaRPr lang="en-US" altLang="en-US"/>
          </a:p>
        </p:txBody>
      </p:sp>
    </p:spTree>
    <p:extLst>
      <p:ext uri="{BB962C8B-B14F-4D97-AF65-F5344CB8AC3E}">
        <p14:creationId xmlns:p14="http://schemas.microsoft.com/office/powerpoint/2010/main" val="1639717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pPr>
                <a:defRPr/>
              </a:pPr>
              <a:t>10/2/2021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pPr/>
              <a:t>‹#›</a:t>
            </a:fld>
            <a:endParaRPr lang="en-US" altLang="en-US"/>
          </a:p>
        </p:txBody>
      </p:sp>
    </p:spTree>
    <p:extLst>
      <p:ext uri="{BB962C8B-B14F-4D97-AF65-F5344CB8AC3E}">
        <p14:creationId xmlns:p14="http://schemas.microsoft.com/office/powerpoint/2010/main" val="23861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pPr>
                <a:defRPr/>
              </a:pPr>
              <a:t>10/2/2021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pPr/>
              <a:t>‹#›</a:t>
            </a:fld>
            <a:endParaRPr lang="en-US" altLang="en-US"/>
          </a:p>
        </p:txBody>
      </p:sp>
    </p:spTree>
    <p:extLst>
      <p:ext uri="{BB962C8B-B14F-4D97-AF65-F5344CB8AC3E}">
        <p14:creationId xmlns:p14="http://schemas.microsoft.com/office/powerpoint/2010/main" val="404969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pPr>
                <a:defRPr/>
              </a:pPr>
              <a:t>10/2/2021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pPr/>
              <a:t>‹#›</a:t>
            </a:fld>
            <a:endParaRPr lang="en-US" altLang="en-US"/>
          </a:p>
        </p:txBody>
      </p:sp>
    </p:spTree>
    <p:extLst>
      <p:ext uri="{BB962C8B-B14F-4D97-AF65-F5344CB8AC3E}">
        <p14:creationId xmlns:p14="http://schemas.microsoft.com/office/powerpoint/2010/main" val="2956516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pPr>
                <a:defRPr/>
              </a:pPr>
              <a:t>10/2/2021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pPr/>
              <a:t>‹#›</a:t>
            </a:fld>
            <a:endParaRPr lang="en-US" altLang="en-US"/>
          </a:p>
        </p:txBody>
      </p:sp>
    </p:spTree>
    <p:extLst>
      <p:ext uri="{BB962C8B-B14F-4D97-AF65-F5344CB8AC3E}">
        <p14:creationId xmlns:p14="http://schemas.microsoft.com/office/powerpoint/2010/main" val="1479624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pPr>
                <a:defRPr/>
              </a:pPr>
              <a:t>10/2/2021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pPr/>
              <a:t>‹#›</a:t>
            </a:fld>
            <a:endParaRPr lang="en-US" altLang="en-US"/>
          </a:p>
        </p:txBody>
      </p:sp>
    </p:spTree>
    <p:extLst>
      <p:ext uri="{BB962C8B-B14F-4D97-AF65-F5344CB8AC3E}">
        <p14:creationId xmlns:p14="http://schemas.microsoft.com/office/powerpoint/2010/main" val="2778720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pPr>
                <a:defRPr/>
              </a:pPr>
              <a:t>10/2/2021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pPr/>
              <a:t>‹#›</a:t>
            </a:fld>
            <a:endParaRPr lang="en-US" altLang="en-US"/>
          </a:p>
        </p:txBody>
      </p:sp>
    </p:spTree>
    <p:extLst>
      <p:ext uri="{BB962C8B-B14F-4D97-AF65-F5344CB8AC3E}">
        <p14:creationId xmlns:p14="http://schemas.microsoft.com/office/powerpoint/2010/main" val="2693403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pPr>
                <a:defRPr/>
              </a:pPr>
              <a:t>10/2/2021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pPr/>
              <a:t>‹#›</a:t>
            </a:fld>
            <a:endParaRPr lang="en-US" altLang="en-US"/>
          </a:p>
        </p:txBody>
      </p:sp>
    </p:spTree>
    <p:extLst>
      <p:ext uri="{BB962C8B-B14F-4D97-AF65-F5344CB8AC3E}">
        <p14:creationId xmlns:p14="http://schemas.microsoft.com/office/powerpoint/2010/main" val="2999544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pPr>
                <a:defRPr/>
              </a:pPr>
              <a:t>10/2/2021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pPr/>
              <a:t>‹#›</a:t>
            </a:fld>
            <a:endParaRPr lang="en-US" altLang="en-US"/>
          </a:p>
        </p:txBody>
      </p:sp>
    </p:spTree>
    <p:extLst>
      <p:ext uri="{BB962C8B-B14F-4D97-AF65-F5344CB8AC3E}">
        <p14:creationId xmlns:p14="http://schemas.microsoft.com/office/powerpoint/2010/main" val="43300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40650-315B-48A8-9FAD-2F8EF2231372}" type="datetimeFigureOut">
              <a:rPr lang="vi-VN" smtClean="0"/>
              <a:t>02/10/2021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282395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240650-315B-48A8-9FAD-2F8EF2231372}" type="datetimeFigureOut">
              <a:rPr lang="vi-VN" smtClean="0"/>
              <a:t>02/10/2021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411928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240650-315B-48A8-9FAD-2F8EF2231372}" type="datetimeFigureOut">
              <a:rPr lang="vi-VN" smtClean="0"/>
              <a:t>02/10/2021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422204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240650-315B-48A8-9FAD-2F8EF2231372}" type="datetimeFigureOut">
              <a:rPr lang="vi-VN" smtClean="0"/>
              <a:t>02/10/2021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330233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40650-315B-48A8-9FAD-2F8EF2231372}" type="datetimeFigureOut">
              <a:rPr lang="vi-VN" smtClean="0"/>
              <a:t>02/10/2021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177881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240650-315B-48A8-9FAD-2F8EF2231372}" type="datetimeFigureOut">
              <a:rPr lang="vi-VN" smtClean="0"/>
              <a:t>02/10/2021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345055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240650-315B-48A8-9FAD-2F8EF2231372}" type="datetimeFigureOut">
              <a:rPr lang="vi-VN" smtClean="0"/>
              <a:t>02/10/2021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D8B4554-CF8A-47E5-9E76-BD90689CFA58}" type="slidenum">
              <a:rPr lang="vi-VN" smtClean="0"/>
              <a:t>‹#›</a:t>
            </a:fld>
            <a:endParaRPr lang="vi-VN"/>
          </a:p>
        </p:txBody>
      </p:sp>
    </p:spTree>
    <p:extLst>
      <p:ext uri="{BB962C8B-B14F-4D97-AF65-F5344CB8AC3E}">
        <p14:creationId xmlns:p14="http://schemas.microsoft.com/office/powerpoint/2010/main" val="150300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240650-315B-48A8-9FAD-2F8EF2231372}" type="datetimeFigureOut">
              <a:rPr lang="vi-VN" smtClean="0"/>
              <a:t>02/10/2021</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D8B4554-CF8A-47E5-9E76-BD90689CFA58}" type="slidenum">
              <a:rPr lang="vi-VN" smtClean="0"/>
              <a:t>‹#›</a:t>
            </a:fld>
            <a:endParaRPr lang="vi-VN"/>
          </a:p>
        </p:txBody>
      </p:sp>
    </p:spTree>
    <p:extLst>
      <p:ext uri="{BB962C8B-B14F-4D97-AF65-F5344CB8AC3E}">
        <p14:creationId xmlns:p14="http://schemas.microsoft.com/office/powerpoint/2010/main" val="464374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fontAlgn="base">
              <a:spcBef>
                <a:spcPct val="0"/>
              </a:spcBef>
              <a:spcAft>
                <a:spcPct val="0"/>
              </a:spcAft>
              <a:defRPr/>
            </a:pPr>
            <a:fld id="{5ABC0D3D-0516-47B2-A2CB-41AB1E6AE0A8}" type="datetime1">
              <a:rPr lang="en-US">
                <a:ea typeface="ＭＳ Ｐゴシック" pitchFamily="34" charset="-128"/>
              </a:rPr>
              <a:pPr fontAlgn="base">
                <a:spcBef>
                  <a:spcPct val="0"/>
                </a:spcBef>
                <a:spcAft>
                  <a:spcPct val="0"/>
                </a:spcAft>
                <a:defRPr/>
              </a:pPr>
              <a:t>10/2/2021</a:t>
            </a:fld>
            <a:endParaRPr lang="en-US">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9825CBC9-3E9C-437F-9D6F-B7BC2A7CE993}" type="slidenum">
              <a:rPr lang="en-US" altLang="en-US">
                <a:ea typeface="ＭＳ Ｐゴシック" pitchFamily="34" charset="-128"/>
              </a:rPr>
              <a:pPr fontAlgn="base">
                <a:spcBef>
                  <a:spcPct val="0"/>
                </a:spcBef>
                <a:spcAft>
                  <a:spcPct val="0"/>
                </a:spcAft>
              </a:pPr>
              <a:t>‹#›</a:t>
            </a:fld>
            <a:endParaRPr lang="en-US" altLang="en-US">
              <a:ea typeface="ＭＳ Ｐゴシック" pitchFamily="34" charset="-128"/>
            </a:endParaRPr>
          </a:p>
        </p:txBody>
      </p:sp>
      <p:cxnSp>
        <p:nvCxnSpPr>
          <p:cNvPr id="9" name="Straight Connector 8"/>
          <p:cNvCxnSpPr>
            <a:cxnSpLocks noChangeShapeType="1"/>
          </p:cNvCxnSpPr>
          <p:nvPr/>
        </p:nvCxnSpPr>
        <p:spPr bwMode="auto">
          <a:xfrm>
            <a:off x="203200" y="533400"/>
            <a:ext cx="8900584"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p:spPr>
      </p:cxnSp>
      <p:pic>
        <p:nvPicPr>
          <p:cNvPr id="1032" name="Picture 2"/>
          <p:cNvPicPr>
            <a:picLocks noChangeAspect="1" noChangeArrowheads="1"/>
          </p:cNvPicPr>
          <p:nvPr/>
        </p:nvPicPr>
        <p:blipFill>
          <a:blip r:embed="rId14" cstate="print"/>
          <a:srcRect/>
          <a:stretch>
            <a:fillRect/>
          </a:stretch>
        </p:blipFill>
        <p:spPr bwMode="auto">
          <a:xfrm>
            <a:off x="10117667" y="88900"/>
            <a:ext cx="1769533" cy="368300"/>
          </a:xfrm>
          <a:prstGeom prst="rect">
            <a:avLst/>
          </a:prstGeom>
          <a:noFill/>
          <a:ln w="9525">
            <a:noFill/>
            <a:miter lim="800000"/>
            <a:headEnd/>
            <a:tailEnd/>
          </a:ln>
        </p:spPr>
      </p:pic>
      <p:pic>
        <p:nvPicPr>
          <p:cNvPr id="1033" name="Picture 10"/>
          <p:cNvPicPr>
            <a:picLocks noChangeAspect="1" noChangeArrowheads="1"/>
          </p:cNvPicPr>
          <p:nvPr/>
        </p:nvPicPr>
        <p:blipFill>
          <a:blip r:embed="rId15" cstate="print"/>
          <a:srcRect/>
          <a:stretch>
            <a:fillRect/>
          </a:stretch>
        </p:blipFill>
        <p:spPr bwMode="auto">
          <a:xfrm>
            <a:off x="203200" y="74614"/>
            <a:ext cx="635000" cy="382587"/>
          </a:xfrm>
          <a:prstGeom prst="rect">
            <a:avLst/>
          </a:prstGeom>
          <a:noFill/>
          <a:ln w="9525">
            <a:noFill/>
            <a:miter lim="800000"/>
            <a:headEnd/>
            <a:tailEnd/>
          </a:ln>
        </p:spPr>
      </p:pic>
    </p:spTree>
    <p:extLst>
      <p:ext uri="{BB962C8B-B14F-4D97-AF65-F5344CB8AC3E}">
        <p14:creationId xmlns:p14="http://schemas.microsoft.com/office/powerpoint/2010/main" val="17586779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3" TargetMode="External"/><Relationship Id="rId3" Type="http://schemas.openxmlformats.org/officeDocument/2006/relationships/notesSlide" Target="../notesSlides/notesSlide1.xml"/><Relationship Id="rId7" Type="http://schemas.openxmlformats.org/officeDocument/2006/relationships/image" Target="../media/image15.emf"/><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5" TargetMode="External"/><Relationship Id="rId5" Type="http://schemas.openxmlformats.org/officeDocument/2006/relationships/image" Target="../media/image14.emf"/><Relationship Id="rId10" Type="http://schemas.openxmlformats.org/officeDocument/2006/relationships/image" Target="../media/image8.png"/><Relationship Id="rId4"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4" TargetMode="External"/><Relationship Id="rId9"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0.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dean1665.v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3514250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1959017" y="321550"/>
            <a:ext cx="6600490" cy="762000"/>
          </a:xfrm>
          <a:prstGeom prst="chevron">
            <a:avLst>
              <a:gd name="adj" fmla="val 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0" fontAlgn="base" hangingPunct="0">
              <a:spcBef>
                <a:spcPct val="0"/>
              </a:spcBef>
              <a:spcAft>
                <a:spcPct val="0"/>
              </a:spcAft>
            </a:pPr>
            <a:r>
              <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
        <p:nvSpPr>
          <p:cNvPr id="5" name="Rectangle 4"/>
          <p:cNvSpPr/>
          <p:nvPr/>
        </p:nvSpPr>
        <p:spPr>
          <a:xfrm>
            <a:off x="2289608" y="502495"/>
            <a:ext cx="5939307" cy="461665"/>
          </a:xfrm>
          <a:prstGeom prst="rect">
            <a:avLst/>
          </a:prstGeom>
        </p:spPr>
        <p:txBody>
          <a:bodyPr wrap="square">
            <a:spAutoFit/>
          </a:bodyPr>
          <a:lstStyle/>
          <a:p>
            <a:pPr eaLnBrk="0" fontAlgn="base" hangingPunct="0">
              <a:spcBef>
                <a:spcPct val="0"/>
              </a:spcBef>
              <a:spcAft>
                <a:spcPct val="0"/>
              </a:spcAft>
            </a:pP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văn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hóa</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giao</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thông</a:t>
            </a:r>
            <a:endPar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164125" y="1396734"/>
            <a:ext cx="4660410" cy="1154162"/>
          </a:xfrm>
          <a:prstGeom prst="rect">
            <a:avLst/>
          </a:prstGeom>
        </p:spPr>
        <p:txBody>
          <a:bodyPr wrap="square">
            <a:spAutoFit/>
          </a:bodyPr>
          <a:lstStyle/>
          <a:p>
            <a:pPr marL="342900" indent="-342900">
              <a:spcBef>
                <a:spcPts val="1230"/>
              </a:spcBef>
              <a:buClr>
                <a:srgbClr val="C00000"/>
              </a:buClr>
              <a:buSzPts val="1300"/>
              <a:buFont typeface="Times New Roman" panose="02020603050405020304" pitchFamily="18" charset="0"/>
              <a:buAutoNum type="arabicPeriod"/>
              <a:tabLst>
                <a:tab pos="812800" algn="l"/>
              </a:tabLst>
            </a:pPr>
            <a:r>
              <a:rPr lang="vi-VN" sz="1600" b="1" dirty="0">
                <a:solidFill>
                  <a:srgbClr val="C00000"/>
                </a:solidFill>
                <a:latin typeface="Times New Roman" panose="02020603050405020304" pitchFamily="18" charset="0"/>
                <a:ea typeface="Times New Roman" panose="02020603050405020304" pitchFamily="18" charset="0"/>
              </a:rPr>
              <a:t>Tìm hiểu về văn hóa giao</a:t>
            </a:r>
            <a:r>
              <a:rPr lang="vi-VN" sz="1600" b="1" spc="-45" dirty="0">
                <a:solidFill>
                  <a:srgbClr val="C00000"/>
                </a:solidFill>
                <a:latin typeface="Times New Roman" panose="02020603050405020304" pitchFamily="18" charset="0"/>
                <a:ea typeface="Times New Roman" panose="02020603050405020304" pitchFamily="18" charset="0"/>
              </a:rPr>
              <a:t> </a:t>
            </a:r>
            <a:r>
              <a:rPr lang="vi-VN" sz="1600" b="1" dirty="0">
                <a:solidFill>
                  <a:srgbClr val="C00000"/>
                </a:solidFill>
                <a:latin typeface="Times New Roman" panose="02020603050405020304" pitchFamily="18" charset="0"/>
                <a:ea typeface="Times New Roman" panose="02020603050405020304" pitchFamily="18" charset="0"/>
              </a:rPr>
              <a:t>thông</a:t>
            </a:r>
            <a:endParaRPr lang="vi-VN" sz="1600" dirty="0">
              <a:solidFill>
                <a:prstClr val="black"/>
              </a:solidFill>
              <a:latin typeface="Times New Roman" panose="02020603050405020304" pitchFamily="18" charset="0"/>
              <a:ea typeface="Times New Roman" panose="02020603050405020304" pitchFamily="18" charset="0"/>
            </a:endParaRPr>
          </a:p>
          <a:p>
            <a:pPr marL="342900" indent="-342900">
              <a:spcBef>
                <a:spcPts val="605"/>
              </a:spcBef>
              <a:buSzPts val="1300"/>
              <a:buFont typeface="Times New Roman" panose="02020603050405020304" pitchFamily="18" charset="0"/>
              <a:buChar char="-"/>
              <a:tabLst>
                <a:tab pos="744220" algn="l"/>
              </a:tabLst>
            </a:pPr>
            <a:r>
              <a:rPr lang="vi-VN" sz="1600" dirty="0" smtClean="0">
                <a:solidFill>
                  <a:prstClr val="black"/>
                </a:solidFill>
                <a:latin typeface="Times New Roman" panose="02020603050405020304" pitchFamily="18" charset="0"/>
                <a:ea typeface="Times New Roman" panose="02020603050405020304" pitchFamily="18" charset="0"/>
              </a:rPr>
              <a:t>Thế </a:t>
            </a:r>
            <a:r>
              <a:rPr lang="vi-VN" sz="1600" dirty="0">
                <a:solidFill>
                  <a:prstClr val="black"/>
                </a:solidFill>
                <a:latin typeface="Times New Roman" panose="02020603050405020304" pitchFamily="18" charset="0"/>
                <a:ea typeface="Times New Roman" panose="02020603050405020304" pitchFamily="18" charset="0"/>
              </a:rPr>
              <a:t>nào là văn hóa giao</a:t>
            </a:r>
            <a:r>
              <a:rPr lang="vi-VN" sz="1600" spc="-5" dirty="0">
                <a:solidFill>
                  <a:prstClr val="black"/>
                </a:solidFill>
                <a:latin typeface="Times New Roman" panose="02020603050405020304" pitchFamily="18" charset="0"/>
                <a:ea typeface="Times New Roman" panose="02020603050405020304" pitchFamily="18" charset="0"/>
              </a:rPr>
              <a:t> </a:t>
            </a:r>
            <a:r>
              <a:rPr lang="vi-VN" sz="1600" dirty="0">
                <a:solidFill>
                  <a:prstClr val="black"/>
                </a:solidFill>
                <a:latin typeface="Times New Roman" panose="02020603050405020304" pitchFamily="18" charset="0"/>
                <a:ea typeface="Times New Roman" panose="02020603050405020304" pitchFamily="18" charset="0"/>
              </a:rPr>
              <a:t>thông?</a:t>
            </a:r>
          </a:p>
          <a:p>
            <a:r>
              <a:rPr lang="vi-VN" sz="1600" dirty="0">
                <a:solidFill>
                  <a:prstClr val="black"/>
                </a:solidFill>
                <a:latin typeface="Times New Roman" panose="02020603050405020304" pitchFamily="18" charset="0"/>
                <a:ea typeface="Times New Roman" panose="02020603050405020304" pitchFamily="18" charset="0"/>
              </a:rPr>
              <a:t/>
            </a:r>
            <a:br>
              <a:rPr lang="vi-VN" sz="1600" dirty="0">
                <a:solidFill>
                  <a:prstClr val="black"/>
                </a:solidFill>
                <a:latin typeface="Times New Roman" panose="02020603050405020304" pitchFamily="18" charset="0"/>
                <a:ea typeface="Times New Roman" panose="02020603050405020304" pitchFamily="18" charset="0"/>
              </a:rPr>
            </a:br>
            <a:endParaRPr lang="vi-VN" sz="1600" dirty="0">
              <a:solidFill>
                <a:prstClr val="black"/>
              </a:solidFill>
            </a:endParaRPr>
          </a:p>
        </p:txBody>
      </p:sp>
      <p:sp>
        <p:nvSpPr>
          <p:cNvPr id="15" name="TextBox 14"/>
          <p:cNvSpPr txBox="1"/>
          <p:nvPr/>
        </p:nvSpPr>
        <p:spPr>
          <a:xfrm>
            <a:off x="4824535" y="1264495"/>
            <a:ext cx="6556228" cy="5262979"/>
          </a:xfrm>
          <a:prstGeom prst="rect">
            <a:avLst/>
          </a:prstGeom>
          <a:noFill/>
        </p:spPr>
        <p:txBody>
          <a:bodyPr wrap="square" rtlCol="0">
            <a:spAutoFit/>
          </a:bodyPr>
          <a:lstStyle/>
          <a:p>
            <a:pPr algn="just"/>
            <a:r>
              <a:rPr lang="vi-VN" sz="1600" dirty="0">
                <a:solidFill>
                  <a:prstClr val="black"/>
                </a:solidFill>
                <a:latin typeface="Times New Roman" panose="02020603050405020304" pitchFamily="18" charset="0"/>
                <a:cs typeface="Times New Roman" panose="02020603050405020304" pitchFamily="18" charset="0"/>
              </a:rPr>
              <a:t>       Văn hoá giao thông là cách ứng xử khi tham gia giao thông, thể hiện sự tôn trọng pháp luật, tôn trọng mọi người và có trách nhiệm với hành vi của bản thân.</a:t>
            </a:r>
          </a:p>
          <a:p>
            <a:pPr algn="just"/>
            <a:r>
              <a:rPr lang="vi-VN" sz="1600" dirty="0">
                <a:solidFill>
                  <a:prstClr val="black"/>
                </a:solidFill>
                <a:latin typeface="Times New Roman" panose="02020603050405020304" pitchFamily="18" charset="0"/>
                <a:cs typeface="Times New Roman" panose="02020603050405020304" pitchFamily="18" charset="0"/>
              </a:rPr>
              <a:t>       Văn hoá giao thông biểu hiện trước hết ở chỗ phải có hiểu biết đầy đủ và chấp hành nghiêm chỉnh pháp luật về giao thông; tôn trọng, nhường nhịn và quan tâm giúp đỡ người khác khi tham gia giao thông; ứng xử có văn hoá khi xảy ra va chạm giao thông.</a:t>
            </a:r>
          </a:p>
          <a:p>
            <a:pPr algn="just"/>
            <a:r>
              <a:rPr lang="vi-VN" sz="1600" dirty="0">
                <a:solidFill>
                  <a:prstClr val="black"/>
                </a:solidFill>
                <a:latin typeface="Times New Roman" panose="02020603050405020304" pitchFamily="18" charset="0"/>
                <a:cs typeface="Times New Roman" panose="02020603050405020304" pitchFamily="18" charset="0"/>
              </a:rPr>
              <a:t>       Văn hoá giao thông là biểu hiện của lối sống văn minh trong mỗi con người, giúp chúng ta làm chủ được bản thân trong các tình huống đi đường, có cách ứng xử đúng đắn, phù hợp, tránh được những va chạm đáng tiếc có thể xảy ra làm tổn thương bản thân và người khác. Thực hiện tốt văn hoá giao thông thì trật tự an toàn giao thông trong xã hội được bảo đảm, xây dựng được môi trường giao thông lành mạnh và thân thiện.</a:t>
            </a:r>
          </a:p>
          <a:p>
            <a:pPr algn="just"/>
            <a:r>
              <a:rPr lang="vi-VN" sz="1600" dirty="0">
                <a:solidFill>
                  <a:prstClr val="black"/>
                </a:solidFill>
                <a:latin typeface="Times New Roman" panose="02020603050405020304" pitchFamily="18" charset="0"/>
                <a:cs typeface="Times New Roman" panose="02020603050405020304" pitchFamily="18" charset="0"/>
              </a:rPr>
              <a:t>       Học sinh cần thực hiện văn hoá giao thông và nhắc nhở nhau cùng thực hiện tốt. Trước hết, chúng ta phải nghiêm chỉnh thực hiện, không vi phạm những quy định của pháp luật về giao thông; không gây mất trật tự an toàn giao thông; không gây gổ, cãi vã hoặc có thái độ thiếu lịch sự khi xảy ra va chạm giao thông; giúp đỡ người già, em nhỏ, người khuyết tật, người bị tai nạn giao thông; giữ gìn trật tự, vệ sinh và thực hiện tốt các quy định tại các bến xe, nhà ga, trên các phương tiện giao thông công cộng khi tham gia giao thông.</a:t>
            </a:r>
          </a:p>
        </p:txBody>
      </p:sp>
      <p:sp>
        <p:nvSpPr>
          <p:cNvPr id="7" name="Rounded Rectangle 6"/>
          <p:cNvSpPr/>
          <p:nvPr/>
        </p:nvSpPr>
        <p:spPr>
          <a:xfrm>
            <a:off x="234493" y="2724150"/>
            <a:ext cx="2784611" cy="922421"/>
          </a:xfrm>
          <a:prstGeom prst="roundRect">
            <a:avLst/>
          </a:prstGeom>
          <a:solidFill>
            <a:srgbClr val="00FF00">
              <a:alpha val="49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t>
            </a:r>
            <a:r>
              <a:rPr kumimoji="0" lang="vi-VN" sz="18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ự</a:t>
            </a:r>
            <a:r>
              <a:rPr kumimoji="0" lang="en-US" sz="18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hiểu</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biết</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vi-V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tôn trọng pháp luật</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ounded Rectangle 7"/>
          <p:cNvSpPr/>
          <p:nvPr/>
        </p:nvSpPr>
        <p:spPr>
          <a:xfrm>
            <a:off x="234493" y="3766887"/>
            <a:ext cx="2784611" cy="922421"/>
          </a:xfrm>
          <a:prstGeom prst="roundRect">
            <a:avLst/>
          </a:prstGeom>
          <a:solidFill>
            <a:srgbClr val="00FF00">
              <a:alpha val="49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vi-V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ôn trọng mọi người</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Rounded Rectangle 8"/>
          <p:cNvSpPr/>
          <p:nvPr/>
        </p:nvSpPr>
        <p:spPr>
          <a:xfrm>
            <a:off x="234492" y="5829837"/>
            <a:ext cx="2784611" cy="922421"/>
          </a:xfrm>
          <a:prstGeom prst="roundRect">
            <a:avLst/>
          </a:prstGeom>
          <a:solidFill>
            <a:srgbClr val="00FF00">
              <a:alpha val="49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t>
            </a:r>
            <a:r>
              <a:rPr kumimoji="0" lang="vi-V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ó trách nhiệm với hành vi của bản thân</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a:xfrm>
            <a:off x="210311" y="4801603"/>
            <a:ext cx="2809615" cy="922421"/>
          </a:xfrm>
          <a:prstGeom prst="roundRect">
            <a:avLst/>
          </a:prstGeom>
          <a:solidFill>
            <a:srgbClr val="00FF00">
              <a:alpha val="49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Ứ</a:t>
            </a:r>
            <a:r>
              <a:rPr kumimoji="0" lang="vi-V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ng xử có văn hoá khi xảy ra va chạm giao thông</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0"/>
            <a:ext cx="999066" cy="985921"/>
          </a:xfrm>
          <a:prstGeom prst="rect">
            <a:avLst/>
          </a:prstGeom>
        </p:spPr>
      </p:pic>
    </p:spTree>
    <p:extLst>
      <p:ext uri="{BB962C8B-B14F-4D97-AF65-F5344CB8AC3E}">
        <p14:creationId xmlns:p14="http://schemas.microsoft.com/office/powerpoint/2010/main" val="134053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1959017" y="321550"/>
            <a:ext cx="6600490" cy="762000"/>
          </a:xfrm>
          <a:prstGeom prst="chevron">
            <a:avLst>
              <a:gd name="adj" fmla="val 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0" fontAlgn="base" hangingPunct="0">
              <a:spcBef>
                <a:spcPct val="0"/>
              </a:spcBef>
              <a:spcAft>
                <a:spcPct val="0"/>
              </a:spcAft>
            </a:pPr>
            <a:r>
              <a:rPr lang="en-US" sz="2400" b="1" kern="0"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
        <p:nvSpPr>
          <p:cNvPr id="5" name="Rectangle 4"/>
          <p:cNvSpPr/>
          <p:nvPr/>
        </p:nvSpPr>
        <p:spPr>
          <a:xfrm>
            <a:off x="2289608" y="502495"/>
            <a:ext cx="5939307" cy="400110"/>
          </a:xfrm>
          <a:prstGeom prst="rect">
            <a:avLst/>
          </a:prstGeom>
        </p:spPr>
        <p:txBody>
          <a:bodyPr wrap="square">
            <a:spAutoFit/>
          </a:bodyPr>
          <a:lstStyle/>
          <a:p>
            <a:pPr eaLnBrk="0" fontAlgn="base" hangingPunct="0">
              <a:spcBef>
                <a:spcPct val="0"/>
              </a:spcBef>
              <a:spcAft>
                <a:spcPct val="0"/>
              </a:spcAft>
            </a:pP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văn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74767" y="1083550"/>
            <a:ext cx="4660410" cy="1477328"/>
          </a:xfrm>
          <a:prstGeom prst="rect">
            <a:avLst/>
          </a:prstGeom>
        </p:spPr>
        <p:txBody>
          <a:bodyPr wrap="square">
            <a:spAutoFit/>
          </a:bodyPr>
          <a:lstStyle/>
          <a:p>
            <a:pPr marL="342900" indent="-342900">
              <a:spcBef>
                <a:spcPts val="1230"/>
              </a:spcBef>
              <a:buClr>
                <a:srgbClr val="C00000"/>
              </a:buClr>
              <a:buSzPts val="1300"/>
              <a:buFont typeface="Times New Roman" panose="02020603050405020304" pitchFamily="18" charset="0"/>
              <a:buAutoNum type="arabicPeriod"/>
              <a:tabLst>
                <a:tab pos="812800" algn="l"/>
              </a:tabLst>
            </a:pPr>
            <a:r>
              <a:rPr lang="vi-VN" sz="1600" b="1" dirty="0">
                <a:solidFill>
                  <a:srgbClr val="C00000"/>
                </a:solidFill>
                <a:latin typeface="Times New Roman" panose="02020603050405020304" pitchFamily="18" charset="0"/>
                <a:ea typeface="Times New Roman" panose="02020603050405020304" pitchFamily="18" charset="0"/>
              </a:rPr>
              <a:t>Tìm hiểu về văn hóa giao</a:t>
            </a:r>
            <a:r>
              <a:rPr lang="vi-VN" sz="1600" b="1" spc="-45" dirty="0">
                <a:solidFill>
                  <a:srgbClr val="C00000"/>
                </a:solidFill>
                <a:latin typeface="Times New Roman" panose="02020603050405020304" pitchFamily="18" charset="0"/>
                <a:ea typeface="Times New Roman" panose="02020603050405020304" pitchFamily="18" charset="0"/>
              </a:rPr>
              <a:t> </a:t>
            </a:r>
            <a:r>
              <a:rPr lang="vi-VN" sz="1600" b="1" dirty="0">
                <a:solidFill>
                  <a:srgbClr val="C00000"/>
                </a:solidFill>
                <a:latin typeface="Times New Roman" panose="02020603050405020304" pitchFamily="18" charset="0"/>
                <a:ea typeface="Times New Roman" panose="02020603050405020304" pitchFamily="18" charset="0"/>
              </a:rPr>
              <a:t>thông</a:t>
            </a:r>
            <a:endParaRPr lang="vi-VN" sz="1600" dirty="0">
              <a:solidFill>
                <a:prstClr val="black"/>
              </a:solidFill>
              <a:latin typeface="Times New Roman" panose="02020603050405020304" pitchFamily="18" charset="0"/>
              <a:ea typeface="Times New Roman" panose="02020603050405020304" pitchFamily="18" charset="0"/>
            </a:endParaRPr>
          </a:p>
          <a:p>
            <a:pPr marL="342900" indent="-342900">
              <a:spcBef>
                <a:spcPts val="590"/>
              </a:spcBef>
              <a:buSzPts val="1300"/>
              <a:buFont typeface="Times New Roman" panose="02020603050405020304" pitchFamily="18" charset="0"/>
              <a:buChar char="-"/>
              <a:tabLst>
                <a:tab pos="744220" algn="l"/>
              </a:tabLst>
            </a:pPr>
            <a:r>
              <a:rPr lang="vi-VN" sz="1600" dirty="0" smtClean="0">
                <a:solidFill>
                  <a:prstClr val="black"/>
                </a:solidFill>
                <a:latin typeface="Times New Roman" panose="02020603050405020304" pitchFamily="18" charset="0"/>
                <a:ea typeface="Times New Roman" panose="02020603050405020304" pitchFamily="18" charset="0"/>
              </a:rPr>
              <a:t>Ý </a:t>
            </a:r>
            <a:r>
              <a:rPr lang="vi-VN" sz="1600" dirty="0">
                <a:solidFill>
                  <a:prstClr val="black"/>
                </a:solidFill>
                <a:latin typeface="Times New Roman" panose="02020603050405020304" pitchFamily="18" charset="0"/>
                <a:ea typeface="Times New Roman" panose="02020603050405020304" pitchFamily="18" charset="0"/>
              </a:rPr>
              <a:t>nghĩa của văn hóa giao thông khi tham gia </a:t>
            </a:r>
          </a:p>
          <a:p>
            <a:pPr>
              <a:spcBef>
                <a:spcPts val="590"/>
              </a:spcBef>
              <a:buSzPts val="1300"/>
              <a:tabLst>
                <a:tab pos="744220" algn="l"/>
              </a:tabLst>
            </a:pPr>
            <a:r>
              <a:rPr lang="vi-VN" sz="1600" dirty="0">
                <a:solidFill>
                  <a:prstClr val="black"/>
                </a:solidFill>
                <a:latin typeface="Times New Roman" panose="02020603050405020304" pitchFamily="18" charset="0"/>
                <a:ea typeface="Times New Roman" panose="02020603050405020304" pitchFamily="18" charset="0"/>
              </a:rPr>
              <a:t>giao</a:t>
            </a:r>
            <a:r>
              <a:rPr lang="vi-VN" sz="1600" spc="-40" dirty="0">
                <a:solidFill>
                  <a:prstClr val="black"/>
                </a:solidFill>
                <a:latin typeface="Times New Roman" panose="02020603050405020304" pitchFamily="18" charset="0"/>
                <a:ea typeface="Times New Roman" panose="02020603050405020304" pitchFamily="18" charset="0"/>
              </a:rPr>
              <a:t> </a:t>
            </a:r>
            <a:r>
              <a:rPr lang="vi-VN" sz="1600" dirty="0">
                <a:solidFill>
                  <a:prstClr val="black"/>
                </a:solidFill>
                <a:latin typeface="Times New Roman" panose="02020603050405020304" pitchFamily="18" charset="0"/>
                <a:ea typeface="Times New Roman" panose="02020603050405020304" pitchFamily="18" charset="0"/>
              </a:rPr>
              <a:t>thông.</a:t>
            </a:r>
          </a:p>
          <a:p>
            <a:r>
              <a:rPr lang="vi-VN" sz="1600" dirty="0">
                <a:solidFill>
                  <a:prstClr val="black"/>
                </a:solidFill>
                <a:latin typeface="Times New Roman" panose="02020603050405020304" pitchFamily="18" charset="0"/>
                <a:ea typeface="Times New Roman" panose="02020603050405020304" pitchFamily="18" charset="0"/>
              </a:rPr>
              <a:t/>
            </a:r>
            <a:br>
              <a:rPr lang="vi-VN" sz="1600" dirty="0">
                <a:solidFill>
                  <a:prstClr val="black"/>
                </a:solidFill>
                <a:latin typeface="Times New Roman" panose="02020603050405020304" pitchFamily="18" charset="0"/>
                <a:ea typeface="Times New Roman" panose="02020603050405020304" pitchFamily="18" charset="0"/>
              </a:rPr>
            </a:br>
            <a:endParaRPr lang="vi-VN" sz="1600" dirty="0">
              <a:solidFill>
                <a:prstClr val="black"/>
              </a:solidFill>
            </a:endParaRPr>
          </a:p>
        </p:txBody>
      </p:sp>
      <p:sp>
        <p:nvSpPr>
          <p:cNvPr id="15" name="TextBox 14"/>
          <p:cNvSpPr txBox="1"/>
          <p:nvPr/>
        </p:nvSpPr>
        <p:spPr>
          <a:xfrm>
            <a:off x="4824535" y="1264495"/>
            <a:ext cx="6556228" cy="5262979"/>
          </a:xfrm>
          <a:prstGeom prst="rect">
            <a:avLst/>
          </a:prstGeom>
          <a:noFill/>
        </p:spPr>
        <p:txBody>
          <a:bodyPr wrap="square" rtlCol="0">
            <a:spAutoFit/>
          </a:bodyPr>
          <a:lstStyle/>
          <a:p>
            <a:pPr algn="just"/>
            <a:r>
              <a:rPr lang="vi-VN" sz="1600" dirty="0">
                <a:solidFill>
                  <a:prstClr val="black"/>
                </a:solidFill>
                <a:latin typeface="Times New Roman" panose="02020603050405020304" pitchFamily="18" charset="0"/>
                <a:cs typeface="Times New Roman" panose="02020603050405020304" pitchFamily="18" charset="0"/>
              </a:rPr>
              <a:t>       Văn hoá giao thông là cách ứng xử khi tham gia giao thông, thể hiện sự tôn trọng pháp luật, tôn trọng mọi người và có trách nhiệm với hành vi của bản thân.</a:t>
            </a:r>
          </a:p>
          <a:p>
            <a:pPr algn="just"/>
            <a:r>
              <a:rPr lang="vi-VN" sz="1600" dirty="0">
                <a:solidFill>
                  <a:prstClr val="black"/>
                </a:solidFill>
                <a:latin typeface="Times New Roman" panose="02020603050405020304" pitchFamily="18" charset="0"/>
                <a:cs typeface="Times New Roman" panose="02020603050405020304" pitchFamily="18" charset="0"/>
              </a:rPr>
              <a:t>       Văn hoá giao thông biểu hiện trước hết ở chỗ phải có hiểu biết đầy đủ và chấp hành nghiêm chỉnh pháp luật về giao thông; tôn trọng, nhường nhịn và quan tâm giúp đỡ người khác khi tham gia giao thông; ứng xử có văn hoá khi xảy ra va chạm giao thông.</a:t>
            </a:r>
          </a:p>
          <a:p>
            <a:pPr algn="just"/>
            <a:r>
              <a:rPr lang="vi-VN" sz="1600" dirty="0">
                <a:solidFill>
                  <a:prstClr val="black"/>
                </a:solidFill>
                <a:latin typeface="Times New Roman" panose="02020603050405020304" pitchFamily="18" charset="0"/>
                <a:cs typeface="Times New Roman" panose="02020603050405020304" pitchFamily="18" charset="0"/>
              </a:rPr>
              <a:t>       Văn hoá giao thông là biểu hiện của lối sống văn minh trong mỗi con người, giúp chúng ta làm chủ được bản thân trong các tình huống đi đường, có cách ứng xử đúng đắn, phù hợp, tránh được những va chạm đáng tiếc có thể xảy ra làm tổn thương bản thân và người khác. Thực hiện tốt văn hoá giao thông thì trật tự an toàn giao thông trong xã hội được bảo đảm, xây dựng được môi trường giao thông lành mạnh và thân thiện.</a:t>
            </a:r>
          </a:p>
          <a:p>
            <a:pPr algn="just"/>
            <a:r>
              <a:rPr lang="vi-VN" sz="1600" dirty="0">
                <a:solidFill>
                  <a:prstClr val="black"/>
                </a:solidFill>
                <a:latin typeface="Times New Roman" panose="02020603050405020304" pitchFamily="18" charset="0"/>
                <a:cs typeface="Times New Roman" panose="02020603050405020304" pitchFamily="18" charset="0"/>
              </a:rPr>
              <a:t>       Học sinh cần thực hiện văn hoá giao thông và nhắc nhở nhau cùng thực hiện tốt. Trước hết, chúng ta phải nghiêm chỉnh thực hiện, không vi phạm những quy định của pháp luật về giao thông; không gây mất trật tự an toàn giao thông; không gây gổ, cãi vã hoặc có thái độ thiếu lịch sự khi xảy ra va chạm giao thông; giúp đỡ người già, em nhỏ, người khuyết tật, người bị tai nạn giao thông; giữ gìn trật tự, vệ sinh và thực hiện tốt các quy định tại các bến xe, nhà ga, trên các phương tiện giao thông công cộng khi tham gia giao thông.</a:t>
            </a:r>
          </a:p>
        </p:txBody>
      </p:sp>
      <p:sp>
        <p:nvSpPr>
          <p:cNvPr id="7" name="Rounded Rectangle 6"/>
          <p:cNvSpPr/>
          <p:nvPr/>
        </p:nvSpPr>
        <p:spPr>
          <a:xfrm>
            <a:off x="331267" y="2133307"/>
            <a:ext cx="4311071" cy="1045991"/>
          </a:xfrm>
          <a:prstGeom prst="roundRect">
            <a:avLst/>
          </a:prstGeom>
          <a:solidFill>
            <a:srgbClr val="8064A2">
              <a:lumMod val="40000"/>
              <a:lumOff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Đảm</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trật tự </a:t>
            </a:r>
            <a:r>
              <a:rPr kumimoji="0" lang="vi-VN"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ATGT</a:t>
            </a:r>
            <a:r>
              <a:rPr kumimoji="0" lang="vi-VN"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xã hội </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X</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ây </a:t>
            </a:r>
            <a:r>
              <a:rPr kumimoji="0" lang="vi-VN"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dựng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môi trường giao thông </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toàn</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và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minh</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0"/>
            <a:ext cx="999066" cy="985921"/>
          </a:xfrm>
          <a:prstGeom prst="rect">
            <a:avLst/>
          </a:prstGeom>
        </p:spPr>
      </p:pic>
    </p:spTree>
    <p:extLst>
      <p:ext uri="{BB962C8B-B14F-4D97-AF65-F5344CB8AC3E}">
        <p14:creationId xmlns:p14="http://schemas.microsoft.com/office/powerpoint/2010/main" val="75821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1959016" y="202160"/>
            <a:ext cx="6600490" cy="762000"/>
          </a:xfrm>
          <a:prstGeom prst="chevron">
            <a:avLst>
              <a:gd name="adj" fmla="val 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0" fontAlgn="base" hangingPunct="0">
              <a:spcBef>
                <a:spcPct val="0"/>
              </a:spcBef>
              <a:spcAft>
                <a:spcPct val="0"/>
              </a:spcAft>
            </a:pPr>
            <a:r>
              <a:rPr lang="en-US" sz="24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5" name="Rectangle 4"/>
          <p:cNvSpPr/>
          <p:nvPr/>
        </p:nvSpPr>
        <p:spPr>
          <a:xfrm>
            <a:off x="2289607" y="333979"/>
            <a:ext cx="5939307" cy="461665"/>
          </a:xfrm>
          <a:prstGeom prst="rect">
            <a:avLst/>
          </a:prstGeom>
        </p:spPr>
        <p:txBody>
          <a:bodyPr wrap="square">
            <a:spAutoFit/>
          </a:bodyPr>
          <a:lstStyle/>
          <a:p>
            <a:pPr eaLnBrk="0" fontAlgn="base" hangingPunct="0">
              <a:spcBef>
                <a:spcPct val="0"/>
              </a:spcBef>
              <a:spcAft>
                <a:spcPct val="0"/>
              </a:spcAft>
            </a:pP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văn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hóa</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giao</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thông</a:t>
            </a:r>
            <a:endPar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164125" y="1396734"/>
            <a:ext cx="4660410" cy="1477328"/>
          </a:xfrm>
          <a:prstGeom prst="rect">
            <a:avLst/>
          </a:prstGeom>
        </p:spPr>
        <p:txBody>
          <a:bodyPr wrap="square">
            <a:spAutoFit/>
          </a:bodyPr>
          <a:lstStyle/>
          <a:p>
            <a:pPr marL="342900" indent="-342900">
              <a:spcBef>
                <a:spcPts val="1230"/>
              </a:spcBef>
              <a:buClr>
                <a:srgbClr val="C00000"/>
              </a:buClr>
              <a:buSzPts val="1300"/>
              <a:buFont typeface="Times New Roman" panose="02020603050405020304" pitchFamily="18" charset="0"/>
              <a:buAutoNum type="arabicPeriod"/>
              <a:tabLst>
                <a:tab pos="812800" algn="l"/>
              </a:tabLst>
            </a:pPr>
            <a:r>
              <a:rPr lang="vi-VN"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Tìm hiểu về văn hóa giao</a:t>
            </a:r>
            <a:r>
              <a:rPr lang="vi-VN" sz="1600" b="1" spc="-45"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thông</a:t>
            </a:r>
            <a:endParaRPr lang="vi-VN"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605"/>
              </a:spcBef>
              <a:buSzPts val="1300"/>
              <a:buFont typeface="Times New Roman" panose="02020603050405020304" pitchFamily="18" charset="0"/>
              <a:buChar char="-"/>
              <a:tabLst>
                <a:tab pos="744220" algn="l"/>
              </a:tabLst>
            </a:pPr>
            <a:r>
              <a:rPr lang="vi-VN" sz="1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Trách </a:t>
            </a:r>
            <a:r>
              <a:rPr lang="vi-VN"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nhiệm của học sinh trong việc thực hiện</a:t>
            </a:r>
          </a:p>
          <a:p>
            <a:pPr>
              <a:spcBef>
                <a:spcPts val="605"/>
              </a:spcBef>
              <a:buSzPts val="1300"/>
              <a:tabLst>
                <a:tab pos="744220" algn="l"/>
              </a:tabLst>
            </a:pPr>
            <a:r>
              <a:rPr lang="vi-VN"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văn hóa giao</a:t>
            </a:r>
            <a:r>
              <a:rPr lang="vi-VN" sz="1600" spc="-35"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p>
          <a:p>
            <a:r>
              <a:rPr lang="vi-VN"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r>
            <a:br>
              <a:rPr lang="vi-VN"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br>
            <a:endParaRPr lang="vi-VN" sz="16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24535" y="1264495"/>
            <a:ext cx="6556228" cy="5262979"/>
          </a:xfrm>
          <a:prstGeom prst="rect">
            <a:avLst/>
          </a:prstGeom>
          <a:noFill/>
        </p:spPr>
        <p:txBody>
          <a:bodyPr wrap="square" rtlCol="0">
            <a:spAutoFit/>
          </a:bodyPr>
          <a:lstStyle/>
          <a:p>
            <a:pPr algn="just"/>
            <a:r>
              <a:rPr lang="vi-VN" sz="1600" dirty="0">
                <a:solidFill>
                  <a:prstClr val="black"/>
                </a:solidFill>
                <a:latin typeface="Times New Roman" panose="02020603050405020304" pitchFamily="18" charset="0"/>
                <a:cs typeface="Times New Roman" panose="02020603050405020304" pitchFamily="18" charset="0"/>
              </a:rPr>
              <a:t>       Văn hoá giao thông là cách ứng xử khi tham gia giao thông, thể hiện sự tôn trọng pháp luật, tôn trọng mọi người và có trách nhiệm với hành vi của bản thân.</a:t>
            </a:r>
          </a:p>
          <a:p>
            <a:pPr algn="just"/>
            <a:r>
              <a:rPr lang="vi-VN" sz="1600" dirty="0">
                <a:solidFill>
                  <a:prstClr val="black"/>
                </a:solidFill>
                <a:latin typeface="Times New Roman" panose="02020603050405020304" pitchFamily="18" charset="0"/>
                <a:cs typeface="Times New Roman" panose="02020603050405020304" pitchFamily="18" charset="0"/>
              </a:rPr>
              <a:t>       Văn hoá giao thông biểu hiện trước hết ở chỗ phải có hiểu biết đầy đủ và chấp hành nghiêm chỉnh pháp luật về giao thông; tôn trọng, nhường nhịn và quan tâm giúp đỡ người khác khi tham gia giao thông; ứng xử có văn hoá khi xảy ra va chạm giao thông.</a:t>
            </a:r>
          </a:p>
          <a:p>
            <a:pPr algn="just"/>
            <a:r>
              <a:rPr lang="vi-VN" sz="1600" dirty="0">
                <a:solidFill>
                  <a:prstClr val="black"/>
                </a:solidFill>
                <a:latin typeface="Times New Roman" panose="02020603050405020304" pitchFamily="18" charset="0"/>
                <a:cs typeface="Times New Roman" panose="02020603050405020304" pitchFamily="18" charset="0"/>
              </a:rPr>
              <a:t>       Văn hoá giao thông là biểu hiện của lối sống văn minh trong mỗi con người, giúp chúng ta làm chủ được bản thân trong các tình huống đi đường, có cách ứng xử đúng đắn, phù hợp, tránh được những va chạm đáng tiếc có thể xảy ra làm tổn thương bản thân và người khác. Thực hiện tốt văn hoá giao thông thì trật tự an toàn giao thông trong xã hội được bảo đảm, xây dựng được môi trường giao thông lành mạnh và thân thiện.</a:t>
            </a:r>
          </a:p>
          <a:p>
            <a:pPr algn="just"/>
            <a:r>
              <a:rPr lang="vi-VN" sz="1600" dirty="0">
                <a:solidFill>
                  <a:prstClr val="black"/>
                </a:solidFill>
                <a:latin typeface="Times New Roman" panose="02020603050405020304" pitchFamily="18" charset="0"/>
                <a:cs typeface="Times New Roman" panose="02020603050405020304" pitchFamily="18" charset="0"/>
              </a:rPr>
              <a:t>       Học sinh cần thực hiện văn hoá giao thông và nhắc nhở nhau cùng thực hiện tốt. Trước hết, chúng ta phải nghiêm chỉnh thực hiện, không vi phạm những quy định của pháp luật về giao thông; không gây mất trật tự an toàn giao thông; không gây gổ, cãi vã hoặc có thái độ thiếu lịch sự khi xảy ra va chạm giao thông; giúp đỡ người già, em nhỏ, người khuyết tật, người bị tai nạn giao thông; giữ gìn trật tự, vệ sinh và thực hiện tốt các quy định tại các bến xe, nhà ga, trên các phương tiện giao thông công cộng khi tham gia giao thông.</a:t>
            </a:r>
          </a:p>
        </p:txBody>
      </p:sp>
      <p:sp>
        <p:nvSpPr>
          <p:cNvPr id="8" name="Rounded Rectangle 7"/>
          <p:cNvSpPr/>
          <p:nvPr/>
        </p:nvSpPr>
        <p:spPr>
          <a:xfrm>
            <a:off x="164126" y="2892963"/>
            <a:ext cx="4787702" cy="2762250"/>
          </a:xfrm>
          <a:prstGeom prst="roundRect">
            <a:avLst/>
          </a:prstGeom>
          <a:solidFill>
            <a:srgbClr val="00B0F0">
              <a:alpha val="69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164125" y="3277892"/>
            <a:ext cx="4680125" cy="1754326"/>
          </a:xfrm>
          <a:prstGeom prst="rect">
            <a:avLst/>
          </a:prstGeom>
          <a:noFill/>
        </p:spPr>
        <p:txBody>
          <a:bodyPr wrap="square" rtlCol="0">
            <a:spAutoFit/>
          </a:bodyPr>
          <a:lstStyle/>
          <a:p>
            <a:pPr marL="285750" indent="-285750" eaLnBrk="0" fontAlgn="base" hangingPunct="0">
              <a:spcBef>
                <a:spcPct val="0"/>
              </a:spcBef>
              <a:spcAft>
                <a:spcPct val="0"/>
              </a:spcAft>
              <a:buFont typeface="Wingdings" panose="05000000000000000000" pitchFamily="2" charset="2"/>
              <a:buChar char="§"/>
            </a:pPr>
            <a:r>
              <a:rPr lang="en-US" dirty="0" err="1">
                <a:solidFill>
                  <a:prstClr val="black"/>
                </a:solidFill>
                <a:latin typeface="Times New Roman" panose="02020603050405020304" pitchFamily="18" charset="0"/>
                <a:cs typeface="Times New Roman" panose="02020603050405020304" pitchFamily="18" charset="0"/>
              </a:rPr>
              <a:t>Tuân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thủ</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luật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giao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thông</a:t>
            </a:r>
            <a:endParaRPr lang="en-US" dirty="0">
              <a:solidFill>
                <a:prstClr val="black"/>
              </a:solidFill>
              <a:latin typeface="Times New Roman" panose="02020603050405020304" pitchFamily="18" charset="0"/>
              <a:cs typeface="Times New Roman" panose="02020603050405020304" pitchFamily="18" charset="0"/>
            </a:endParaRPr>
          </a:p>
          <a:p>
            <a:pPr marL="285750" indent="-285750" eaLnBrk="0" fontAlgn="base" hangingPunct="0">
              <a:spcBef>
                <a:spcPct val="0"/>
              </a:spcBef>
              <a:spcAft>
                <a:spcPct val="0"/>
              </a:spcAft>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K</a:t>
            </a:r>
            <a:r>
              <a:rPr lang="vi-VN" dirty="0">
                <a:solidFill>
                  <a:prstClr val="black"/>
                </a:solidFill>
                <a:latin typeface="Times New Roman" panose="02020603050405020304" pitchFamily="18" charset="0"/>
                <a:cs typeface="Times New Roman" panose="02020603050405020304" pitchFamily="18" charset="0"/>
              </a:rPr>
              <a:t>hông gây mất trật tự </a:t>
            </a:r>
            <a:r>
              <a:rPr lang="en-US" dirty="0">
                <a:solidFill>
                  <a:prstClr val="black"/>
                </a:solidFill>
                <a:latin typeface="Times New Roman" panose="02020603050405020304" pitchFamily="18" charset="0"/>
                <a:cs typeface="Times New Roman" panose="02020603050405020304" pitchFamily="18" charset="0"/>
              </a:rPr>
              <a:t>ATGT</a:t>
            </a:r>
          </a:p>
          <a:p>
            <a:pPr marL="285750" indent="-285750" eaLnBrk="0" fontAlgn="base" hangingPunct="0">
              <a:spcBef>
                <a:spcPct val="0"/>
              </a:spcBef>
              <a:spcAft>
                <a:spcPct val="0"/>
              </a:spcAft>
              <a:buFont typeface="Wingdings" panose="05000000000000000000" pitchFamily="2" charset="2"/>
              <a:buChar char="§"/>
            </a:pPr>
            <a:r>
              <a:rPr lang="en-US" dirty="0" err="1">
                <a:solidFill>
                  <a:prstClr val="black"/>
                </a:solidFill>
                <a:latin typeface="Times New Roman" panose="02020603050405020304" pitchFamily="18" charset="0"/>
                <a:cs typeface="Times New Roman" panose="02020603050405020304" pitchFamily="18" charset="0"/>
              </a:rPr>
              <a:t>Hành</a:t>
            </a:r>
            <a:r>
              <a:rPr lang="en-US" dirty="0">
                <a:solidFill>
                  <a:prstClr val="black"/>
                </a:solidFill>
                <a:latin typeface="Times New Roman" panose="02020603050405020304" pitchFamily="18" charset="0"/>
                <a:cs typeface="Times New Roman" panose="02020603050405020304" pitchFamily="18" charset="0"/>
              </a:rPr>
              <a:t> vi </a:t>
            </a:r>
            <a:r>
              <a:rPr lang="en-US" dirty="0" err="1">
                <a:solidFill>
                  <a:prstClr val="black"/>
                </a:solidFill>
                <a:latin typeface="Times New Roman" panose="02020603050405020304" pitchFamily="18" charset="0"/>
                <a:cs typeface="Times New Roman" panose="02020603050405020304" pitchFamily="18" charset="0"/>
              </a:rPr>
              <a:t>có</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văn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hóa</a:t>
            </a:r>
            <a:r>
              <a:rPr lang="en-US" dirty="0">
                <a:solidFill>
                  <a:prstClr val="black"/>
                </a:solidFill>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cs typeface="Times New Roman" panose="02020603050405020304" pitchFamily="18" charset="0"/>
              </a:rPr>
              <a:t>khi xảy ra va chạm giao thông</a:t>
            </a:r>
            <a:r>
              <a:rPr lang="en-US" dirty="0">
                <a:solidFill>
                  <a:prstClr val="black"/>
                </a:solidFill>
                <a:latin typeface="Times New Roman" panose="02020603050405020304" pitchFamily="18" charset="0"/>
                <a:cs typeface="Times New Roman" panose="02020603050405020304" pitchFamily="18" charset="0"/>
              </a:rPr>
              <a:t>.</a:t>
            </a:r>
          </a:p>
          <a:p>
            <a:pPr marL="285750" indent="-285750" eaLnBrk="0" fontAlgn="base" hangingPunct="0">
              <a:spcBef>
                <a:spcPct val="0"/>
              </a:spcBef>
              <a:spcAft>
                <a:spcPct val="0"/>
              </a:spcAft>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G</a:t>
            </a:r>
            <a:r>
              <a:rPr lang="vi-VN" dirty="0">
                <a:solidFill>
                  <a:prstClr val="black"/>
                </a:solidFill>
                <a:latin typeface="Times New Roman" panose="02020603050405020304" pitchFamily="18" charset="0"/>
                <a:cs typeface="Times New Roman" panose="02020603050405020304" pitchFamily="18" charset="0"/>
              </a:rPr>
              <a:t>iúp đỡ người già, em nhỏ, người khuyết tật, người bị TNGT</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0"/>
            <a:ext cx="999066" cy="985921"/>
          </a:xfrm>
          <a:prstGeom prst="rect">
            <a:avLst/>
          </a:prstGeom>
        </p:spPr>
      </p:pic>
    </p:spTree>
    <p:extLst>
      <p:ext uri="{BB962C8B-B14F-4D97-AF65-F5344CB8AC3E}">
        <p14:creationId xmlns:p14="http://schemas.microsoft.com/office/powerpoint/2010/main" val="266101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25824" y="325915"/>
            <a:ext cx="11568331" cy="933589"/>
          </a:xfrm>
          <a:prstGeom prst="rect">
            <a:avLst/>
          </a:prstGeom>
        </p:spPr>
        <p:txBody>
          <a:bodyPr wrap="square">
            <a:spAutoFit/>
          </a:bodyPr>
          <a:lstStyle/>
          <a:p>
            <a:pPr marR="0" lvl="0">
              <a:spcBef>
                <a:spcPts val="440"/>
              </a:spcBef>
              <a:spcAft>
                <a:spcPts val="0"/>
              </a:spcAft>
              <a:buClr>
                <a:srgbClr val="C00000"/>
              </a:buClr>
              <a:buSzPts val="1300"/>
              <a:tabLst>
                <a:tab pos="812800" algn="l"/>
              </a:tabLst>
            </a:pPr>
            <a:r>
              <a:rPr lang="vi-VN" sz="1600" b="1" kern="0" dirty="0" smtClean="0">
                <a:solidFill>
                  <a:srgbClr val="C00000"/>
                </a:solidFill>
                <a:effectLst/>
                <a:latin typeface="Times New Roman" panose="02020603050405020304" pitchFamily="18" charset="0"/>
                <a:ea typeface="Times New Roman" panose="02020603050405020304" pitchFamily="18" charset="0"/>
              </a:rPr>
              <a:t>2. Các hành vi biểu hiện văn hóa giao</a:t>
            </a:r>
            <a:r>
              <a:rPr lang="vi-VN" sz="1600" b="1" kern="0" spc="-60" dirty="0" smtClean="0">
                <a:solidFill>
                  <a:srgbClr val="C00000"/>
                </a:solidFill>
                <a:effectLst/>
                <a:latin typeface="Times New Roman" panose="02020603050405020304" pitchFamily="18" charset="0"/>
                <a:ea typeface="Times New Roman" panose="02020603050405020304" pitchFamily="18" charset="0"/>
              </a:rPr>
              <a:t> </a:t>
            </a:r>
            <a:r>
              <a:rPr lang="vi-VN" sz="1600" b="1" kern="0" dirty="0" smtClean="0">
                <a:solidFill>
                  <a:srgbClr val="C00000"/>
                </a:solidFill>
                <a:effectLst/>
                <a:latin typeface="Times New Roman" panose="02020603050405020304" pitchFamily="18" charset="0"/>
                <a:ea typeface="Times New Roman" panose="02020603050405020304" pitchFamily="18" charset="0"/>
              </a:rPr>
              <a:t>thông</a:t>
            </a:r>
            <a:endParaRPr lang="vi-VN" sz="1600" b="1" kern="0" dirty="0">
              <a:latin typeface="Times New Roman" panose="02020603050405020304" pitchFamily="18" charset="0"/>
              <a:ea typeface="Times New Roman" panose="02020603050405020304" pitchFamily="18" charset="0"/>
            </a:endParaRPr>
          </a:p>
          <a:p>
            <a:pPr marR="0" lvl="0">
              <a:spcBef>
                <a:spcPts val="440"/>
              </a:spcBef>
              <a:spcAft>
                <a:spcPts val="0"/>
              </a:spcAft>
              <a:buClr>
                <a:srgbClr val="C00000"/>
              </a:buClr>
              <a:buSzPts val="1300"/>
              <a:tabLst>
                <a:tab pos="812800" algn="l"/>
              </a:tabLst>
            </a:pPr>
            <a:r>
              <a:rPr lang="vi-VN" sz="1600" i="1" dirty="0" smtClean="0">
                <a:effectLst/>
                <a:latin typeface="Times New Roman" panose="02020603050405020304" pitchFamily="18" charset="0"/>
                <a:ea typeface="Times New Roman" panose="02020603050405020304" pitchFamily="18" charset="0"/>
              </a:rPr>
              <a:t>Quan sát các hình ảnh,</a:t>
            </a:r>
            <a:r>
              <a:rPr lang="vi-VN" sz="1600" i="1" spc="-110" dirty="0" smtClean="0">
                <a:effectLst/>
                <a:latin typeface="Times New Roman" panose="02020603050405020304" pitchFamily="18" charset="0"/>
                <a:ea typeface="Times New Roman" panose="02020603050405020304" pitchFamily="18" charset="0"/>
              </a:rPr>
              <a:t> </a:t>
            </a:r>
            <a:r>
              <a:rPr lang="vi-VN" sz="1600" i="1" dirty="0" smtClean="0">
                <a:effectLst/>
                <a:latin typeface="Times New Roman" panose="02020603050405020304" pitchFamily="18" charset="0"/>
                <a:ea typeface="Times New Roman" panose="02020603050405020304" pitchFamily="18" charset="0"/>
              </a:rPr>
              <a:t>hãy:</a:t>
            </a:r>
            <a:r>
              <a:rPr lang="vi-VN" sz="1600" dirty="0">
                <a:latin typeface="Times New Roman" panose="02020603050405020304" pitchFamily="18" charset="0"/>
                <a:ea typeface="Times New Roman" panose="02020603050405020304" pitchFamily="18" charset="0"/>
              </a:rPr>
              <a:t> </a:t>
            </a:r>
            <a:r>
              <a:rPr lang="vi-VN" sz="1600" dirty="0" smtClean="0">
                <a:latin typeface="Times New Roman" panose="02020603050405020304" pitchFamily="18" charset="0"/>
                <a:ea typeface="Times New Roman" panose="02020603050405020304" pitchFamily="18" charset="0"/>
              </a:rPr>
              <a:t> </a:t>
            </a:r>
            <a:r>
              <a:rPr lang="vi-VN" sz="1600" dirty="0" smtClean="0">
                <a:effectLst/>
                <a:latin typeface="Times New Roman" panose="02020603050405020304" pitchFamily="18" charset="0"/>
                <a:ea typeface="Times New Roman" panose="02020603050405020304" pitchFamily="18" charset="0"/>
              </a:rPr>
              <a:t>Nhận xét những hành vi tham gia giao thông của các bạn trong</a:t>
            </a:r>
            <a:r>
              <a:rPr lang="vi-VN" sz="1600" spc="-40" dirty="0" smtClean="0">
                <a:effectLst/>
                <a:latin typeface="Times New Roman" panose="02020603050405020304" pitchFamily="18" charset="0"/>
                <a:ea typeface="Times New Roman" panose="02020603050405020304" pitchFamily="18" charset="0"/>
              </a:rPr>
              <a:t> </a:t>
            </a:r>
            <a:r>
              <a:rPr lang="vi-VN" sz="1600" dirty="0" smtClean="0">
                <a:effectLst/>
                <a:latin typeface="Times New Roman" panose="02020603050405020304" pitchFamily="18" charset="0"/>
                <a:ea typeface="Times New Roman" panose="02020603050405020304" pitchFamily="18" charset="0"/>
              </a:rPr>
              <a:t>ảnh.</a:t>
            </a:r>
          </a:p>
          <a:p>
            <a:pPr marR="0" lvl="0">
              <a:spcBef>
                <a:spcPts val="440"/>
              </a:spcBef>
              <a:spcAft>
                <a:spcPts val="0"/>
              </a:spcAft>
              <a:buClr>
                <a:srgbClr val="C00000"/>
              </a:buClr>
              <a:buSzPts val="1300"/>
              <a:tabLst>
                <a:tab pos="812800" algn="l"/>
              </a:tabLst>
            </a:pPr>
            <a:r>
              <a:rPr lang="vi-VN" sz="1600" dirty="0" smtClean="0">
                <a:effectLst/>
                <a:latin typeface="Times New Roman" panose="02020603050405020304" pitchFamily="18" charset="0"/>
                <a:ea typeface="Times New Roman" panose="02020603050405020304" pitchFamily="18" charset="0"/>
              </a:rPr>
              <a:t>- Em đồng ý hay không đồng ý với hành vi nào? Vì sao?</a:t>
            </a:r>
            <a:endParaRPr lang="vi-VN" sz="1600" dirty="0">
              <a:effectLst/>
              <a:latin typeface="Times New Roman" panose="02020603050405020304" pitchFamily="18" charset="0"/>
              <a:ea typeface="Times New Roman" panose="02020603050405020304" pitchFamily="18" charset="0"/>
            </a:endParaRPr>
          </a:p>
        </p:txBody>
      </p:sp>
      <p:pic>
        <p:nvPicPr>
          <p:cNvPr id="18" name="image7.jpeg" descr="sangduong2.jpg"/>
          <p:cNvPicPr/>
          <p:nvPr/>
        </p:nvPicPr>
        <p:blipFill>
          <a:blip r:embed="rId2" cstate="print"/>
          <a:stretch>
            <a:fillRect/>
          </a:stretch>
        </p:blipFill>
        <p:spPr>
          <a:xfrm>
            <a:off x="2669664" y="2094469"/>
            <a:ext cx="3502856" cy="2314727"/>
          </a:xfrm>
          <a:prstGeom prst="rect">
            <a:avLst/>
          </a:prstGeom>
        </p:spPr>
      </p:pic>
      <p:pic>
        <p:nvPicPr>
          <p:cNvPr id="19" name="image8.jpeg" descr="img20170411141421254-ef8bd.jpg"/>
          <p:cNvPicPr/>
          <p:nvPr/>
        </p:nvPicPr>
        <p:blipFill>
          <a:blip r:embed="rId3" cstate="print"/>
          <a:stretch>
            <a:fillRect/>
          </a:stretch>
        </p:blipFill>
        <p:spPr>
          <a:xfrm>
            <a:off x="6228641" y="2094469"/>
            <a:ext cx="3432663" cy="2336317"/>
          </a:xfrm>
          <a:prstGeom prst="rect">
            <a:avLst/>
          </a:prstGeom>
        </p:spPr>
      </p:pic>
      <p:pic>
        <p:nvPicPr>
          <p:cNvPr id="20" name="image9.jpeg" descr="C:\Users\F31208\Desktop\Mo mat cave\Mo mat cave\hanoimoi.jpg"/>
          <p:cNvPicPr/>
          <p:nvPr/>
        </p:nvPicPr>
        <p:blipFill>
          <a:blip r:embed="rId4" cstate="print"/>
          <a:stretch>
            <a:fillRect/>
          </a:stretch>
        </p:blipFill>
        <p:spPr>
          <a:xfrm>
            <a:off x="2669664" y="4430785"/>
            <a:ext cx="3502856" cy="2427215"/>
          </a:xfrm>
          <a:prstGeom prst="rect">
            <a:avLst/>
          </a:prstGeom>
        </p:spPr>
      </p:pic>
      <p:pic>
        <p:nvPicPr>
          <p:cNvPr id="21" name="image10.jpeg" descr="images1"/>
          <p:cNvPicPr/>
          <p:nvPr/>
        </p:nvPicPr>
        <p:blipFill>
          <a:blip r:embed="rId5" cstate="print"/>
          <a:stretch>
            <a:fillRect/>
          </a:stretch>
        </p:blipFill>
        <p:spPr>
          <a:xfrm>
            <a:off x="6228641" y="4409196"/>
            <a:ext cx="3445998" cy="244880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5" y="0"/>
            <a:ext cx="999066" cy="985921"/>
          </a:xfrm>
          <a:prstGeom prst="rect">
            <a:avLst/>
          </a:prstGeom>
        </p:spPr>
      </p:pic>
    </p:spTree>
    <p:extLst>
      <p:ext uri="{BB962C8B-B14F-4D97-AF65-F5344CB8AC3E}">
        <p14:creationId xmlns:p14="http://schemas.microsoft.com/office/powerpoint/2010/main" val="11956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circle(in)">
                                      <p:cBhvr>
                                        <p:cTn id="7" dur="2000"/>
                                        <p:tgtEl>
                                          <p:spTgt spid="11">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circle(in)">
                                      <p:cBhvr>
                                        <p:cTn id="10" dur="2000"/>
                                        <p:tgtEl>
                                          <p:spTgt spid="1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par>
                                <p:cTn id="22" presetID="6"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2050473" y="36680"/>
            <a:ext cx="8309980" cy="762000"/>
          </a:xfrm>
          <a:prstGeom prst="chevron">
            <a:avLst>
              <a:gd name="adj" fmla="val 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2050473" y="217975"/>
            <a:ext cx="7859506" cy="523220"/>
          </a:xfrm>
          <a:prstGeom prst="rect">
            <a:avLst/>
          </a:prstGeom>
        </p:spPr>
        <p:txBody>
          <a:bodyPr wrap="square">
            <a:spAutoFit/>
          </a:bodyPr>
          <a:lstStyle/>
          <a:p>
            <a:pPr eaLnBrk="0" fontAlgn="base" hangingPunct="0">
              <a:spcBef>
                <a:spcPct val="0"/>
              </a:spcBef>
              <a:spcAft>
                <a:spcPct val="0"/>
              </a:spcAft>
            </a:pP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II.Tình</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hình</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trật</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tự</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ATGT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bộ</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itle 2"/>
          <p:cNvSpPr txBox="1">
            <a:spLocks/>
          </p:cNvSpPr>
          <p:nvPr/>
        </p:nvSpPr>
        <p:spPr bwMode="auto">
          <a:xfrm>
            <a:off x="0" y="618436"/>
            <a:ext cx="10142806"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cs typeface="Times New Roman" panose="02020603050405020304" pitchFamily="18" charset="0"/>
              </a:rPr>
              <a:t>Thực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trạng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tai </a:t>
            </a:r>
            <a:r>
              <a:rPr lang="en-US" sz="2800" b="1" dirty="0" err="1" smtClean="0">
                <a:solidFill>
                  <a:prstClr val="black"/>
                </a:solidFill>
                <a:latin typeface="Times New Roman" panose="02020603050405020304" pitchFamily="18" charset="0"/>
                <a:cs typeface="Times New Roman" panose="02020603050405020304" pitchFamily="18" charset="0"/>
              </a:rPr>
              <a:t>nạn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đường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bộ</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nước</a:t>
            </a:r>
            <a:r>
              <a:rPr lang="en-US" sz="2800" b="1" dirty="0" smtClean="0">
                <a:solidFill>
                  <a:prstClr val="black"/>
                </a:solidFill>
                <a:latin typeface="Times New Roman" panose="02020603050405020304" pitchFamily="18" charset="0"/>
                <a:cs typeface="Times New Roman" panose="02020603050405020304" pitchFamily="18" charset="0"/>
              </a:rPr>
              <a:t> ta</a:t>
            </a:r>
            <a:endParaRPr lang="en-US" sz="2400" b="1" dirty="0" smtClean="0">
              <a:solidFill>
                <a:srgbClr val="1F497D">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692224" y="1657392"/>
            <a:ext cx="5010150" cy="3409950"/>
          </a:xfrm>
          <a:prstGeom prst="rect">
            <a:avLst/>
          </a:prstGeom>
        </p:spPr>
      </p:pic>
      <p:sp>
        <p:nvSpPr>
          <p:cNvPr id="8" name="Rectangle 7"/>
          <p:cNvSpPr/>
          <p:nvPr/>
        </p:nvSpPr>
        <p:spPr>
          <a:xfrm>
            <a:off x="-336452" y="1240931"/>
            <a:ext cx="7342163" cy="954107"/>
          </a:xfrm>
          <a:prstGeom prst="rect">
            <a:avLst/>
          </a:prstGeom>
        </p:spPr>
        <p:txBody>
          <a:bodyPr wrap="square">
            <a:spAutoFit/>
          </a:bodyPr>
          <a:lstStyle/>
          <a:p>
            <a:pPr indent="457200" eaLnBrk="0" fontAlgn="base" hangingPunct="0">
              <a:lnSpc>
                <a:spcPct val="115000"/>
              </a:lnSpc>
              <a:spcBef>
                <a:spcPts val="600"/>
              </a:spcBef>
              <a:spcAft>
                <a:spcPts val="600"/>
              </a:spcAft>
            </a:pP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Bằng</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kiến</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thức</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đã</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học</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kết</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hợp</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phân</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tích</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biểu</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đồ</a:t>
            </a:r>
            <a:r>
              <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smtClean="0">
                <a:solidFill>
                  <a:prstClr val="black"/>
                </a:solidFill>
                <a:latin typeface="Times New Roman" panose="02020603050405020304" pitchFamily="18" charset="0"/>
                <a:ea typeface="ＭＳ Ｐゴシック" pitchFamily="34" charset="-128"/>
                <a:cs typeface="Times New Roman" panose="02020603050405020304" pitchFamily="18" charset="0"/>
              </a:rPr>
              <a:t>hãy</a:t>
            </a:r>
            <a:r>
              <a:rPr lang="en-US" sz="2000"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 </a:t>
            </a:r>
          </a:p>
          <a:p>
            <a:pPr indent="457200" eaLnBrk="0" fontAlgn="base" hangingPunct="0">
              <a:lnSpc>
                <a:spcPct val="115000"/>
              </a:lnSpc>
              <a:spcBef>
                <a:spcPts val="600"/>
              </a:spcBef>
              <a:spcAft>
                <a:spcPts val="600"/>
              </a:spcAft>
            </a:pPr>
            <a:endParaRPr lang="en-US" sz="20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9" name="Rectangle 8"/>
          <p:cNvSpPr/>
          <p:nvPr/>
        </p:nvSpPr>
        <p:spPr>
          <a:xfrm>
            <a:off x="120748" y="1657392"/>
            <a:ext cx="4571476" cy="369332"/>
          </a:xfrm>
          <a:prstGeom prst="rect">
            <a:avLst/>
          </a:prstGeom>
          <a:ln>
            <a:solidFill>
              <a:srgbClr val="800000"/>
            </a:solidFill>
          </a:ln>
        </p:spPr>
        <p:txBody>
          <a:bodyPr wrap="square" lIns="182880">
            <a:spAutoFit/>
          </a:bodyPr>
          <a:lstStyle/>
          <a:p>
            <a:pPr marL="457200" indent="-457200" eaLnBrk="0" fontAlgn="base" hangingPunct="0">
              <a:spcBef>
                <a:spcPts val="600"/>
              </a:spcBef>
              <a:spcAft>
                <a:spcPts val="600"/>
              </a:spcAft>
            </a:pP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TNGT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ta. </a:t>
            </a:r>
          </a:p>
        </p:txBody>
      </p:sp>
      <p:sp>
        <p:nvSpPr>
          <p:cNvPr id="10" name="Text Box 9"/>
          <p:cNvSpPr txBox="1">
            <a:spLocks noChangeArrowheads="1"/>
          </p:cNvSpPr>
          <p:nvPr/>
        </p:nvSpPr>
        <p:spPr bwMode="auto">
          <a:xfrm>
            <a:off x="356772" y="5067342"/>
            <a:ext cx="8915400" cy="1566333"/>
          </a:xfrm>
          <a:prstGeom prst="rect">
            <a:avLst/>
          </a:prstGeom>
          <a:solidFill>
            <a:srgbClr val="F79646">
              <a:lumMod val="20000"/>
              <a:lumOff val="80000"/>
            </a:srgbClr>
          </a:solidFill>
          <a:ln w="9525" cap="flat" cmpd="sng" algn="ctr">
            <a:solidFill>
              <a:srgbClr val="FF0000"/>
            </a:solidFill>
            <a:prstDash val="solid"/>
            <a:headEnd/>
            <a:tailEnd/>
          </a:ln>
          <a:effectLst>
            <a:outerShdw blurRad="40000" dist="20000" dir="5400000" rotWithShape="0">
              <a:srgbClr val="000000">
                <a:alpha val="38000"/>
              </a:srgbClr>
            </a:outerShdw>
          </a:effectLst>
        </p:spPr>
        <p:txBody>
          <a:bodyPr wrap="square" lIns="127970" tIns="63985" rIns="127970" bIns="63985" anchor="ctr" anchorCtr="0">
            <a:noAutofit/>
          </a:bodyPr>
          <a:lstStyle>
            <a:defPPr>
              <a:defRPr lang="en-US"/>
            </a:defPPr>
            <a:lvl1pPr marL="0" algn="ctr" defTabSz="1276350" eaLnBrk="1" latinLnBrk="0" hangingPunct="1">
              <a:defRPr sz="2400" b="1">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pPr marL="342900" marR="0" lvl="0" indent="-342900" algn="l" defTabSz="1276350" eaLnBrk="1" fontAlgn="base" latinLnBrk="0" hangingPunct="1">
              <a:lnSpc>
                <a:spcPct val="100000"/>
              </a:lnSpc>
              <a:spcBef>
                <a:spcPct val="0"/>
              </a:spcBef>
              <a:spcAft>
                <a:spcPct val="0"/>
              </a:spcAft>
              <a:buClrTx/>
              <a:buSzTx/>
              <a:buFontTx/>
              <a:buChar char="-"/>
              <a:tabLst/>
              <a:defRPr/>
            </a:pP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Mấy</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năm</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qua, TNGT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đã</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giảm</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ở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cả</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3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tiêu</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chí</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số</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vụ</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tai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nạn</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số</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người</a:t>
            </a:r>
            <a:endPar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0" marR="0" lvl="0" indent="0" algn="l" defTabSz="127635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chết</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và</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số</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người</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bị</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thương</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tuy</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nhiên</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vẫn</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đang</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ở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mức</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cao</a:t>
            </a:r>
            <a:r>
              <a:rPr kumimoji="0" lang="en-US"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endPar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342900" marR="0" lvl="0" indent="-342900" algn="l" defTabSz="1276350" eaLnBrk="1" fontAlgn="base" latinLnBrk="0" hangingPunct="1">
              <a:lnSpc>
                <a:spcPct val="100000"/>
              </a:lnSpc>
              <a:spcBef>
                <a:spcPct val="0"/>
              </a:spcBef>
              <a:spcAft>
                <a:spcPct val="0"/>
              </a:spcAft>
              <a:buClrTx/>
              <a:buSzTx/>
              <a:buFontTx/>
              <a:buChar char="-"/>
              <a:tabLst/>
              <a:defRPr/>
            </a:pP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Trung</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bình</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khoảng</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24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người</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tử</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vong</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vì</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TNGT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mỗi</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ngày</a:t>
            </a:r>
            <a:endPar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342900" marR="0" lvl="0" indent="-342900" algn="l" defTabSz="1276350" eaLnBrk="1" fontAlgn="base" latinLnBrk="0" hangingPunct="1">
              <a:lnSpc>
                <a:spcPct val="100000"/>
              </a:lnSpc>
              <a:spcBef>
                <a:spcPct val="0"/>
              </a:spcBef>
              <a:spcAft>
                <a:spcPct val="0"/>
              </a:spcAft>
              <a:buClrTx/>
              <a:buSzTx/>
              <a:buFontTx/>
              <a:buChar char="-"/>
              <a:tabLst/>
              <a:defRPr/>
            </a:pP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Gây</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thiệt</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hại</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từ</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40,000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đến</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60,000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tỷ</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mỗi</a:t>
            </a:r>
            <a:r>
              <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1600" b="1" i="0" u="none" strike="noStrike" kern="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năm</a:t>
            </a:r>
            <a:endParaRPr kumimoji="0" lang="en-US" altLang="vi-VN" sz="1600" b="1"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39444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1" name="Object 7"/>
          <p:cNvGraphicFramePr>
            <a:graphicFrameLocks noChangeAspect="1"/>
          </p:cNvGraphicFramePr>
          <p:nvPr>
            <p:extLst>
              <p:ext uri="{D42A27DB-BD31-4B8C-83A1-F6EECF244321}">
                <p14:modId xmlns:p14="http://schemas.microsoft.com/office/powerpoint/2010/main" val="3994445702"/>
              </p:ext>
            </p:extLst>
          </p:nvPr>
        </p:nvGraphicFramePr>
        <p:xfrm>
          <a:off x="4957764" y="2465923"/>
          <a:ext cx="2931049" cy="1882240"/>
        </p:xfrm>
        <a:graphic>
          <a:graphicData uri="http://schemas.openxmlformats.org/presentationml/2006/ole">
            <mc:AlternateContent xmlns:mc="http://schemas.openxmlformats.org/markup-compatibility/2006">
              <mc:Choice xmlns:v="urn:schemas-microsoft-com:vml" Requires="v">
                <p:oleObj spid="_x0000_s8271" name="Worksheet" r:id="rId4" imgW="2552831" imgH="1638227" progId="Excel.Sheet.8">
                  <p:link updateAutomatic="1"/>
                </p:oleObj>
              </mc:Choice>
              <mc:Fallback>
                <p:oleObj name="Worksheet" r:id="rId4" imgW="2552831" imgH="1638227" progId="Excel.Sheet.8">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764" y="2465923"/>
                        <a:ext cx="2931049" cy="1882240"/>
                      </a:xfrm>
                      <a:prstGeom prst="rect">
                        <a:avLst/>
                      </a:prstGeom>
                      <a:noFill/>
                      <a:ln>
                        <a:noFill/>
                      </a:ln>
                      <a:effectLst/>
                      <a:extLst/>
                    </p:spPr>
                  </p:pic>
                </p:oleObj>
              </mc:Fallback>
            </mc:AlternateContent>
          </a:graphicData>
        </a:graphic>
      </p:graphicFrame>
      <p:graphicFrame>
        <p:nvGraphicFramePr>
          <p:cNvPr id="16390" name="Object 6"/>
          <p:cNvGraphicFramePr>
            <a:graphicFrameLocks noChangeAspect="1"/>
          </p:cNvGraphicFramePr>
          <p:nvPr>
            <p:extLst>
              <p:ext uri="{D42A27DB-BD31-4B8C-83A1-F6EECF244321}">
                <p14:modId xmlns:p14="http://schemas.microsoft.com/office/powerpoint/2010/main" val="3161888418"/>
              </p:ext>
            </p:extLst>
          </p:nvPr>
        </p:nvGraphicFramePr>
        <p:xfrm>
          <a:off x="1376098" y="2474213"/>
          <a:ext cx="3357300" cy="1817733"/>
        </p:xfrm>
        <a:graphic>
          <a:graphicData uri="http://schemas.openxmlformats.org/presentationml/2006/ole">
            <mc:AlternateContent xmlns:mc="http://schemas.openxmlformats.org/markup-compatibility/2006">
              <mc:Choice xmlns:v="urn:schemas-microsoft-com:vml" Requires="v">
                <p:oleObj spid="_x0000_s8272" name="Worksheet" r:id="rId6" imgW="2552831" imgH="1638227" progId="Excel.Sheet.8">
                  <p:link updateAutomatic="1"/>
                </p:oleObj>
              </mc:Choice>
              <mc:Fallback>
                <p:oleObj name="Worksheet" r:id="rId6" imgW="2552831" imgH="1638227" progId="Excel.Sheet.8">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6098" y="2474213"/>
                        <a:ext cx="3357300" cy="1817733"/>
                      </a:xfrm>
                      <a:prstGeom prst="rect">
                        <a:avLst/>
                      </a:prstGeom>
                      <a:noFill/>
                      <a:ln>
                        <a:noFill/>
                      </a:ln>
                      <a:effectLst/>
                      <a:extLst/>
                    </p:spPr>
                  </p:pic>
                </p:oleObj>
              </mc:Fallback>
            </mc:AlternateContent>
          </a:graphicData>
        </a:graphic>
      </p:graphicFrame>
      <p:sp>
        <p:nvSpPr>
          <p:cNvPr id="64515" name="Slide Number Placeholder 5"/>
          <p:cNvSpPr>
            <a:spLocks noGrp="1"/>
          </p:cNvSpPr>
          <p:nvPr>
            <p:ph type="sldNum" sz="quarter" idx="12"/>
          </p:nvPr>
        </p:nvSpPr>
        <p:spPr bwMode="auto">
          <a:xfrm>
            <a:off x="8153400" y="6477001"/>
            <a:ext cx="2133600" cy="365125"/>
          </a:xfrm>
          <a:noFill/>
          <a:ln>
            <a:miter lim="800000"/>
            <a:headEnd/>
            <a:tailEnd/>
          </a:ln>
        </p:spPr>
        <p:txBody>
          <a:bodyPr/>
          <a:lstStyle/>
          <a:p>
            <a:fld id="{938C9F7D-B2D9-4359-A661-2BCC20E9208F}" type="slidenum">
              <a:rPr lang="en-US" altLang="en-US">
                <a:latin typeface="Times New Roman" panose="02020603050405020304" pitchFamily="18" charset="0"/>
                <a:cs typeface="Times New Roman" panose="02020603050405020304" pitchFamily="18" charset="0"/>
              </a:rPr>
              <a:pPr/>
              <a:t>15</a:t>
            </a:fld>
            <a:endParaRPr lang="en-US" altLang="en-US">
              <a:latin typeface="Times New Roman" panose="02020603050405020304" pitchFamily="18" charset="0"/>
              <a:cs typeface="Times New Roman" panose="02020603050405020304" pitchFamily="18" charset="0"/>
            </a:endParaRPr>
          </a:p>
        </p:txBody>
      </p:sp>
      <p:sp>
        <p:nvSpPr>
          <p:cNvPr id="21" name="Text Box 9"/>
          <p:cNvSpPr txBox="1">
            <a:spLocks noChangeArrowheads="1"/>
          </p:cNvSpPr>
          <p:nvPr/>
        </p:nvSpPr>
        <p:spPr bwMode="auto">
          <a:xfrm>
            <a:off x="1849916" y="4940938"/>
            <a:ext cx="8589485" cy="621662"/>
          </a:xfrm>
          <a:prstGeom prst="rect">
            <a:avLst/>
          </a:prstGeom>
          <a:solidFill>
            <a:schemeClr val="accent6">
              <a:lumMod val="20000"/>
              <a:lumOff val="80000"/>
            </a:schemeClr>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wrap="square" lIns="127970" tIns="63985" rIns="127970" bIns="63985">
            <a:spAutoFit/>
          </a:bodyPr>
          <a:lstStyle>
            <a:defPPr>
              <a:defRPr lang="en-US"/>
            </a:defPPr>
            <a:lvl1pPr marL="0" algn="ctr" defTabSz="1276350" eaLnBrk="1" latinLnBrk="0" hangingPunct="1">
              <a:defRPr sz="2400" b="1">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pPr algn="l" fontAlgn="base">
              <a:spcBef>
                <a:spcPct val="0"/>
              </a:spcBef>
              <a:spcAft>
                <a:spcPct val="0"/>
              </a:spcAft>
            </a:pPr>
            <a:r>
              <a:rPr lang="en-US" sz="1600" b="0" dirty="0">
                <a:latin typeface="Times New Roman" panose="02020603050405020304" pitchFamily="18" charset="0"/>
                <a:cs typeface="Times New Roman" panose="02020603050405020304" pitchFamily="18" charset="0"/>
              </a:rPr>
              <a:t>- TNGT </a:t>
            </a:r>
            <a:r>
              <a:rPr lang="en-US" sz="1600" b="0" dirty="0" err="1">
                <a:latin typeface="Times New Roman" panose="02020603050405020304" pitchFamily="18" charset="0"/>
                <a:cs typeface="Times New Roman" panose="02020603050405020304" pitchFamily="18" charset="0"/>
              </a:rPr>
              <a:t>xảy</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ra</a:t>
            </a:r>
            <a:r>
              <a:rPr lang="vi-VN" sz="1600" b="0" dirty="0">
                <a:latin typeface="Times New Roman" panose="02020603050405020304" pitchFamily="18" charset="0"/>
                <a:cs typeface="Times New Roman" panose="02020603050405020304" pitchFamily="18" charset="0"/>
              </a:rPr>
              <a:t> ở mọi đối tượng, mọi lứa tuổi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Đặc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biệt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với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lứa</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tuổi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dưới</a:t>
            </a:r>
            <a:r>
              <a:rPr lang="en-US" sz="1600" b="0" dirty="0">
                <a:latin typeface="Times New Roman" panose="02020603050405020304" pitchFamily="18" charset="0"/>
                <a:cs typeface="Times New Roman" panose="02020603050405020304" pitchFamily="18" charset="0"/>
              </a:rPr>
              <a:t> 18, </a:t>
            </a:r>
            <a:r>
              <a:rPr lang="en-US" sz="1600" b="0" dirty="0" err="1">
                <a:latin typeface="Times New Roman" panose="02020603050405020304" pitchFamily="18" charset="0"/>
                <a:cs typeface="Times New Roman" panose="02020603050405020304" pitchFamily="18" charset="0"/>
              </a:rPr>
              <a:t>khoảng</a:t>
            </a:r>
            <a:r>
              <a:rPr lang="en-US" sz="1600" b="0" dirty="0">
                <a:latin typeface="Times New Roman" panose="02020603050405020304" pitchFamily="18" charset="0"/>
                <a:cs typeface="Times New Roman" panose="02020603050405020304" pitchFamily="18" charset="0"/>
              </a:rPr>
              <a:t> 1.3 </a:t>
            </a:r>
            <a:r>
              <a:rPr lang="en-US" sz="1600" b="0" dirty="0" err="1">
                <a:latin typeface="Times New Roman" panose="02020603050405020304" pitchFamily="18" charset="0"/>
                <a:cs typeface="Times New Roman" panose="02020603050405020304" pitchFamily="18" charset="0"/>
              </a:rPr>
              <a:t>nghìn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người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năm</a:t>
            </a:r>
            <a:r>
              <a:rPr lang="en-US" sz="1600" b="0" dirty="0">
                <a:latin typeface="Times New Roman" panose="02020603050405020304" pitchFamily="18" charset="0"/>
                <a:cs typeface="Times New Roman" panose="02020603050405020304" pitchFamily="18" charset="0"/>
              </a:rPr>
              <a:t> 2015</a:t>
            </a:r>
          </a:p>
        </p:txBody>
      </p:sp>
      <p:sp>
        <p:nvSpPr>
          <p:cNvPr id="26" name="TextBox 15"/>
          <p:cNvSpPr txBox="1">
            <a:spLocks noChangeArrowheads="1"/>
          </p:cNvSpPr>
          <p:nvPr/>
        </p:nvSpPr>
        <p:spPr bwMode="auto">
          <a:xfrm>
            <a:off x="1828800" y="6135470"/>
            <a:ext cx="8610600" cy="646331"/>
          </a:xfrm>
          <a:prstGeom prst="rect">
            <a:avLst/>
          </a:prstGeom>
          <a:solidFill>
            <a:srgbClr val="FFFF99"/>
          </a:solidFill>
          <a:ln w="6350">
            <a:solidFill>
              <a:srgbClr val="FF0000"/>
            </a:solidFill>
            <a:miter lim="800000"/>
            <a:headEnd/>
            <a:tailEnd/>
          </a:ln>
        </p:spPr>
        <p:txBody>
          <a:bodyPr wrap="square">
            <a:spAutoFit/>
          </a:bodyPr>
          <a:lstStyle/>
          <a:p>
            <a:pPr algn="ctr" fontAlgn="base">
              <a:spcBef>
                <a:spcPct val="0"/>
              </a:spcBef>
              <a:spcAft>
                <a:spcPct val="0"/>
              </a:spcAft>
            </a:pP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Hãy</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chủ</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động</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tham</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gia</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giao</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thông</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an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toàn</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để</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bảo</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prstClr val="black"/>
                </a:solidFill>
                <a:latin typeface="Times New Roman" panose="02020603050405020304" pitchFamily="18" charset="0"/>
                <a:ea typeface="Tahoma" pitchFamily="34" charset="0"/>
                <a:cs typeface="Times New Roman" panose="02020603050405020304" pitchFamily="18" charset="0"/>
              </a:rPr>
              <a:t>vệ</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tính</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mạng</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sức</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khỏe</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và</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tương</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lai</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của</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chính</a:t>
            </a:r>
            <a:r>
              <a:rPr lang="en-US" altLang="vi-VN" b="1" dirty="0">
                <a:solidFill>
                  <a:srgbClr val="0000FF"/>
                </a:solidFill>
                <a:latin typeface="Times New Roman" panose="02020603050405020304" pitchFamily="18" charset="0"/>
                <a:ea typeface="Tahoma" pitchFamily="34" charset="0"/>
                <a:cs typeface="Times New Roman" panose="02020603050405020304" pitchFamily="18" charset="0"/>
              </a:rPr>
              <a:t> </a:t>
            </a:r>
            <a:r>
              <a:rPr lang="en-US" altLang="vi-VN" b="1" dirty="0" err="1">
                <a:solidFill>
                  <a:srgbClr val="0000FF"/>
                </a:solidFill>
                <a:latin typeface="Times New Roman" panose="02020603050405020304" pitchFamily="18" charset="0"/>
                <a:ea typeface="Tahoma" pitchFamily="34" charset="0"/>
                <a:cs typeface="Times New Roman" panose="02020603050405020304" pitchFamily="18" charset="0"/>
              </a:rPr>
              <a:t>mình</a:t>
            </a:r>
            <a:r>
              <a:rPr lang="en-US" altLang="vi-VN" b="1" dirty="0">
                <a:solidFill>
                  <a:prstClr val="black"/>
                </a:solidFill>
                <a:latin typeface="Times New Roman" panose="02020603050405020304" pitchFamily="18" charset="0"/>
                <a:ea typeface="Tahoma" pitchFamily="34" charset="0"/>
                <a:cs typeface="Times New Roman" panose="02020603050405020304" pitchFamily="18" charset="0"/>
              </a:rPr>
              <a:t>.</a:t>
            </a:r>
            <a:endParaRPr lang="en-US" altLang="vi-VN" dirty="0">
              <a:solidFill>
                <a:prstClr val="black"/>
              </a:solidFill>
              <a:latin typeface="Times New Roman" panose="02020603050405020304" pitchFamily="18" charset="0"/>
              <a:ea typeface="Tahoma" pitchFamily="34" charset="0"/>
              <a:cs typeface="Times New Roman" panose="02020603050405020304" pitchFamily="18" charset="0"/>
            </a:endParaRPr>
          </a:p>
        </p:txBody>
      </p:sp>
      <p:sp>
        <p:nvSpPr>
          <p:cNvPr id="24" name="Down Arrow 23"/>
          <p:cNvSpPr/>
          <p:nvPr/>
        </p:nvSpPr>
        <p:spPr>
          <a:xfrm>
            <a:off x="5496216" y="5777186"/>
            <a:ext cx="1085108" cy="166414"/>
          </a:xfrm>
          <a:prstGeom prst="down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a:solidFill>
                <a:prstClr val="white"/>
              </a:solidFill>
              <a:latin typeface="Times New Roman" panose="02020603050405020304" pitchFamily="18" charset="0"/>
              <a:cs typeface="Times New Roman" panose="02020603050405020304" pitchFamily="18" charset="0"/>
            </a:endParaRPr>
          </a:p>
        </p:txBody>
      </p:sp>
      <p:graphicFrame>
        <p:nvGraphicFramePr>
          <p:cNvPr id="16388" name="Object 4"/>
          <p:cNvGraphicFramePr>
            <a:graphicFrameLocks noChangeAspect="1"/>
          </p:cNvGraphicFramePr>
          <p:nvPr>
            <p:extLst>
              <p:ext uri="{D42A27DB-BD31-4B8C-83A1-F6EECF244321}">
                <p14:modId xmlns:p14="http://schemas.microsoft.com/office/powerpoint/2010/main" val="3897313763"/>
              </p:ext>
            </p:extLst>
          </p:nvPr>
        </p:nvGraphicFramePr>
        <p:xfrm>
          <a:off x="7942264" y="2474213"/>
          <a:ext cx="2882377" cy="1850137"/>
        </p:xfrm>
        <a:graphic>
          <a:graphicData uri="http://schemas.openxmlformats.org/presentationml/2006/ole">
            <mc:AlternateContent xmlns:mc="http://schemas.openxmlformats.org/markup-compatibility/2006">
              <mc:Choice xmlns:v="urn:schemas-microsoft-com:vml" Requires="v">
                <p:oleObj spid="_x0000_s8273" name="Worksheet" r:id="rId8" imgW="2552831" imgH="1638227" progId="Excel.Sheet.8">
                  <p:link updateAutomatic="1"/>
                </p:oleObj>
              </mc:Choice>
              <mc:Fallback>
                <p:oleObj name="Worksheet" r:id="rId8" imgW="2552831" imgH="1638227" progId="Excel.Sheet.8">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2264" y="2474213"/>
                        <a:ext cx="2882377" cy="1850137"/>
                      </a:xfrm>
                      <a:prstGeom prst="rect">
                        <a:avLst/>
                      </a:prstGeom>
                      <a:noFill/>
                      <a:ln>
                        <a:noFill/>
                      </a:ln>
                      <a:effectLst/>
                      <a:extLst/>
                    </p:spPr>
                  </p:pic>
                </p:oleObj>
              </mc:Fallback>
            </mc:AlternateContent>
          </a:graphicData>
        </a:graphic>
      </p:graphicFrame>
      <p:sp>
        <p:nvSpPr>
          <p:cNvPr id="51" name="TextBox 50"/>
          <p:cNvSpPr txBox="1"/>
          <p:nvPr/>
        </p:nvSpPr>
        <p:spPr>
          <a:xfrm>
            <a:off x="7578988" y="2259627"/>
            <a:ext cx="762000" cy="215444"/>
          </a:xfrm>
          <a:prstGeom prst="rect">
            <a:avLst/>
          </a:prstGeom>
          <a:noFill/>
        </p:spPr>
        <p:txBody>
          <a:bodyPr wrap="square" rtlCol="0">
            <a:spAutoFit/>
          </a:bodyPr>
          <a:lstStyle/>
          <a:p>
            <a:pPr algn="r" eaLnBrk="0" fontAlgn="base" hangingPunct="0">
              <a:spcBef>
                <a:spcPct val="0"/>
              </a:spcBef>
              <a:spcAft>
                <a:spcPct val="0"/>
              </a:spcAft>
            </a:pPr>
            <a:r>
              <a:rPr lang="en-US" sz="8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Nghìn</a:t>
            </a:r>
            <a:r>
              <a:rPr lang="en-US" sz="8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8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người</a:t>
            </a:r>
            <a:endParaRPr lang="en-US" sz="8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cxnSp>
        <p:nvCxnSpPr>
          <p:cNvPr id="56" name="Straight Arrow Connector 55"/>
          <p:cNvCxnSpPr/>
          <p:nvPr/>
        </p:nvCxnSpPr>
        <p:spPr>
          <a:xfrm rot="5400000" flipH="1" flipV="1">
            <a:off x="975181" y="3223781"/>
            <a:ext cx="155448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737864" y="3988657"/>
            <a:ext cx="2995532" cy="1315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4472719" y="3253174"/>
            <a:ext cx="155448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7455536" y="3243076"/>
            <a:ext cx="1554480"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5270148" y="4052315"/>
            <a:ext cx="2349852" cy="8033"/>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224308" y="4031501"/>
            <a:ext cx="2286000"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576764" y="2231891"/>
            <a:ext cx="762000" cy="215444"/>
          </a:xfrm>
          <a:prstGeom prst="rect">
            <a:avLst/>
          </a:prstGeom>
          <a:noFill/>
        </p:spPr>
        <p:txBody>
          <a:bodyPr wrap="square" rtlCol="0">
            <a:spAutoFit/>
          </a:bodyPr>
          <a:lstStyle/>
          <a:p>
            <a:pPr algn="r" eaLnBrk="0" fontAlgn="base" hangingPunct="0">
              <a:spcBef>
                <a:spcPct val="0"/>
              </a:spcBef>
              <a:spcAft>
                <a:spcPct val="0"/>
              </a:spcAft>
            </a:pPr>
            <a:r>
              <a:rPr lang="en-US" sz="8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Nghìn</a:t>
            </a:r>
            <a:r>
              <a:rPr lang="en-US" sz="8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8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người</a:t>
            </a:r>
            <a:endParaRPr lang="en-US" sz="8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76" name="TextBox 75"/>
          <p:cNvSpPr txBox="1"/>
          <p:nvPr/>
        </p:nvSpPr>
        <p:spPr>
          <a:xfrm>
            <a:off x="1486529" y="2265681"/>
            <a:ext cx="762000" cy="215444"/>
          </a:xfrm>
          <a:prstGeom prst="rect">
            <a:avLst/>
          </a:prstGeom>
          <a:noFill/>
        </p:spPr>
        <p:txBody>
          <a:bodyPr wrap="square" rtlCol="0">
            <a:spAutoFit/>
          </a:bodyPr>
          <a:lstStyle/>
          <a:p>
            <a:pPr algn="r" eaLnBrk="0" fontAlgn="base" hangingPunct="0">
              <a:spcBef>
                <a:spcPct val="0"/>
              </a:spcBef>
              <a:spcAft>
                <a:spcPct val="0"/>
              </a:spcAft>
            </a:pPr>
            <a:r>
              <a:rPr lang="en-US" sz="8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Nghìn</a:t>
            </a:r>
            <a:r>
              <a:rPr lang="en-US" sz="8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8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người</a:t>
            </a:r>
            <a:endParaRPr lang="en-US" sz="8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80" name="Rectangle 79"/>
          <p:cNvSpPr/>
          <p:nvPr/>
        </p:nvSpPr>
        <p:spPr>
          <a:xfrm>
            <a:off x="466197" y="1425111"/>
            <a:ext cx="8534399" cy="400110"/>
          </a:xfrm>
          <a:prstGeom prst="rect">
            <a:avLst/>
          </a:prstGeom>
          <a:ln>
            <a:solidFill>
              <a:srgbClr val="800000"/>
            </a:solidFill>
          </a:ln>
        </p:spPr>
        <p:txBody>
          <a:bodyPr wrap="square" lIns="182880">
            <a:spAutoFit/>
          </a:bodyPr>
          <a:lstStyle/>
          <a:p>
            <a:pPr marL="457200" indent="-457200" algn="just" eaLnBrk="0" fontAlgn="base" hangingPunct="0">
              <a:spcBef>
                <a:spcPts val="600"/>
              </a:spcBef>
              <a:spcAft>
                <a:spcPts val="600"/>
              </a:spcAft>
            </a:pPr>
            <a:r>
              <a:rPr lang="en-US" sz="2000" dirty="0" err="1" smtClean="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Nhận</a:t>
            </a:r>
            <a:r>
              <a:rPr lang="en-US" sz="2000" dirty="0" smtClean="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xét</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tình</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hình</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TNGT ở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lứa</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tuổi</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học</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 </a:t>
            </a:r>
            <a:r>
              <a:rPr lang="en-US" sz="2000" dirty="0" err="1">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sinh</a:t>
            </a:r>
            <a:r>
              <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a:t>
            </a:r>
          </a:p>
        </p:txBody>
      </p:sp>
      <p:sp>
        <p:nvSpPr>
          <p:cNvPr id="81" name="Rectangle 80"/>
          <p:cNvSpPr/>
          <p:nvPr/>
        </p:nvSpPr>
        <p:spPr>
          <a:xfrm>
            <a:off x="3276600" y="4446396"/>
            <a:ext cx="5943600" cy="340093"/>
          </a:xfrm>
          <a:prstGeom prst="rect">
            <a:avLst/>
          </a:prstGeom>
        </p:spPr>
        <p:txBody>
          <a:bodyPr wrap="square">
            <a:spAutoFit/>
          </a:bodyPr>
          <a:lstStyle/>
          <a:p>
            <a:pPr eaLnBrk="0" fontAlgn="base" hangingPunct="0">
              <a:lnSpc>
                <a:spcPct val="115000"/>
              </a:lnSpc>
              <a:spcBef>
                <a:spcPct val="0"/>
              </a:spcBef>
            </a:pP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5.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TNGT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lứa</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tuổi</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Ủy</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ban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ATGTquốc</a:t>
            </a:r>
            <a:r>
              <a:rPr lang="en-US" sz="1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endPar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itle 2"/>
          <p:cNvSpPr txBox="1">
            <a:spLocks/>
          </p:cNvSpPr>
          <p:nvPr/>
        </p:nvSpPr>
        <p:spPr bwMode="auto">
          <a:xfrm>
            <a:off x="0" y="618436"/>
            <a:ext cx="10142806"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cs typeface="Times New Roman" panose="02020603050405020304" pitchFamily="18" charset="0"/>
              </a:rPr>
              <a:t>Thực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trạng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và</a:t>
            </a:r>
            <a:r>
              <a:rPr lang="en-US" sz="2800" b="1" dirty="0" smtClean="0">
                <a:solidFill>
                  <a:prstClr val="black"/>
                </a:solidFill>
                <a:latin typeface="Times New Roman" panose="02020603050405020304" pitchFamily="18" charset="0"/>
                <a:cs typeface="Times New Roman" panose="02020603050405020304" pitchFamily="18" charset="0"/>
              </a:rPr>
              <a:t> tai </a:t>
            </a:r>
            <a:r>
              <a:rPr lang="en-US" sz="2800" b="1" dirty="0" err="1" smtClean="0">
                <a:solidFill>
                  <a:prstClr val="black"/>
                </a:solidFill>
                <a:latin typeface="Times New Roman" panose="02020603050405020304" pitchFamily="18" charset="0"/>
                <a:cs typeface="Times New Roman" panose="02020603050405020304" pitchFamily="18" charset="0"/>
              </a:rPr>
              <a:t>nạn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giao</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thông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đường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bộ</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nước</a:t>
            </a:r>
            <a:r>
              <a:rPr lang="en-US" sz="2800" b="1" dirty="0" smtClean="0">
                <a:solidFill>
                  <a:prstClr val="black"/>
                </a:solidFill>
                <a:latin typeface="Times New Roman" panose="02020603050405020304" pitchFamily="18" charset="0"/>
                <a:cs typeface="Times New Roman" panose="02020603050405020304" pitchFamily="18" charset="0"/>
              </a:rPr>
              <a:t> ta</a:t>
            </a:r>
            <a:endParaRPr lang="en-US" sz="2400" b="1" dirty="0" smtClean="0">
              <a:solidFill>
                <a:srgbClr val="1F497D">
                  <a:lumMod val="75000"/>
                </a:srgb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27307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diamond(in)">
                                      <p:cBhvr>
                                        <p:cTn id="12" dur="1000"/>
                                        <p:tgtEl>
                                          <p:spTgt spid="16391"/>
                                        </p:tgtEl>
                                      </p:cBhvr>
                                    </p:animEffect>
                                  </p:childTnLst>
                                </p:cTn>
                              </p:par>
                              <p:par>
                                <p:cTn id="13" presetID="8" presetClass="entr" presetSubtype="16" fill="hold"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diamond(in)">
                                      <p:cBhvr>
                                        <p:cTn id="15" dur="1000"/>
                                        <p:tgtEl>
                                          <p:spTgt spid="16390"/>
                                        </p:tgtEl>
                                      </p:cBhvr>
                                    </p:animEffect>
                                  </p:childTnLst>
                                </p:cTn>
                              </p:par>
                              <p:par>
                                <p:cTn id="16" presetID="8"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diamond(in)">
                                      <p:cBhvr>
                                        <p:cTn id="18" dur="1000"/>
                                        <p:tgtEl>
                                          <p:spTgt spid="1638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amond(in)">
                                      <p:cBhvr>
                                        <p:cTn id="21" dur="1000"/>
                                        <p:tgtEl>
                                          <p:spTgt spid="51"/>
                                        </p:tgtEl>
                                      </p:cBhvr>
                                    </p:animEffect>
                                  </p:childTnLst>
                                </p:cTn>
                              </p:par>
                              <p:par>
                                <p:cTn id="22" presetID="8" presetClass="entr" presetSubtype="16"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amond(in)">
                                      <p:cBhvr>
                                        <p:cTn id="24" dur="1000"/>
                                        <p:tgtEl>
                                          <p:spTgt spid="56"/>
                                        </p:tgtEl>
                                      </p:cBhvr>
                                    </p:animEffect>
                                  </p:childTnLst>
                                </p:cTn>
                              </p:par>
                              <p:par>
                                <p:cTn id="25" presetID="8" presetClass="entr" presetSubtype="16"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amond(in)">
                                      <p:cBhvr>
                                        <p:cTn id="27" dur="1000"/>
                                        <p:tgtEl>
                                          <p:spTgt spid="60"/>
                                        </p:tgtEl>
                                      </p:cBhvr>
                                    </p:animEffect>
                                  </p:childTnLst>
                                </p:cTn>
                              </p:par>
                              <p:par>
                                <p:cTn id="28" presetID="8" presetClass="entr" presetSubtype="16"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diamond(in)">
                                      <p:cBhvr>
                                        <p:cTn id="30" dur="1000"/>
                                        <p:tgtEl>
                                          <p:spTgt spid="63"/>
                                        </p:tgtEl>
                                      </p:cBhvr>
                                    </p:animEffect>
                                  </p:childTnLst>
                                </p:cTn>
                              </p:par>
                              <p:par>
                                <p:cTn id="31" presetID="8" presetClass="entr" presetSubtype="16"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diamond(in)">
                                      <p:cBhvr>
                                        <p:cTn id="33" dur="1000"/>
                                        <p:tgtEl>
                                          <p:spTgt spid="69"/>
                                        </p:tgtEl>
                                      </p:cBhvr>
                                    </p:animEffect>
                                  </p:childTnLst>
                                </p:cTn>
                              </p:par>
                              <p:par>
                                <p:cTn id="34" presetID="8" presetClass="entr" presetSubtype="16"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diamond(in)">
                                      <p:cBhvr>
                                        <p:cTn id="36" dur="1000"/>
                                        <p:tgtEl>
                                          <p:spTgt spid="70"/>
                                        </p:tgtEl>
                                      </p:cBhvr>
                                    </p:animEffect>
                                  </p:childTnLst>
                                </p:cTn>
                              </p:par>
                              <p:par>
                                <p:cTn id="37" presetID="8" presetClass="entr" presetSubtype="16"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diamond(in)">
                                      <p:cBhvr>
                                        <p:cTn id="39" dur="1000"/>
                                        <p:tgtEl>
                                          <p:spTgt spid="7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amond(in)">
                                      <p:cBhvr>
                                        <p:cTn id="42" dur="1000"/>
                                        <p:tgtEl>
                                          <p:spTgt spid="75"/>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diamond(in)">
                                      <p:cBhvr>
                                        <p:cTn id="45" dur="1000"/>
                                        <p:tgtEl>
                                          <p:spTgt spid="76"/>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diamond(in)">
                                      <p:cBhvr>
                                        <p:cTn id="48" dur="1000"/>
                                        <p:tgtEl>
                                          <p:spTgt spid="81"/>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amond(in)">
                                      <p:cBhvr>
                                        <p:cTn id="53" dur="1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amond(in)">
                                      <p:cBhvr>
                                        <p:cTn id="58" dur="1000"/>
                                        <p:tgtEl>
                                          <p:spTgt spid="24"/>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amond(in)">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4" grpId="0" animBg="1"/>
      <p:bldP spid="51" grpId="0"/>
      <p:bldP spid="75" grpId="0"/>
      <p:bldP spid="76" grpId="0"/>
      <p:bldP spid="80" grpId="0" animBg="1"/>
      <p:bldP spid="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1066801" y="455781"/>
            <a:ext cx="8153400" cy="381000"/>
          </a:xfrm>
          <a:prstGeom prst="rect">
            <a:avLst/>
          </a:prstGeom>
          <a:noFill/>
          <a:ln w="9525">
            <a:noFill/>
            <a:miter lim="800000"/>
            <a:headEnd/>
            <a:tailEnd/>
          </a:ln>
        </p:spPr>
        <p:txBody>
          <a:bodyPr anchor="ctr"/>
          <a:lstStyle/>
          <a:p>
            <a:pPr eaLnBrk="0" fontAlgn="base" hangingPunct="0">
              <a:spcBef>
                <a:spcPct val="0"/>
              </a:spcBef>
              <a:spcAft>
                <a:spcPct val="0"/>
              </a:spcAft>
              <a:defRPr/>
            </a:pPr>
            <a:r>
              <a:rPr lang="en-US"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r>
              <a:rPr lang="vi-VN"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ＭＳ Ｐゴシック" pitchFamily="34" charset="-128"/>
                <a:cs typeface="Times New Roman" panose="02020603050405020304" pitchFamily="18" charset="0"/>
              </a:rPr>
              <a:t>Hậu quả của </a:t>
            </a:r>
            <a:r>
              <a:rPr lang="vi-VN" sz="2400" b="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tai nạn giao thông</a:t>
            </a:r>
            <a:endParaRPr 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6" name="Rectangle 5"/>
          <p:cNvSpPr/>
          <p:nvPr/>
        </p:nvSpPr>
        <p:spPr>
          <a:xfrm>
            <a:off x="1863436" y="1039091"/>
            <a:ext cx="8534400" cy="707886"/>
          </a:xfrm>
          <a:prstGeom prst="rect">
            <a:avLst/>
          </a:prstGeom>
        </p:spPr>
        <p:txBody>
          <a:bodyPr wrap="square">
            <a:spAutoFit/>
          </a:bodyPr>
          <a:lstStyle/>
          <a:p>
            <a:pPr eaLnBrk="0" fontAlgn="base" hangingPunct="0">
              <a:spcBef>
                <a:spcPct val="0"/>
              </a:spcBef>
              <a:spcAft>
                <a:spcPct val="0"/>
              </a:spcAft>
            </a:pPr>
            <a:r>
              <a:rPr lang="vi-VN" sz="2000" b="1" i="1" dirty="0">
                <a:solidFill>
                  <a:prstClr val="black"/>
                </a:solidFill>
                <a:latin typeface="Times New Roman" panose="02020603050405020304" pitchFamily="18" charset="0"/>
                <a:ea typeface="ＭＳ Ｐゴシック" pitchFamily="34" charset="-128"/>
                <a:cs typeface="Times New Roman" panose="02020603050405020304" pitchFamily="18" charset="0"/>
              </a:rPr>
              <a:t>Bằng kiến thức đã học, kết hợp với quan sát các hình ảnh</a:t>
            </a:r>
            <a:r>
              <a:rPr lang="en-US" sz="2000" b="1" i="1"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vi-VN" sz="2000" b="1" i="1" dirty="0">
                <a:solidFill>
                  <a:prstClr val="black"/>
                </a:solidFill>
                <a:latin typeface="Times New Roman" panose="02020603050405020304" pitchFamily="18" charset="0"/>
                <a:ea typeface="ＭＳ Ｐゴシック" pitchFamily="34" charset="-128"/>
                <a:cs typeface="Times New Roman" panose="02020603050405020304" pitchFamily="18" charset="0"/>
              </a:rPr>
              <a:t>hãy </a:t>
            </a:r>
            <a:r>
              <a:rPr lang="en-US" sz="2000" b="1" i="1" dirty="0" err="1">
                <a:solidFill>
                  <a:prstClr val="black"/>
                </a:solidFill>
                <a:latin typeface="Times New Roman" panose="02020603050405020304" pitchFamily="18" charset="0"/>
                <a:ea typeface="ＭＳ Ｐゴシック" pitchFamily="34" charset="-128"/>
                <a:cs typeface="Times New Roman" panose="02020603050405020304" pitchFamily="18" charset="0"/>
              </a:rPr>
              <a:t>trình</a:t>
            </a:r>
            <a:r>
              <a:rPr lang="en-US" sz="2000" b="1" i="1"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000" b="1" i="1" dirty="0" err="1">
                <a:solidFill>
                  <a:prstClr val="black"/>
                </a:solidFill>
                <a:latin typeface="Times New Roman" panose="02020603050405020304" pitchFamily="18" charset="0"/>
                <a:ea typeface="ＭＳ Ｐゴシック" pitchFamily="34" charset="-128"/>
                <a:cs typeface="Times New Roman" panose="02020603050405020304" pitchFamily="18" charset="0"/>
              </a:rPr>
              <a:t>bày</a:t>
            </a:r>
            <a:r>
              <a:rPr lang="vi-VN" sz="2000" b="1" i="1" dirty="0">
                <a:solidFill>
                  <a:prstClr val="black"/>
                </a:solidFill>
                <a:latin typeface="Times New Roman" panose="02020603050405020304" pitchFamily="18" charset="0"/>
                <a:ea typeface="ＭＳ Ｐゴシック" pitchFamily="34" charset="-128"/>
                <a:cs typeface="Times New Roman" panose="02020603050405020304" pitchFamily="18" charset="0"/>
              </a:rPr>
              <a:t> hậu quả khi xảy ra TNGT?</a:t>
            </a:r>
            <a:endParaRPr lang="en-US" sz="2000" b="1"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7" name="Picture 2" descr="http://giaoduc.net.vn/Uploaded/bichthao/2012_04_27/tin-nong-giaoduc.net.v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835" y="1985689"/>
            <a:ext cx="2930718" cy="18633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nvSpPr>
        <p:spPr bwMode="auto">
          <a:xfrm>
            <a:off x="2741635" y="3871285"/>
            <a:ext cx="3008001" cy="3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Thương</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tích</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nguy</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hiểm</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tính</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mạng</a:t>
            </a:r>
            <a:endParaRPr lang="en-US" alt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9" name="Rounded Rectangle 49"/>
          <p:cNvSpPr>
            <a:spLocks noChangeArrowheads="1"/>
          </p:cNvSpPr>
          <p:nvPr/>
        </p:nvSpPr>
        <p:spPr bwMode="auto">
          <a:xfrm>
            <a:off x="6359235" y="1916396"/>
            <a:ext cx="3048001" cy="2033966"/>
          </a:xfrm>
          <a:prstGeom prst="roundRect">
            <a:avLst>
              <a:gd name="adj" fmla="val 10000"/>
            </a:avLst>
          </a:prstGeom>
          <a:blipFill dpi="0" rotWithShape="0">
            <a:blip r:embed="rId3"/>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0" name="Rectangle 47"/>
          <p:cNvSpPr>
            <a:spLocks noChangeArrowheads="1"/>
          </p:cNvSpPr>
          <p:nvPr/>
        </p:nvSpPr>
        <p:spPr bwMode="auto">
          <a:xfrm>
            <a:off x="6435436" y="3963037"/>
            <a:ext cx="2895600" cy="27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en-US" alt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Ảnh</a:t>
            </a:r>
            <a:r>
              <a:rPr lang="en-US" alt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hưởng</a:t>
            </a:r>
            <a:r>
              <a:rPr lang="en-US" alt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đến</a:t>
            </a:r>
            <a:r>
              <a:rPr lang="en-US" alt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tương</a:t>
            </a:r>
            <a:r>
              <a:rPr lang="en-US" alt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lai</a:t>
            </a:r>
            <a:endParaRPr lang="en-US" alt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1" name="Rounded Rectangle 44"/>
          <p:cNvSpPr>
            <a:spLocks noChangeArrowheads="1"/>
          </p:cNvSpPr>
          <p:nvPr/>
        </p:nvSpPr>
        <p:spPr bwMode="auto">
          <a:xfrm>
            <a:off x="2781952" y="4268321"/>
            <a:ext cx="3006918" cy="1972991"/>
          </a:xfrm>
          <a:prstGeom prst="roundRect">
            <a:avLst>
              <a:gd name="adj" fmla="val 10000"/>
            </a:avLst>
          </a:prstGeom>
          <a:blipFill dpi="0" rotWithShape="0">
            <a:blip r:embed="rId4"/>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2" name="Rounded Rectangle 48"/>
          <p:cNvSpPr>
            <a:spLocks noChangeArrowheads="1"/>
          </p:cNvSpPr>
          <p:nvPr/>
        </p:nvSpPr>
        <p:spPr bwMode="auto">
          <a:xfrm>
            <a:off x="6359236" y="4315691"/>
            <a:ext cx="3048000" cy="2033966"/>
          </a:xfrm>
          <a:prstGeom prst="roundRect">
            <a:avLst>
              <a:gd name="adj" fmla="val 10000"/>
            </a:avLst>
          </a:prstGeom>
          <a:blipFill dpi="0" rotWithShape="0">
            <a:blip r:embed="rId5"/>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3" name="Rectangle 46"/>
          <p:cNvSpPr>
            <a:spLocks noChangeArrowheads="1"/>
          </p:cNvSpPr>
          <p:nvPr/>
        </p:nvSpPr>
        <p:spPr bwMode="auto">
          <a:xfrm>
            <a:off x="6359236" y="6380893"/>
            <a:ext cx="3082690" cy="36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Gia</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đình</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bị</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tổn</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thất</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về</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kinh</a:t>
            </a:r>
            <a:r>
              <a:rPr lang="en-US" altLang="ja-JP"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altLang="ja-JP"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tế</a:t>
            </a:r>
            <a:endParaRPr lang="en-US" alt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4" name="Rectangle 13"/>
          <p:cNvSpPr/>
          <p:nvPr/>
        </p:nvSpPr>
        <p:spPr>
          <a:xfrm>
            <a:off x="2978829" y="6171743"/>
            <a:ext cx="2533612" cy="523220"/>
          </a:xfrm>
          <a:prstGeom prst="rect">
            <a:avLst/>
          </a:prstGeom>
        </p:spPr>
        <p:txBody>
          <a:bodyPr wrap="square">
            <a:spAutoFit/>
          </a:bodyPr>
          <a:lstStyle/>
          <a:p>
            <a:pPr algn="ctr" eaLnBrk="0" fontAlgn="base" hangingPunct="0">
              <a:spcBef>
                <a:spcPct val="0"/>
              </a:spcBef>
              <a:spcAft>
                <a:spcPct val="0"/>
              </a:spcAft>
            </a:pP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Gia</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đình</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người</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giám</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hộ</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chịu</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trách</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nhiệm</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pháp</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err="1">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lý</a:t>
            </a:r>
            <a:r>
              <a:rPr lang="en-US" sz="1400" b="1" dirty="0">
                <a:solidFill>
                  <a:srgbClr val="0000FF"/>
                </a:solidFill>
                <a:latin typeface="Times New Roman" panose="02020603050405020304" pitchFamily="18" charset="0"/>
                <a:ea typeface="MS Mincho" panose="02020609040205080304" pitchFamily="49" charset="-128"/>
                <a:cs typeface="Times New Roman" panose="02020603050405020304" pitchFamily="18" charset="0"/>
              </a:rPr>
              <a:t>) </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29099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228600" y="828117"/>
            <a:ext cx="10476914" cy="613944"/>
          </a:xfrm>
          <a:prstGeom prst="rect">
            <a:avLst/>
          </a:prstGeom>
          <a:noFill/>
          <a:ln w="9525">
            <a:noFill/>
            <a:miter lim="800000"/>
            <a:headEnd/>
            <a:tailEnd/>
          </a:ln>
        </p:spPr>
        <p:txBody>
          <a:bodyPr anchor="ctr"/>
          <a:lstStyle/>
          <a:p>
            <a:pPr eaLnBrk="0" fontAlgn="base" hangingPunct="0">
              <a:spcBef>
                <a:spcPct val="0"/>
              </a:spcBef>
              <a:spcAft>
                <a:spcPct val="0"/>
              </a:spcAft>
              <a:defRPr/>
            </a:pPr>
            <a:r>
              <a:rPr lang="vi-VN" sz="2400" b="1" dirty="0">
                <a:solidFill>
                  <a:prstClr val="black"/>
                </a:solidFill>
                <a:latin typeface="Times New Roman" panose="02020603050405020304" pitchFamily="18" charset="0"/>
                <a:ea typeface="ＭＳ Ｐゴシック" pitchFamily="34" charset="-128"/>
                <a:cs typeface="Times New Roman" panose="02020603050405020304" pitchFamily="18" charset="0"/>
              </a:rPr>
              <a:t>3. Nguyên nhân gây ra TNGT ở lứa tuổi học sinh</a:t>
            </a:r>
            <a:r>
              <a:rPr lang="en-US" sz="2400" b="1"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solidFill>
                <a:latin typeface="Times New Roman" panose="02020603050405020304" pitchFamily="18" charset="0"/>
                <a:ea typeface="ＭＳ Ｐゴシック" pitchFamily="34" charset="-128"/>
                <a:cs typeface="Times New Roman" panose="02020603050405020304" pitchFamily="18" charset="0"/>
              </a:rPr>
              <a:t>và</a:t>
            </a:r>
            <a:r>
              <a:rPr lang="en-US" sz="2400" b="1"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vi-VN" sz="2400" b="1" dirty="0">
                <a:solidFill>
                  <a:prstClr val="black"/>
                </a:solidFill>
                <a:latin typeface="Times New Roman" panose="02020603050405020304" pitchFamily="18" charset="0"/>
                <a:ea typeface="ＭＳ Ｐゴシック" pitchFamily="34" charset="-128"/>
                <a:cs typeface="Times New Roman" panose="02020603050405020304" pitchFamily="18" charset="0"/>
              </a:rPr>
              <a:t>cách phòng tránh</a:t>
            </a:r>
            <a:endParaRPr 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5" name="Rectangle 4"/>
          <p:cNvSpPr/>
          <p:nvPr/>
        </p:nvSpPr>
        <p:spPr>
          <a:xfrm>
            <a:off x="214532" y="1329522"/>
            <a:ext cx="8534400" cy="1354217"/>
          </a:xfrm>
          <a:prstGeom prst="rect">
            <a:avLst/>
          </a:prstGeom>
        </p:spPr>
        <p:txBody>
          <a:bodyPr wrap="square">
            <a:spAutoFit/>
          </a:bodyPr>
          <a:lstStyle/>
          <a:p>
            <a:pPr marR="0" lvl="1">
              <a:spcBef>
                <a:spcPts val="605"/>
              </a:spcBef>
              <a:spcAft>
                <a:spcPts val="0"/>
              </a:spcAft>
              <a:buSzPts val="1300"/>
              <a:tabLst>
                <a:tab pos="744220" algn="l"/>
              </a:tabLst>
            </a:pPr>
            <a:r>
              <a:rPr lang="vi-VN" i="1" dirty="0">
                <a:solidFill>
                  <a:prstClr val="black"/>
                </a:solidFill>
                <a:latin typeface="Times New Roman" panose="02020603050405020304" pitchFamily="18" charset="0"/>
                <a:ea typeface="ＭＳ Ｐゴシック" pitchFamily="34" charset="-128"/>
                <a:cs typeface="Times New Roman" panose="02020603050405020304" pitchFamily="18" charset="0"/>
              </a:rPr>
              <a:t>Hãy quan sát các hình ảnh, đọc thông tin sau đây và cho </a:t>
            </a:r>
            <a:r>
              <a:rPr lang="vi-VN" i="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biết</a:t>
            </a:r>
            <a:r>
              <a:rPr lang="en-US" i="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a:t>
            </a:r>
          </a:p>
          <a:p>
            <a:pPr marR="0" lvl="1">
              <a:spcBef>
                <a:spcPts val="605"/>
              </a:spcBef>
              <a:spcAft>
                <a:spcPts val="0"/>
              </a:spcAft>
              <a:buSzPts val="1300"/>
              <a:tabLst>
                <a:tab pos="744220" algn="l"/>
              </a:tabLst>
            </a:pPr>
            <a:r>
              <a:rPr lang="en-US" i="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vi-VN" i="1"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1.</a:t>
            </a:r>
            <a:r>
              <a:rPr lang="vi-VN" dirty="0" smtClean="0">
                <a:effectLst/>
                <a:latin typeface="Times New Roman" panose="02020603050405020304" pitchFamily="18" charset="0"/>
                <a:ea typeface="Times New Roman" panose="02020603050405020304" pitchFamily="18" charset="0"/>
                <a:cs typeface="Times New Roman" panose="02020603050405020304" pitchFamily="18" charset="0"/>
              </a:rPr>
              <a:t>Nguyên nhân chủ yếu xuất phát từ học sinh gây ra tai nạn giao</a:t>
            </a:r>
            <a:r>
              <a:rPr lang="vi-VN" spc="-5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dirty="0" smtClean="0">
                <a:effectLst/>
                <a:latin typeface="Times New Roman" panose="02020603050405020304" pitchFamily="18" charset="0"/>
                <a:ea typeface="Times New Roman" panose="02020603050405020304" pitchFamily="18" charset="0"/>
                <a:cs typeface="Times New Roman" panose="02020603050405020304" pitchFamily="18" charset="0"/>
              </a:rPr>
              <a:t>thông.</a:t>
            </a:r>
          </a:p>
          <a:p>
            <a:pPr marR="0" lvl="1">
              <a:spcBef>
                <a:spcPts val="605"/>
              </a:spcBef>
              <a:spcAft>
                <a:spcPts val="0"/>
              </a:spcAft>
              <a:buSzPts val="1300"/>
              <a:tabLst>
                <a:tab pos="744220" algn="l"/>
              </a:tabLst>
            </a:pPr>
            <a:r>
              <a:rPr lang="vi-VN" dirty="0" smtClean="0">
                <a:effectLst/>
                <a:latin typeface="Times New Roman" panose="02020603050405020304" pitchFamily="18" charset="0"/>
                <a:ea typeface="Times New Roman" panose="02020603050405020304" pitchFamily="18" charset="0"/>
                <a:cs typeface="Times New Roman" panose="02020603050405020304" pitchFamily="18" charset="0"/>
              </a:rPr>
              <a:t>2.Những giải pháp để phòng tránh tai nạn giao</a:t>
            </a:r>
            <a:r>
              <a:rPr lang="vi-VN" spc="-15"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dirty="0" smtClean="0">
                <a:effectLst/>
                <a:latin typeface="Times New Roman" panose="02020603050405020304" pitchFamily="18" charset="0"/>
                <a:ea typeface="Times New Roman" panose="02020603050405020304" pitchFamily="18" charset="0"/>
                <a:cs typeface="Times New Roman" panose="02020603050405020304" pitchFamily="18" charset="0"/>
              </a:rPr>
              <a:t>thông.</a:t>
            </a:r>
          </a:p>
          <a:p>
            <a:pPr eaLnBrk="0" fontAlgn="base" hangingPunct="0">
              <a:spcBef>
                <a:spcPct val="0"/>
              </a:spcBef>
              <a:spcAft>
                <a:spcPct val="0"/>
              </a:spcAft>
            </a:pPr>
            <a:endParaRPr lang="en-US" i="1"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6" name="Picture 5" descr="C:\Users\F31208\Desktop\Mo mat cave\Mo mat cave\images1488983_HNM_6908.jpg"/>
          <p:cNvPicPr/>
          <p:nvPr/>
        </p:nvPicPr>
        <p:blipFill>
          <a:blip r:embed="rId2">
            <a:extLst>
              <a:ext uri="{28A0092B-C50C-407E-A947-70E740481C1C}">
                <a14:useLocalDpi xmlns:a14="http://schemas.microsoft.com/office/drawing/2010/main" val="0"/>
              </a:ext>
            </a:extLst>
          </a:blip>
          <a:srcRect/>
          <a:stretch>
            <a:fillRect/>
          </a:stretch>
        </p:blipFill>
        <p:spPr bwMode="auto">
          <a:xfrm>
            <a:off x="4698610" y="2419848"/>
            <a:ext cx="3064220" cy="1904918"/>
          </a:xfrm>
          <a:prstGeom prst="rect">
            <a:avLst/>
          </a:prstGeom>
          <a:noFill/>
          <a:ln>
            <a:noFill/>
          </a:ln>
        </p:spPr>
      </p:pic>
      <p:pic>
        <p:nvPicPr>
          <p:cNvPr id="7" name="Picture 6" descr="C:\Users\F31208\Desktop\Mo mat cave\Mo mat cave\images1489000_HNM_6935.jpg"/>
          <p:cNvPicPr/>
          <p:nvPr/>
        </p:nvPicPr>
        <p:blipFill>
          <a:blip r:embed="rId3">
            <a:extLst>
              <a:ext uri="{28A0092B-C50C-407E-A947-70E740481C1C}">
                <a14:useLocalDpi xmlns:a14="http://schemas.microsoft.com/office/drawing/2010/main" val="0"/>
              </a:ext>
            </a:extLst>
          </a:blip>
          <a:srcRect/>
          <a:stretch>
            <a:fillRect/>
          </a:stretch>
        </p:blipFill>
        <p:spPr bwMode="auto">
          <a:xfrm>
            <a:off x="1083228" y="4467112"/>
            <a:ext cx="3052674" cy="1878198"/>
          </a:xfrm>
          <a:prstGeom prst="rect">
            <a:avLst/>
          </a:prstGeom>
          <a:noFill/>
          <a:ln>
            <a:noFill/>
          </a:ln>
        </p:spPr>
      </p:pic>
      <p:pic>
        <p:nvPicPr>
          <p:cNvPr id="8" name="Picture 7" descr="C:\Users\F31208\Desktop\Mo mat cave\Mo mat cave\images1488967_HNM_4649.jpg"/>
          <p:cNvPicPr/>
          <p:nvPr/>
        </p:nvPicPr>
        <p:blipFill>
          <a:blip r:embed="rId4">
            <a:extLst>
              <a:ext uri="{28A0092B-C50C-407E-A947-70E740481C1C}">
                <a14:useLocalDpi xmlns:a14="http://schemas.microsoft.com/office/drawing/2010/main" val="0"/>
              </a:ext>
            </a:extLst>
          </a:blip>
          <a:srcRect/>
          <a:stretch>
            <a:fillRect/>
          </a:stretch>
        </p:blipFill>
        <p:spPr bwMode="auto">
          <a:xfrm>
            <a:off x="4698610" y="4452813"/>
            <a:ext cx="3064219" cy="1892497"/>
          </a:xfrm>
          <a:prstGeom prst="rect">
            <a:avLst/>
          </a:prstGeom>
          <a:noFill/>
          <a:ln>
            <a:noFill/>
          </a:ln>
        </p:spPr>
      </p:pic>
      <p:pic>
        <p:nvPicPr>
          <p:cNvPr id="9" name="image8.jpeg" descr="img20170411141421254-ef8bd.jpg"/>
          <p:cNvPicPr/>
          <p:nvPr/>
        </p:nvPicPr>
        <p:blipFill>
          <a:blip r:embed="rId5" cstate="print"/>
          <a:stretch>
            <a:fillRect/>
          </a:stretch>
        </p:blipFill>
        <p:spPr>
          <a:xfrm>
            <a:off x="1083228" y="2419848"/>
            <a:ext cx="3052674" cy="1904918"/>
          </a:xfrm>
          <a:prstGeom prst="rect">
            <a:avLst/>
          </a:prstGeom>
        </p:spPr>
      </p:pic>
      <p:pic>
        <p:nvPicPr>
          <p:cNvPr id="10" name="image52.jpeg" descr="Vi pham giao thong xe dap.jpg"/>
          <p:cNvPicPr/>
          <p:nvPr/>
        </p:nvPicPr>
        <p:blipFill>
          <a:blip r:embed="rId6" cstate="print"/>
          <a:stretch>
            <a:fillRect/>
          </a:stretch>
        </p:blipFill>
        <p:spPr>
          <a:xfrm>
            <a:off x="7990669" y="2419848"/>
            <a:ext cx="3019425" cy="1904918"/>
          </a:xfrm>
          <a:prstGeom prst="rect">
            <a:avLst/>
          </a:prstGeom>
        </p:spPr>
      </p:pic>
      <p:pic>
        <p:nvPicPr>
          <p:cNvPr id="11" name="image54.jpeg" descr="dung-sau-xe-dap-a5fd2.jpg"/>
          <p:cNvPicPr/>
          <p:nvPr/>
        </p:nvPicPr>
        <p:blipFill>
          <a:blip r:embed="rId7" cstate="print"/>
          <a:stretch>
            <a:fillRect/>
          </a:stretch>
        </p:blipFill>
        <p:spPr>
          <a:xfrm>
            <a:off x="7990668" y="4405386"/>
            <a:ext cx="3019425" cy="193992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19736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6"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9033" y="759026"/>
            <a:ext cx="8389035" cy="3677930"/>
          </a:xfrm>
          <a:prstGeom prst="rect">
            <a:avLst/>
          </a:prstGeom>
        </p:spPr>
        <p:txBody>
          <a:bodyPr wrap="square">
            <a:spAutoFit/>
          </a:bodyPr>
          <a:lstStyle/>
          <a:p>
            <a:pPr marL="91440" marR="0">
              <a:spcBef>
                <a:spcPts val="950"/>
              </a:spcBef>
              <a:spcAft>
                <a:spcPts val="0"/>
              </a:spcAft>
            </a:pPr>
            <a:r>
              <a:rPr lang="vi-VN" b="1" dirty="0" smtClean="0">
                <a:effectLst/>
                <a:latin typeface="Times New Roman" panose="02020603050405020304" pitchFamily="18" charset="0"/>
                <a:ea typeface="Times New Roman" panose="02020603050405020304" pitchFamily="18" charset="0"/>
              </a:rPr>
              <a:t>Nguyên nhân gây ra tai nạn giao thông ở lứa tuổi học sinh</a:t>
            </a:r>
            <a:endParaRPr lang="vi-VN" dirty="0" smtClean="0">
              <a:effectLst/>
              <a:latin typeface="Times New Roman" panose="02020603050405020304" pitchFamily="18" charset="0"/>
              <a:ea typeface="Times New Roman" panose="02020603050405020304" pitchFamily="18" charset="0"/>
            </a:endParaRPr>
          </a:p>
          <a:p>
            <a:pPr marL="342900" marR="0" lvl="0" indent="-342900">
              <a:spcBef>
                <a:spcPts val="570"/>
              </a:spcBef>
              <a:spcAft>
                <a:spcPts val="0"/>
              </a:spcAft>
              <a:buSzPts val="1300"/>
              <a:buFont typeface="Times New Roman" panose="02020603050405020304" pitchFamily="18" charset="0"/>
              <a:buChar char="-"/>
              <a:tabLst>
                <a:tab pos="645160" algn="l"/>
              </a:tabLst>
            </a:pPr>
            <a:r>
              <a:rPr lang="vi-VN" dirty="0" smtClean="0">
                <a:solidFill>
                  <a:srgbClr val="FF0000"/>
                </a:solidFill>
                <a:effectLst/>
                <a:latin typeface="Times New Roman" panose="02020603050405020304" pitchFamily="18" charset="0"/>
                <a:ea typeface="Times New Roman" panose="02020603050405020304" pitchFamily="18" charset="0"/>
              </a:rPr>
              <a:t>Thiếu kĩ năng và ý thức kém khi tham gia giao</a:t>
            </a:r>
            <a:r>
              <a:rPr lang="vi-VN" spc="-45" dirty="0" smtClean="0">
                <a:solidFill>
                  <a:srgbClr val="FF0000"/>
                </a:solidFill>
                <a:effectLst/>
                <a:latin typeface="Times New Roman" panose="02020603050405020304" pitchFamily="18" charset="0"/>
                <a:ea typeface="Times New Roman" panose="02020603050405020304" pitchFamily="18" charset="0"/>
              </a:rPr>
              <a:t> </a:t>
            </a:r>
            <a:r>
              <a:rPr lang="vi-VN" dirty="0" smtClean="0">
                <a:solidFill>
                  <a:srgbClr val="FF0000"/>
                </a:solidFill>
                <a:effectLst/>
                <a:latin typeface="Times New Roman" panose="02020603050405020304" pitchFamily="18" charset="0"/>
                <a:ea typeface="Times New Roman" panose="02020603050405020304" pitchFamily="18" charset="0"/>
              </a:rPr>
              <a:t>thông.</a:t>
            </a:r>
          </a:p>
          <a:p>
            <a:pPr marL="342900" marR="89535" lvl="0" indent="-342900">
              <a:spcBef>
                <a:spcPts val="605"/>
              </a:spcBef>
              <a:spcAft>
                <a:spcPts val="0"/>
              </a:spcAft>
              <a:buSzPts val="1300"/>
              <a:buFont typeface="Times New Roman" panose="02020603050405020304" pitchFamily="18" charset="0"/>
              <a:buChar char="-"/>
              <a:tabLst>
                <a:tab pos="657225" algn="l"/>
              </a:tabLst>
            </a:pPr>
            <a:r>
              <a:rPr lang="vi-VN" dirty="0" smtClean="0">
                <a:solidFill>
                  <a:srgbClr val="FF0000"/>
                </a:solidFill>
                <a:effectLst/>
                <a:latin typeface="Times New Roman" panose="02020603050405020304" pitchFamily="18" charset="0"/>
                <a:ea typeface="Times New Roman" panose="02020603050405020304" pitchFamily="18" charset="0"/>
              </a:rPr>
              <a:t>Không hiểu biết về Luật Giao thông đường bộ và không nghiêm chỉnh chấp hành các quy tắc An toàn giao thông đường</a:t>
            </a:r>
            <a:r>
              <a:rPr lang="vi-VN" spc="-40" dirty="0" smtClean="0">
                <a:solidFill>
                  <a:srgbClr val="FF0000"/>
                </a:solidFill>
                <a:effectLst/>
                <a:latin typeface="Times New Roman" panose="02020603050405020304" pitchFamily="18" charset="0"/>
                <a:ea typeface="Times New Roman" panose="02020603050405020304" pitchFamily="18" charset="0"/>
              </a:rPr>
              <a:t> </a:t>
            </a:r>
            <a:r>
              <a:rPr lang="vi-VN" dirty="0" smtClean="0">
                <a:solidFill>
                  <a:srgbClr val="FF0000"/>
                </a:solidFill>
                <a:effectLst/>
                <a:latin typeface="Times New Roman" panose="02020603050405020304" pitchFamily="18" charset="0"/>
                <a:ea typeface="Times New Roman" panose="02020603050405020304" pitchFamily="18" charset="0"/>
              </a:rPr>
              <a:t>bộ.</a:t>
            </a:r>
          </a:p>
          <a:p>
            <a:pPr marL="91440" marR="0">
              <a:spcBef>
                <a:spcPts val="635"/>
              </a:spcBef>
              <a:spcAft>
                <a:spcPts val="0"/>
              </a:spcAft>
            </a:pPr>
            <a:endParaRPr lang="vi-VN" b="1" dirty="0" smtClean="0">
              <a:effectLst/>
              <a:latin typeface="Times New Roman" panose="02020603050405020304" pitchFamily="18" charset="0"/>
              <a:ea typeface="Times New Roman" panose="02020603050405020304" pitchFamily="18" charset="0"/>
            </a:endParaRPr>
          </a:p>
          <a:p>
            <a:pPr marL="91440" marR="0">
              <a:spcBef>
                <a:spcPts val="635"/>
              </a:spcBef>
              <a:spcAft>
                <a:spcPts val="0"/>
              </a:spcAft>
            </a:pPr>
            <a:r>
              <a:rPr lang="vi-VN" b="1" dirty="0" smtClean="0">
                <a:effectLst/>
                <a:latin typeface="Times New Roman" panose="02020603050405020304" pitchFamily="18" charset="0"/>
                <a:ea typeface="Times New Roman" panose="02020603050405020304" pitchFamily="18" charset="0"/>
              </a:rPr>
              <a:t>Cách phòng tránh tai nạn giao thông và trách nhiệm đối với học sinh</a:t>
            </a:r>
            <a:endParaRPr lang="vi-VN" dirty="0" smtClean="0">
              <a:effectLst/>
              <a:latin typeface="Times New Roman" panose="02020603050405020304" pitchFamily="18" charset="0"/>
              <a:ea typeface="Times New Roman" panose="02020603050405020304" pitchFamily="18" charset="0"/>
            </a:endParaRPr>
          </a:p>
          <a:p>
            <a:pPr marL="342900" marR="88900" lvl="0" indent="-342900">
              <a:spcBef>
                <a:spcPts val="555"/>
              </a:spcBef>
              <a:spcAft>
                <a:spcPts val="0"/>
              </a:spcAft>
              <a:buSzPts val="1300"/>
              <a:buFont typeface="Times New Roman" panose="02020603050405020304" pitchFamily="18" charset="0"/>
              <a:buChar char="-"/>
              <a:tabLst>
                <a:tab pos="655955" algn="l"/>
              </a:tabLst>
            </a:pPr>
            <a:r>
              <a:rPr lang="vi-VN" dirty="0" smtClean="0">
                <a:solidFill>
                  <a:srgbClr val="0070C0"/>
                </a:solidFill>
                <a:effectLst/>
                <a:latin typeface="Times New Roman" panose="02020603050405020304" pitchFamily="18" charset="0"/>
                <a:ea typeface="Times New Roman" panose="02020603050405020304" pitchFamily="18" charset="0"/>
              </a:rPr>
              <a:t>Luôn học tập, tìm hiểu để nắm vững và nghiêm chỉnh chấp hành Luật Giao thông đường</a:t>
            </a:r>
            <a:r>
              <a:rPr lang="vi-VN" spc="-5" dirty="0" smtClean="0">
                <a:solidFill>
                  <a:srgbClr val="0070C0"/>
                </a:solidFill>
                <a:effectLst/>
                <a:latin typeface="Times New Roman" panose="02020603050405020304" pitchFamily="18" charset="0"/>
                <a:ea typeface="Times New Roman" panose="02020603050405020304" pitchFamily="18" charset="0"/>
              </a:rPr>
              <a:t> </a:t>
            </a:r>
            <a:r>
              <a:rPr lang="vi-VN" dirty="0" smtClean="0">
                <a:solidFill>
                  <a:srgbClr val="0070C0"/>
                </a:solidFill>
                <a:effectLst/>
                <a:latin typeface="Times New Roman" panose="02020603050405020304" pitchFamily="18" charset="0"/>
                <a:ea typeface="Times New Roman" panose="02020603050405020304" pitchFamily="18" charset="0"/>
              </a:rPr>
              <a:t>bộ.</a:t>
            </a:r>
          </a:p>
          <a:p>
            <a:pPr marL="342900" marR="0" lvl="0" indent="-342900">
              <a:spcBef>
                <a:spcPts val="615"/>
              </a:spcBef>
              <a:spcAft>
                <a:spcPts val="0"/>
              </a:spcAft>
              <a:buSzPts val="1300"/>
              <a:buFont typeface="Times New Roman" panose="02020603050405020304" pitchFamily="18" charset="0"/>
              <a:buChar char="-"/>
              <a:tabLst>
                <a:tab pos="645160" algn="l"/>
              </a:tabLst>
            </a:pPr>
            <a:r>
              <a:rPr lang="vi-VN" dirty="0" smtClean="0">
                <a:solidFill>
                  <a:srgbClr val="0070C0"/>
                </a:solidFill>
                <a:effectLst/>
                <a:latin typeface="Times New Roman" panose="02020603050405020304" pitchFamily="18" charset="0"/>
                <a:ea typeface="Times New Roman" panose="02020603050405020304" pitchFamily="18" charset="0"/>
              </a:rPr>
              <a:t>Phải thận trọng và luôn chú ý quan sát khi đi</a:t>
            </a:r>
            <a:r>
              <a:rPr lang="vi-VN" spc="-45" dirty="0" smtClean="0">
                <a:solidFill>
                  <a:srgbClr val="0070C0"/>
                </a:solidFill>
                <a:effectLst/>
                <a:latin typeface="Times New Roman" panose="02020603050405020304" pitchFamily="18" charset="0"/>
                <a:ea typeface="Times New Roman" panose="02020603050405020304" pitchFamily="18" charset="0"/>
              </a:rPr>
              <a:t> </a:t>
            </a:r>
            <a:r>
              <a:rPr lang="vi-VN" dirty="0" smtClean="0">
                <a:solidFill>
                  <a:srgbClr val="0070C0"/>
                </a:solidFill>
                <a:effectLst/>
                <a:latin typeface="Times New Roman" panose="02020603050405020304" pitchFamily="18" charset="0"/>
                <a:ea typeface="Times New Roman" panose="02020603050405020304" pitchFamily="18" charset="0"/>
              </a:rPr>
              <a:t>đường.</a:t>
            </a:r>
          </a:p>
          <a:p>
            <a:pPr marL="342900" marR="87630" lvl="0" indent="-342900">
              <a:spcBef>
                <a:spcPts val="590"/>
              </a:spcBef>
              <a:spcAft>
                <a:spcPts val="0"/>
              </a:spcAft>
              <a:buSzPts val="1300"/>
              <a:buFont typeface="Times New Roman" panose="02020603050405020304" pitchFamily="18" charset="0"/>
              <a:buChar char="-"/>
              <a:tabLst>
                <a:tab pos="654050" algn="l"/>
              </a:tabLst>
            </a:pPr>
            <a:r>
              <a:rPr lang="vi-VN" dirty="0" smtClean="0">
                <a:solidFill>
                  <a:srgbClr val="0070C0"/>
                </a:solidFill>
                <a:effectLst/>
                <a:latin typeface="Times New Roman" panose="02020603050405020304" pitchFamily="18" charset="0"/>
                <a:ea typeface="Times New Roman" panose="02020603050405020304" pitchFamily="18" charset="0"/>
              </a:rPr>
              <a:t>Thường xuyên tự xem xét việc thực hiện an toàn giao thông của mình để tự điều chỉnh đồng thời nhắc nhở nhau cùng thực hiện</a:t>
            </a:r>
            <a:r>
              <a:rPr lang="vi-VN" spc="-30" dirty="0" smtClean="0">
                <a:solidFill>
                  <a:srgbClr val="0070C0"/>
                </a:solidFill>
                <a:effectLst/>
                <a:latin typeface="Times New Roman" panose="02020603050405020304" pitchFamily="18" charset="0"/>
                <a:ea typeface="Times New Roman" panose="02020603050405020304" pitchFamily="18" charset="0"/>
              </a:rPr>
              <a:t> </a:t>
            </a:r>
            <a:r>
              <a:rPr lang="vi-VN" dirty="0" smtClean="0">
                <a:solidFill>
                  <a:srgbClr val="0070C0"/>
                </a:solidFill>
                <a:effectLst/>
                <a:latin typeface="Times New Roman" panose="02020603050405020304" pitchFamily="18" charset="0"/>
                <a:ea typeface="Times New Roman" panose="02020603050405020304" pitchFamily="18" charset="0"/>
              </a:rPr>
              <a:t>tốt.</a:t>
            </a:r>
            <a:endParaRPr lang="vi-VN" dirty="0">
              <a:solidFill>
                <a:srgbClr val="0070C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354127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circle(in)">
                                      <p:cBhvr>
                                        <p:cTn id="7" dur="2000"/>
                                        <p:tgtEl>
                                          <p:spTgt spid="8">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circle(in)">
                                      <p:cBhvr>
                                        <p:cTn id="10" dur="2000"/>
                                        <p:tgtEl>
                                          <p:spTgt spid="8">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circle(in)">
                                      <p:cBhvr>
                                        <p:cTn id="13" dur="2000"/>
                                        <p:tgtEl>
                                          <p:spTgt spid="8">
                                            <p:txEl>
                                              <p:pRg st="6" end="6"/>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circle(in)">
                                      <p:cBhvr>
                                        <p:cTn id="16"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1357745" y="110538"/>
            <a:ext cx="8039473" cy="762000"/>
          </a:xfrm>
          <a:prstGeom prst="chevron">
            <a:avLst>
              <a:gd name="adj" fmla="val 0"/>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5" name="Rectangle 4"/>
          <p:cNvSpPr/>
          <p:nvPr/>
        </p:nvSpPr>
        <p:spPr>
          <a:xfrm>
            <a:off x="1908517" y="219209"/>
            <a:ext cx="9094918" cy="523220"/>
          </a:xfrm>
          <a:prstGeom prst="rect">
            <a:avLst/>
          </a:prstGeom>
        </p:spPr>
        <p:txBody>
          <a:bodyPr wrap="square">
            <a:spAutoFit/>
          </a:bodyPr>
          <a:lstStyle/>
          <a:p>
            <a:pPr eaLnBrk="0" fontAlgn="base" hangingPunct="0">
              <a:spcBef>
                <a:spcPct val="0"/>
              </a:spcBef>
              <a:spcAft>
                <a:spcPct val="0"/>
              </a:spcAft>
            </a:pPr>
            <a:r>
              <a:rPr lang="en-US" sz="28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III.Đi</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bộ</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ngồi</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sau</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xe</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đạp</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xe</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máy</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an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ounded Rectangular Callout 5"/>
          <p:cNvSpPr/>
          <p:nvPr/>
        </p:nvSpPr>
        <p:spPr>
          <a:xfrm>
            <a:off x="3249638" y="1694193"/>
            <a:ext cx="5617698" cy="1867277"/>
          </a:xfrm>
          <a:prstGeom prst="wedgeRoundRectCallout">
            <a:avLst>
              <a:gd name="adj1" fmla="val -60303"/>
              <a:gd name="adj2" fmla="val -8643"/>
              <a:gd name="adj3" fmla="val 16667"/>
            </a:avLst>
          </a:prstGeom>
          <a:solidFill>
            <a:srgbClr val="92D050"/>
          </a:solidFill>
          <a:ln w="25400">
            <a:noFill/>
            <a:miter lim="800000"/>
            <a:headEnd/>
            <a:tailEnd/>
          </a:ln>
        </p:spPr>
        <p:txBody>
          <a:bodyPr anchor="ctr"/>
          <a:lstStyle/>
          <a:p>
            <a:pPr eaLnBrk="0" fontAlgn="base" hangingPunct="0">
              <a:spcBef>
                <a:spcPct val="0"/>
              </a:spcBef>
              <a:spcAft>
                <a:spcPct val="0"/>
              </a:spcAft>
            </a:pPr>
            <a:r>
              <a:rPr lang="vi-VN" sz="2400" dirty="0">
                <a:solidFill>
                  <a:prstClr val="black"/>
                </a:solidFill>
                <a:latin typeface="Times New Roman" panose="02020603050405020304" pitchFamily="18" charset="0"/>
                <a:ea typeface="ＭＳ Ｐゴシック" pitchFamily="34" charset="-128"/>
                <a:cs typeface="Times New Roman" panose="02020603050405020304" pitchFamily="18" charset="0"/>
              </a:rPr>
              <a:t>Bằng hiểu biết của bản thân, hãy nêu ý kiến của em về </a:t>
            </a:r>
            <a:r>
              <a:rPr lang="en-US" sz="2400" dirty="0" err="1">
                <a:solidFill>
                  <a:prstClr val="black"/>
                </a:solidFill>
                <a:latin typeface="Times New Roman" panose="02020603050405020304" pitchFamily="18" charset="0"/>
                <a:ea typeface="ＭＳ Ｐゴシック" pitchFamily="34" charset="-128"/>
                <a:cs typeface="Times New Roman" panose="02020603050405020304" pitchFamily="18" charset="0"/>
              </a:rPr>
              <a:t>cách</a:t>
            </a:r>
            <a:r>
              <a:rPr 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vi-VN" sz="2400" dirty="0">
                <a:solidFill>
                  <a:prstClr val="black"/>
                </a:solidFill>
                <a:latin typeface="Times New Roman" panose="02020603050405020304" pitchFamily="18" charset="0"/>
                <a:ea typeface="ＭＳ Ｐゴシック" pitchFamily="34" charset="-128"/>
                <a:cs typeface="Times New Roman" panose="02020603050405020304" pitchFamily="18" charset="0"/>
              </a:rPr>
              <a:t>đi bộ hoặc ngồi sau xe đạp, xe máy </a:t>
            </a:r>
            <a:r>
              <a:rPr lang="vi-VN" sz="2400" dirty="0" smtClean="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vi-VN" sz="2400" dirty="0">
                <a:solidFill>
                  <a:prstClr val="black"/>
                </a:solidFill>
                <a:latin typeface="Times New Roman" panose="02020603050405020304" pitchFamily="18" charset="0"/>
                <a:ea typeface="ＭＳ Ｐゴシック" pitchFamily="34" charset="-128"/>
                <a:cs typeface="Times New Roman" panose="02020603050405020304" pitchFamily="18" charset="0"/>
              </a:rPr>
              <a:t>như thế nào là an toàn?</a:t>
            </a:r>
            <a:endParaRPr lang="en-US" sz="2400"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grpSp>
        <p:nvGrpSpPr>
          <p:cNvPr id="7" name="Group 6"/>
          <p:cNvGrpSpPr/>
          <p:nvPr/>
        </p:nvGrpSpPr>
        <p:grpSpPr>
          <a:xfrm>
            <a:off x="689317" y="1100615"/>
            <a:ext cx="2057400" cy="3844925"/>
            <a:chOff x="0" y="1663323"/>
            <a:chExt cx="2057400" cy="3844925"/>
          </a:xfrm>
        </p:grpSpPr>
        <p:pic>
          <p:nvPicPr>
            <p:cNvPr id="8" name="Picture 2"/>
            <p:cNvPicPr>
              <a:picLocks noChangeAspect="1" noChangeArrowheads="1"/>
            </p:cNvPicPr>
            <p:nvPr/>
          </p:nvPicPr>
          <p:blipFill>
            <a:blip r:embed="rId2"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1219200" y="1663323"/>
              <a:ext cx="323850" cy="142875"/>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11654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QUỐC CA, ĐỘI CA - Nghi lễ Chào cờ trực tuyến năm học 2021 - 202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8329"/>
          </a:xfrm>
        </p:spPr>
      </p:pic>
    </p:spTree>
    <p:extLst>
      <p:ext uri="{BB962C8B-B14F-4D97-AF65-F5344CB8AC3E}">
        <p14:creationId xmlns:p14="http://schemas.microsoft.com/office/powerpoint/2010/main" val="159781170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066801" y="139903"/>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solidFill>
                  <a:prstClr val="black"/>
                </a:solidFill>
                <a:ea typeface="Tahoma" panose="020B0604030504040204" pitchFamily="34" charset="0"/>
                <a:cs typeface="Tahoma" panose="020B0604030504040204" pitchFamily="34" charset="0"/>
              </a:rPr>
              <a:t>1. </a:t>
            </a:r>
            <a:r>
              <a:rPr lang="vi-VN" sz="2400" b="1" dirty="0" smtClean="0">
                <a:solidFill>
                  <a:prstClr val="black"/>
                </a:solidFill>
                <a:ea typeface="Tahoma" panose="020B0604030504040204" pitchFamily="34" charset="0"/>
                <a:cs typeface="Tahoma" panose="020B0604030504040204" pitchFamily="34" charset="0"/>
              </a:rPr>
              <a:t>Đi </a:t>
            </a:r>
            <a:r>
              <a:rPr lang="vi-VN" sz="2400" b="1" dirty="0">
                <a:solidFill>
                  <a:prstClr val="black"/>
                </a:solidFill>
                <a:ea typeface="Tahoma" panose="020B0604030504040204" pitchFamily="34" charset="0"/>
                <a:cs typeface="Tahoma" panose="020B0604030504040204" pitchFamily="34" charset="0"/>
              </a:rPr>
              <a:t>bộ an toàn</a:t>
            </a:r>
            <a:endPar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775" y="730160"/>
            <a:ext cx="9295228" cy="5311914"/>
          </a:xfrm>
          <a:prstGeom prst="rect">
            <a:avLst/>
          </a:prstGeom>
          <a:noFill/>
          <a:ln>
            <a:noFill/>
          </a:ln>
        </p:spPr>
      </p:pic>
      <p:sp>
        <p:nvSpPr>
          <p:cNvPr id="6" name="Rectangle 5"/>
          <p:cNvSpPr/>
          <p:nvPr/>
        </p:nvSpPr>
        <p:spPr>
          <a:xfrm>
            <a:off x="576775" y="6213231"/>
            <a:ext cx="8693833" cy="400110"/>
          </a:xfrm>
          <a:prstGeom prst="rect">
            <a:avLst/>
          </a:prstGeom>
        </p:spPr>
        <p:txBody>
          <a:bodyPr wrap="square">
            <a:spAutoFit/>
          </a:bodyPr>
          <a:lstStyle/>
          <a:p>
            <a:pPr eaLnBrk="0" fontAlgn="base" hangingPunct="0">
              <a:spcBef>
                <a:spcPct val="0"/>
              </a:spcBef>
              <a:spcAft>
                <a:spcPct val="0"/>
              </a:spcAft>
            </a:pPr>
            <a:r>
              <a:rPr lang="vi-VN" sz="2000" i="1" dirty="0">
                <a:solidFill>
                  <a:prstClr val="black"/>
                </a:solidFill>
                <a:latin typeface="Tahoma" panose="020B0604030504040204" pitchFamily="34" charset="0"/>
                <a:ea typeface="Tahoma" panose="020B0604030504040204" pitchFamily="34" charset="0"/>
                <a:cs typeface="Tahoma" panose="020B0604030504040204" pitchFamily="34" charset="0"/>
              </a:rPr>
              <a:t>Quan sát hình ảnh </a:t>
            </a:r>
            <a:r>
              <a:rPr lang="en-US" sz="2000" i="1"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2000" i="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cho</a:t>
            </a:r>
            <a:r>
              <a:rPr lang="en-US" sz="2000" i="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biết</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cách</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đi</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bộ</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như</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thế</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nào</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là</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 an </a:t>
            </a:r>
            <a:r>
              <a:rPr lang="en-US" sz="2000" i="1" dirty="0" err="1">
                <a:solidFill>
                  <a:prstClr val="black"/>
                </a:solidFill>
                <a:latin typeface="Tahoma" panose="020B0604030504040204" pitchFamily="34" charset="0"/>
                <a:ea typeface="Tahoma" panose="020B0604030504040204" pitchFamily="34" charset="0"/>
                <a:cs typeface="Tahoma" panose="020B0604030504040204" pitchFamily="34" charset="0"/>
              </a:rPr>
              <a:t>toàn</a:t>
            </a:r>
            <a:r>
              <a:rPr lang="en-US" sz="2000" i="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204273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399" y="3057994"/>
            <a:ext cx="9975274" cy="1489826"/>
          </a:xfrm>
          <a:prstGeom prst="roundRect">
            <a:avLst/>
          </a:prstGeom>
          <a:solidFill>
            <a:srgbClr val="FF3300">
              <a:alpha val="5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93065" y="4915810"/>
            <a:ext cx="9975274" cy="1686620"/>
          </a:xfrm>
          <a:prstGeom prst="roundRect">
            <a:avLst/>
          </a:prstGeom>
          <a:solidFill>
            <a:srgbClr val="FFFF66"/>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ounded Rectangle 5"/>
          <p:cNvSpPr/>
          <p:nvPr/>
        </p:nvSpPr>
        <p:spPr>
          <a:xfrm>
            <a:off x="139699" y="1546570"/>
            <a:ext cx="10010132" cy="1271168"/>
          </a:xfrm>
          <a:prstGeom prst="roundRect">
            <a:avLst/>
          </a:prstGeom>
          <a:solidFill>
            <a:srgbClr val="3399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1447799" y="1542871"/>
            <a:ext cx="8530371" cy="923330"/>
          </a:xfrm>
          <a:prstGeom prst="rect">
            <a:avLst/>
          </a:prstGeom>
          <a:noFill/>
        </p:spPr>
        <p:txBody>
          <a:bodyPr wrap="square">
            <a:spAutoFit/>
          </a:bodyPr>
          <a:lstStyle/>
          <a:p>
            <a:pPr eaLnBrk="0" fontAlgn="base" hangingPunct="0">
              <a:spcBef>
                <a:spcPct val="0"/>
              </a:spcBef>
              <a:spcAft>
                <a:spcPct val="0"/>
              </a:spcAft>
            </a:pP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 bộ trên hè phố</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lề đường</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đường không có hè phố</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lề đường phải đi sát mép đường.</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eaLnBrk="0" fontAlgn="base" hangingPunct="0">
              <a:spcBef>
                <a:spcPct val="0"/>
              </a:spcBef>
              <a:spcAft>
                <a:spcPct val="0"/>
              </a:spcAft>
            </a:pP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Nghiêm chỉnh chấp hành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thống</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báo</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hiệu</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giao</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thông</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đường</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a:t>
            </a: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Không đọc sách, nghe nhạc, xem phim khi tham gia giao thông. </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8" name="Group 7"/>
          <p:cNvGrpSpPr/>
          <p:nvPr/>
        </p:nvGrpSpPr>
        <p:grpSpPr>
          <a:xfrm>
            <a:off x="-327527" y="1425109"/>
            <a:ext cx="2363501" cy="1289023"/>
            <a:chOff x="-327527" y="1425109"/>
            <a:chExt cx="2069039" cy="1289023"/>
          </a:xfrm>
        </p:grpSpPr>
        <p:grpSp>
          <p:nvGrpSpPr>
            <p:cNvPr id="9" name="Group 8"/>
            <p:cNvGrpSpPr/>
            <p:nvPr/>
          </p:nvGrpSpPr>
          <p:grpSpPr>
            <a:xfrm>
              <a:off x="-327527" y="1425109"/>
              <a:ext cx="2052970" cy="1289023"/>
              <a:chOff x="-327527" y="1425109"/>
              <a:chExt cx="2052970" cy="1289023"/>
            </a:xfrm>
          </p:grpSpPr>
          <p:sp>
            <p:nvSpPr>
              <p:cNvPr id="11" name="Right Triangle 10"/>
              <p:cNvSpPr/>
              <p:nvPr/>
            </p:nvSpPr>
            <p:spPr>
              <a:xfrm>
                <a:off x="50005" y="2582937"/>
                <a:ext cx="359569" cy="131195"/>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ight Triangle 11"/>
              <p:cNvSpPr/>
              <p:nvPr/>
            </p:nvSpPr>
            <p:spPr>
              <a:xfrm flipH="1">
                <a:off x="1371599" y="1425109"/>
                <a:ext cx="219075" cy="199819"/>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Trapezoid 12"/>
              <p:cNvSpPr/>
              <p:nvPr/>
            </p:nvSpPr>
            <p:spPr>
              <a:xfrm rot="19226057">
                <a:off x="-327527" y="1744692"/>
                <a:ext cx="2052970" cy="377952"/>
              </a:xfrm>
              <a:prstGeom prst="trapezoid">
                <a:avLst>
                  <a:gd name="adj" fmla="val 80178"/>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0" name="TextBox 9"/>
            <p:cNvSpPr txBox="1"/>
            <p:nvPr/>
          </p:nvSpPr>
          <p:spPr>
            <a:xfrm rot="19102511">
              <a:off x="-182575" y="1678051"/>
              <a:ext cx="1924087"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Đi</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bộ</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an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toàn</a:t>
              </a:r>
              <a:endParaRPr kumimoji="0" lang="en-US" sz="1800" b="0"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grpSp>
      <p:grpSp>
        <p:nvGrpSpPr>
          <p:cNvPr id="14" name="Group 13"/>
          <p:cNvGrpSpPr/>
          <p:nvPr/>
        </p:nvGrpSpPr>
        <p:grpSpPr>
          <a:xfrm>
            <a:off x="381000" y="4385600"/>
            <a:ext cx="1372726" cy="2552230"/>
            <a:chOff x="381000" y="4319397"/>
            <a:chExt cx="1201702" cy="2552230"/>
          </a:xfrm>
        </p:grpSpPr>
        <p:grpSp>
          <p:nvGrpSpPr>
            <p:cNvPr id="15" name="Group 14"/>
            <p:cNvGrpSpPr/>
            <p:nvPr/>
          </p:nvGrpSpPr>
          <p:grpSpPr>
            <a:xfrm rot="1176920">
              <a:off x="381000" y="4319397"/>
              <a:ext cx="1201702" cy="2552230"/>
              <a:chOff x="28877" y="1595822"/>
              <a:chExt cx="1201702" cy="2337166"/>
            </a:xfrm>
          </p:grpSpPr>
          <p:sp>
            <p:nvSpPr>
              <p:cNvPr id="17" name="Right Triangle 16"/>
              <p:cNvSpPr/>
              <p:nvPr/>
            </p:nvSpPr>
            <p:spPr>
              <a:xfrm rot="20423080">
                <a:off x="28877" y="3585550"/>
                <a:ext cx="499828" cy="225905"/>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Right Triangle 17"/>
              <p:cNvSpPr/>
              <p:nvPr/>
            </p:nvSpPr>
            <p:spPr>
              <a:xfrm rot="20753745" flipH="1">
                <a:off x="1011504" y="1745782"/>
                <a:ext cx="219075" cy="199819"/>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Trapezoid 18"/>
              <p:cNvSpPr/>
              <p:nvPr/>
            </p:nvSpPr>
            <p:spPr>
              <a:xfrm rot="17543222">
                <a:off x="-662525" y="2584479"/>
                <a:ext cx="2337166" cy="359852"/>
              </a:xfrm>
              <a:prstGeom prst="trapezoid">
                <a:avLst>
                  <a:gd name="adj" fmla="val 80178"/>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6" name="TextBox 15"/>
            <p:cNvSpPr txBox="1"/>
            <p:nvPr/>
          </p:nvSpPr>
          <p:spPr>
            <a:xfrm rot="18739511">
              <a:off x="-24209" y="5408556"/>
              <a:ext cx="1697578" cy="369332"/>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Đi</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bộ</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an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toàn</a:t>
              </a:r>
              <a:endParaRPr kumimoji="0" lang="en-US" sz="1800" b="0"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grpSp>
      <p:sp>
        <p:nvSpPr>
          <p:cNvPr id="20" name="Rectangle 19"/>
          <p:cNvSpPr/>
          <p:nvPr/>
        </p:nvSpPr>
        <p:spPr>
          <a:xfrm>
            <a:off x="1523999" y="3133074"/>
            <a:ext cx="8095151" cy="1354217"/>
          </a:xfrm>
          <a:prstGeom prst="rect">
            <a:avLst/>
          </a:prstGeom>
          <a:noFill/>
        </p:spPr>
        <p:txBody>
          <a:bodyPr wrap="square">
            <a:spAutoFit/>
          </a:bodyPr>
          <a:lstStyle/>
          <a:p>
            <a:pPr algn="just" eaLnBrk="0" fontAlgn="base" hangingPunct="0">
              <a:spcBef>
                <a:spcPts val="600"/>
              </a:spcBef>
              <a:spcAft>
                <a:spcPts val="600"/>
              </a:spcAft>
            </a:pP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b</a:t>
            </a: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uổi tối, nên mặc áo sáng màu hoặc áo phản quang để người tham gia giao thông dễ nhận ra em. </a:t>
            </a:r>
            <a:endPar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just" eaLnBrk="0" fontAlgn="base" hangingPunct="0">
              <a:spcBef>
                <a:spcPts val="600"/>
              </a:spcBef>
              <a:spcAft>
                <a:spcPts val="600"/>
              </a:spcAft>
            </a:pP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Khi đi cùng bạn bè, cần nhắc nhở khi bạn có hành vi sai trái, không đảm bảo an toàn giao thông</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grpSp>
        <p:nvGrpSpPr>
          <p:cNvPr id="21" name="Group 20"/>
          <p:cNvGrpSpPr/>
          <p:nvPr/>
        </p:nvGrpSpPr>
        <p:grpSpPr>
          <a:xfrm>
            <a:off x="-152400" y="3001204"/>
            <a:ext cx="2093354" cy="1497499"/>
            <a:chOff x="-152400" y="3053316"/>
            <a:chExt cx="1890884" cy="1379184"/>
          </a:xfrm>
        </p:grpSpPr>
        <p:sp>
          <p:nvSpPr>
            <p:cNvPr id="22" name="Right Triangle 21"/>
            <p:cNvSpPr/>
            <p:nvPr/>
          </p:nvSpPr>
          <p:spPr>
            <a:xfrm rot="509735" flipH="1">
              <a:off x="1370655" y="3053316"/>
              <a:ext cx="183826" cy="265441"/>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ight Triangle 22"/>
            <p:cNvSpPr/>
            <p:nvPr/>
          </p:nvSpPr>
          <p:spPr>
            <a:xfrm>
              <a:off x="160132" y="4258219"/>
              <a:ext cx="301715" cy="174281"/>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rapezoid 23"/>
            <p:cNvSpPr/>
            <p:nvPr/>
          </p:nvSpPr>
          <p:spPr>
            <a:xfrm rot="19226057">
              <a:off x="-152400" y="3354180"/>
              <a:ext cx="1890884" cy="335224"/>
            </a:xfrm>
            <a:prstGeom prst="trapezoid">
              <a:avLst>
                <a:gd name="adj" fmla="val 80178"/>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TextBox 24"/>
            <p:cNvSpPr txBox="1"/>
            <p:nvPr/>
          </p:nvSpPr>
          <p:spPr>
            <a:xfrm rot="19272235">
              <a:off x="-69057" y="3292076"/>
              <a:ext cx="1711044"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Đi</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bộ</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an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toàn</a:t>
              </a:r>
              <a:endParaRPr kumimoji="0" lang="en-US" sz="1800" b="0"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grpSp>
      <p:sp>
        <p:nvSpPr>
          <p:cNvPr id="26" name="Rectangle 25"/>
          <p:cNvSpPr/>
          <p:nvPr/>
        </p:nvSpPr>
        <p:spPr>
          <a:xfrm>
            <a:off x="1481136" y="5000366"/>
            <a:ext cx="8288214" cy="1200329"/>
          </a:xfrm>
          <a:prstGeom prst="rect">
            <a:avLst/>
          </a:prstGeom>
          <a:noFill/>
        </p:spPr>
        <p:txBody>
          <a:bodyPr wrap="square">
            <a:spAutoFit/>
          </a:bodyPr>
          <a:lstStyle/>
          <a:p>
            <a:pPr eaLnBrk="0" fontAlgn="base" hangingPunct="0">
              <a:spcBef>
                <a:spcPct val="0"/>
              </a:spcBef>
              <a:spcAft>
                <a:spcPct val="0"/>
              </a:spcAft>
            </a:pP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Khi qua đường nơi có tín hiệu đèn giao thông hoặc nơi có vạch kẻ đường dành cho người đi bộ qua đường, cần dừng lại trên vỉa hè trước vạch kẻ đường, quan sát các xe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hai</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phía</a:t>
            </a:r>
            <a:r>
              <a:rPr lang="vi-VN"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Khi tín hiệu đèn cho người đi bộ sáng màu xanh, nếu thấy an toàn, bước qua đường trên vạch kẻ đường dành cho người đi bộ</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qua </a:t>
            </a:r>
            <a:r>
              <a:rPr lang="en-US"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đường</a:t>
            </a:r>
            <a:r>
              <a:rPr lang="en-US"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Title 2"/>
          <p:cNvSpPr txBox="1">
            <a:spLocks/>
          </p:cNvSpPr>
          <p:nvPr/>
        </p:nvSpPr>
        <p:spPr bwMode="auto">
          <a:xfrm>
            <a:off x="152399" y="533400"/>
            <a:ext cx="1001013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vi-VN"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 </a:t>
            </a:r>
            <a:r>
              <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bộ an toàn</a:t>
            </a: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14135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20"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440873" y="14793"/>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r>
              <a:rPr lang="vi-VN"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 số quy tắc ngồi sau xe đạp, xe máy an </a:t>
            </a:r>
            <a:r>
              <a:rPr lang="vi-VN"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264942" y="838200"/>
            <a:ext cx="8953499" cy="707886"/>
          </a:xfrm>
          <a:prstGeom prst="rect">
            <a:avLst/>
          </a:prstGeom>
        </p:spPr>
        <p:txBody>
          <a:bodyPr wrap="square">
            <a:spAutoFit/>
          </a:bodyPr>
          <a:lstStyle/>
          <a:p>
            <a:pPr eaLnBrk="0" fontAlgn="base" hangingPunct="0">
              <a:spcBef>
                <a:spcPct val="0"/>
              </a:spcBef>
              <a:spcAft>
                <a:spcPct val="0"/>
              </a:spcAft>
            </a:pPr>
            <a:r>
              <a:rPr lang="vi-VN"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 </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Q</a:t>
            </a:r>
            <a:r>
              <a:rPr lang="vi-VN"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uan sát các hình ảnh sau đây, hãy cho biết những tư thế ngồi sau xe đạp, xe máy nào an toàn và không an toàn? Vì sao?</a:t>
            </a: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1387973227-xe-dap-dien6 24h.jpg"/>
          <p:cNvPicPr/>
          <p:nvPr/>
        </p:nvPicPr>
        <p:blipFill rotWithShape="1">
          <a:blip r:embed="rId2">
            <a:extLst>
              <a:ext uri="{28A0092B-C50C-407E-A947-70E740481C1C}">
                <a14:useLocalDpi xmlns:a14="http://schemas.microsoft.com/office/drawing/2010/main" val="0"/>
              </a:ext>
            </a:extLst>
          </a:blip>
          <a:srcRect l="2791" t="-10" r="27441" b="-1284"/>
          <a:stretch/>
        </p:blipFill>
        <p:spPr>
          <a:xfrm>
            <a:off x="6019800" y="1677572"/>
            <a:ext cx="2209800" cy="1981200"/>
          </a:xfrm>
          <a:prstGeom prst="rect">
            <a:avLst/>
          </a:prstGeom>
        </p:spPr>
      </p:pic>
      <p:pic>
        <p:nvPicPr>
          <p:cNvPr id="7" name="Picture 6" descr="1387973227-xe-dap-dien12.jpg"/>
          <p:cNvPicPr/>
          <p:nvPr/>
        </p:nvPicPr>
        <p:blipFill>
          <a:blip r:embed="rId3" cstate="print">
            <a:extLst>
              <a:ext uri="{28A0092B-C50C-407E-A947-70E740481C1C}">
                <a14:useLocalDpi xmlns:a14="http://schemas.microsoft.com/office/drawing/2010/main" val="0"/>
              </a:ext>
            </a:extLst>
          </a:blip>
          <a:srcRect b="20238"/>
          <a:stretch>
            <a:fillRect/>
          </a:stretch>
        </p:blipFill>
        <p:spPr>
          <a:xfrm>
            <a:off x="890927" y="1701880"/>
            <a:ext cx="2233273" cy="1919249"/>
          </a:xfrm>
          <a:prstGeom prst="rect">
            <a:avLst/>
          </a:prstGeom>
        </p:spPr>
      </p:pic>
      <p:pic>
        <p:nvPicPr>
          <p:cNvPr id="8" name="Picture 7" descr="1387973227-xe-dap-dien5.jpg"/>
          <p:cNvPicPr/>
          <p:nvPr/>
        </p:nvPicPr>
        <p:blipFill rotWithShape="1">
          <a:blip r:embed="rId4">
            <a:extLst>
              <a:ext uri="{28A0092B-C50C-407E-A947-70E740481C1C}">
                <a14:useLocalDpi xmlns:a14="http://schemas.microsoft.com/office/drawing/2010/main" val="0"/>
              </a:ext>
            </a:extLst>
          </a:blip>
          <a:srcRect l="294" t="-191" r="17528" b="1987"/>
          <a:stretch/>
        </p:blipFill>
        <p:spPr>
          <a:xfrm>
            <a:off x="3436125" y="1677573"/>
            <a:ext cx="2133601" cy="1904999"/>
          </a:xfrm>
          <a:prstGeom prst="rect">
            <a:avLst/>
          </a:prstGeom>
        </p:spPr>
      </p:pic>
      <p:pic>
        <p:nvPicPr>
          <p:cNvPr id="9" name="Picture 8"/>
          <p:cNvPicPr/>
          <p:nvPr/>
        </p:nvPicPr>
        <p:blipFill>
          <a:blip r:embed="rId5"/>
          <a:srcRect/>
          <a:stretch>
            <a:fillRect/>
          </a:stretch>
        </p:blipFill>
        <p:spPr bwMode="auto">
          <a:xfrm>
            <a:off x="3429000" y="4118649"/>
            <a:ext cx="2140727" cy="1812330"/>
          </a:xfrm>
          <a:prstGeom prst="rect">
            <a:avLst/>
          </a:prstGeom>
          <a:noFill/>
          <a:ln w="9525">
            <a:noFill/>
            <a:miter lim="800000"/>
            <a:headEnd/>
            <a:tailEnd/>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890927" y="4132442"/>
            <a:ext cx="2233273" cy="1774230"/>
          </a:xfrm>
          <a:prstGeom prst="rect">
            <a:avLst/>
          </a:prstGeom>
          <a:noFill/>
          <a:ln w="9525">
            <a:noFill/>
            <a:miter lim="800000"/>
            <a:headEnd/>
            <a:tailEnd/>
          </a:ln>
        </p:spPr>
      </p:pic>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132442"/>
            <a:ext cx="2209800" cy="1812330"/>
          </a:xfrm>
          <a:prstGeom prst="rect">
            <a:avLst/>
          </a:prstGeom>
          <a:noFill/>
          <a:ln w="9525">
            <a:noFill/>
            <a:miter lim="800000"/>
            <a:headEnd/>
            <a:tailEnd/>
          </a:ln>
        </p:spPr>
      </p:pic>
      <p:sp>
        <p:nvSpPr>
          <p:cNvPr id="12" name="Oval 11"/>
          <p:cNvSpPr/>
          <p:nvPr/>
        </p:nvSpPr>
        <p:spPr>
          <a:xfrm>
            <a:off x="1981200" y="3661004"/>
            <a:ext cx="304800" cy="302568"/>
          </a:xfrm>
          <a:prstGeom prst="ellipse">
            <a:avLst/>
          </a:prstGeom>
          <a:solidFill>
            <a:srgbClr val="CC00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1</a:t>
            </a:r>
            <a:endParaRPr kumimoji="0" lang="en-US" sz="1800" b="1" i="0" u="none" strike="noStrike" kern="0" cap="none" spc="0" normalizeH="0" baseline="0" noProof="0" dirty="0">
              <a:ln>
                <a:noFill/>
              </a:ln>
              <a:solidFill>
                <a:prstClr val="white"/>
              </a:solidFill>
              <a:effectLst/>
              <a:uLnTx/>
              <a:uFillTx/>
              <a:latin typeface="Calibri"/>
            </a:endParaRPr>
          </a:p>
        </p:txBody>
      </p:sp>
      <p:sp>
        <p:nvSpPr>
          <p:cNvPr id="13" name="Oval 12"/>
          <p:cNvSpPr/>
          <p:nvPr/>
        </p:nvSpPr>
        <p:spPr>
          <a:xfrm>
            <a:off x="4470400" y="3650334"/>
            <a:ext cx="304800" cy="302568"/>
          </a:xfrm>
          <a:prstGeom prst="ellipse">
            <a:avLst/>
          </a:prstGeom>
          <a:solidFill>
            <a:srgbClr val="CC00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2</a:t>
            </a:r>
            <a:endParaRPr kumimoji="0" lang="en-US" sz="1800" b="1" i="0" u="none" strike="noStrike" kern="0" cap="none" spc="0" normalizeH="0" baseline="0" noProof="0" dirty="0">
              <a:ln>
                <a:noFill/>
              </a:ln>
              <a:solidFill>
                <a:prstClr val="white"/>
              </a:solidFill>
              <a:effectLst/>
              <a:uLnTx/>
              <a:uFillTx/>
              <a:latin typeface="Calibri"/>
            </a:endParaRPr>
          </a:p>
        </p:txBody>
      </p:sp>
      <p:sp>
        <p:nvSpPr>
          <p:cNvPr id="14" name="Oval 13"/>
          <p:cNvSpPr/>
          <p:nvPr/>
        </p:nvSpPr>
        <p:spPr>
          <a:xfrm>
            <a:off x="7029449" y="3637657"/>
            <a:ext cx="304800" cy="302568"/>
          </a:xfrm>
          <a:prstGeom prst="ellipse">
            <a:avLst/>
          </a:prstGeom>
          <a:solidFill>
            <a:srgbClr val="CC00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3</a:t>
            </a:r>
            <a:endParaRPr kumimoji="0" lang="en-US" sz="1800" b="1" i="0" u="none" strike="noStrike" kern="0" cap="none" spc="0" normalizeH="0" baseline="0" noProof="0" dirty="0">
              <a:ln>
                <a:noFill/>
              </a:ln>
              <a:solidFill>
                <a:prstClr val="white"/>
              </a:solidFill>
              <a:effectLst/>
              <a:uLnTx/>
              <a:uFillTx/>
              <a:latin typeface="Calibri"/>
            </a:endParaRPr>
          </a:p>
        </p:txBody>
      </p:sp>
      <p:sp>
        <p:nvSpPr>
          <p:cNvPr id="15" name="Oval 14"/>
          <p:cNvSpPr/>
          <p:nvPr/>
        </p:nvSpPr>
        <p:spPr>
          <a:xfrm>
            <a:off x="1981200" y="5997994"/>
            <a:ext cx="304800" cy="302568"/>
          </a:xfrm>
          <a:prstGeom prst="ellipse">
            <a:avLst/>
          </a:prstGeom>
          <a:solidFill>
            <a:srgbClr val="CC00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4</a:t>
            </a:r>
            <a:endParaRPr kumimoji="0" lang="en-US" sz="1800" b="1" i="0" u="none" strike="noStrike" kern="0" cap="none" spc="0" normalizeH="0" baseline="0" noProof="0" dirty="0">
              <a:ln>
                <a:noFill/>
              </a:ln>
              <a:solidFill>
                <a:prstClr val="white"/>
              </a:solidFill>
              <a:effectLst/>
              <a:uLnTx/>
              <a:uFillTx/>
              <a:latin typeface="Calibri"/>
            </a:endParaRPr>
          </a:p>
        </p:txBody>
      </p:sp>
      <p:sp>
        <p:nvSpPr>
          <p:cNvPr id="16" name="Oval 15"/>
          <p:cNvSpPr/>
          <p:nvPr/>
        </p:nvSpPr>
        <p:spPr>
          <a:xfrm>
            <a:off x="4357837" y="5974647"/>
            <a:ext cx="304800" cy="302568"/>
          </a:xfrm>
          <a:prstGeom prst="ellipse">
            <a:avLst/>
          </a:prstGeom>
          <a:solidFill>
            <a:srgbClr val="CC00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5</a:t>
            </a:r>
            <a:endParaRPr kumimoji="0" lang="en-US" sz="1800" b="1" i="0" u="none" strike="noStrike" kern="0" cap="none" spc="0" normalizeH="0" baseline="0" noProof="0" dirty="0">
              <a:ln>
                <a:noFill/>
              </a:ln>
              <a:solidFill>
                <a:prstClr val="white"/>
              </a:solidFill>
              <a:effectLst/>
              <a:uLnTx/>
              <a:uFillTx/>
              <a:latin typeface="Calibri"/>
            </a:endParaRPr>
          </a:p>
        </p:txBody>
      </p:sp>
      <p:sp>
        <p:nvSpPr>
          <p:cNvPr id="17" name="Oval 16"/>
          <p:cNvSpPr/>
          <p:nvPr/>
        </p:nvSpPr>
        <p:spPr>
          <a:xfrm>
            <a:off x="7005786" y="5974647"/>
            <a:ext cx="304800" cy="302568"/>
          </a:xfrm>
          <a:prstGeom prst="ellipse">
            <a:avLst/>
          </a:prstGeom>
          <a:solidFill>
            <a:srgbClr val="CC00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6</a:t>
            </a:r>
            <a:endParaRPr kumimoji="0" lang="en-US" sz="1800" b="1" i="0" u="none" strike="noStrike" kern="0" cap="none" spc="0" normalizeH="0" baseline="0" noProof="0" dirty="0">
              <a:ln>
                <a:noFill/>
              </a:ln>
              <a:solidFill>
                <a:prstClr val="white"/>
              </a:solidFill>
              <a:effectLst/>
              <a:uLnTx/>
              <a:uFillTx/>
              <a:latin typeface="Calibri"/>
            </a:endParaRPr>
          </a:p>
        </p:txBody>
      </p:sp>
      <p:sp>
        <p:nvSpPr>
          <p:cNvPr id="18" name="TextBox 17"/>
          <p:cNvSpPr txBox="1"/>
          <p:nvPr/>
        </p:nvSpPr>
        <p:spPr>
          <a:xfrm>
            <a:off x="890927" y="6277215"/>
            <a:ext cx="7873245" cy="369332"/>
          </a:xfrm>
          <a:prstGeom prst="rect">
            <a:avLst/>
          </a:prstGeom>
          <a:noFill/>
        </p:spPr>
        <p:txBody>
          <a:bodyPr wrap="square" rtlCol="0">
            <a:spAutoFit/>
          </a:bodyPr>
          <a:lstStyle/>
          <a:p>
            <a:r>
              <a:rPr lang="vi-VN" dirty="0" smtClean="0">
                <a:latin typeface="Times New Roman" panose="02020603050405020304" pitchFamily="18" charset="0"/>
                <a:cs typeface="Times New Roman" panose="02020603050405020304" pitchFamily="18" charset="0"/>
              </a:rPr>
              <a:t>Em hãy nêu một số quy tắc ngồi sau xe đạp xe máy an toàn?</a:t>
            </a:r>
            <a:endParaRPr lang="vi-VN"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288887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evron 4"/>
          <p:cNvSpPr/>
          <p:nvPr/>
        </p:nvSpPr>
        <p:spPr>
          <a:xfrm>
            <a:off x="829991" y="1828800"/>
            <a:ext cx="9408517" cy="799400"/>
          </a:xfrm>
          <a:prstGeom prst="chevron">
            <a:avLst/>
          </a:prstGeom>
          <a:solidFill>
            <a:srgbClr val="F79646">
              <a:lumMod val="40000"/>
              <a:lumOff val="60000"/>
            </a:srgbClr>
          </a:solidFill>
          <a:ln w="25400" cap="flat" cmpd="sng" algn="ctr">
            <a:noFill/>
            <a:prstDash val="solid"/>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ngồi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phía</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đạp</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hoặc</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máy</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mũ</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bảo</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hiểm</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cài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Chevron 5"/>
          <p:cNvSpPr/>
          <p:nvPr/>
        </p:nvSpPr>
        <p:spPr>
          <a:xfrm>
            <a:off x="753791" y="2707635"/>
            <a:ext cx="9408517" cy="799400"/>
          </a:xfrm>
          <a:prstGeom prst="chevron">
            <a:avLst/>
          </a:prstGeom>
          <a:solidFill>
            <a:srgbClr val="FFFF66"/>
          </a:solidFill>
          <a:ln w="25400" cap="flat" cmpd="sng" algn="ctr">
            <a:noFill/>
            <a:prstDash val="solid"/>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Chỉ</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xuống</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dừng</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hẳn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phép</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điều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khiển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Chevron 6"/>
          <p:cNvSpPr/>
          <p:nvPr/>
        </p:nvSpPr>
        <p:spPr>
          <a:xfrm>
            <a:off x="76199" y="1828800"/>
            <a:ext cx="1231021" cy="799400"/>
          </a:xfrm>
          <a:prstGeom prst="chevron">
            <a:avLst/>
          </a:prstGeom>
          <a:solidFill>
            <a:srgbClr val="8064A2">
              <a:lumMod val="20000"/>
              <a:lumOff val="8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1</a:t>
            </a:r>
            <a:endParaRPr kumimoji="0" lang="en-US" sz="18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Chevron 8"/>
          <p:cNvSpPr/>
          <p:nvPr/>
        </p:nvSpPr>
        <p:spPr>
          <a:xfrm>
            <a:off x="-1" y="2689322"/>
            <a:ext cx="1231021" cy="799400"/>
          </a:xfrm>
          <a:prstGeom prst="chevron">
            <a:avLst/>
          </a:prstGeom>
          <a:solidFill>
            <a:srgbClr val="FFFF66"/>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3</a:t>
            </a:r>
            <a:endParaRPr kumimoji="0" lang="en-US" sz="20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p:nvPr/>
        </p:nvPicPr>
        <p:blipFill>
          <a:blip r:embed="rId2" cstate="print"/>
          <a:srcRect/>
          <a:stretch>
            <a:fillRect/>
          </a:stretch>
        </p:blipFill>
        <p:spPr bwMode="auto">
          <a:xfrm>
            <a:off x="1066799" y="3752556"/>
            <a:ext cx="3647069" cy="2887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2"/>
          <p:cNvSpPr txBox="1">
            <a:spLocks/>
          </p:cNvSpPr>
          <p:nvPr/>
        </p:nvSpPr>
        <p:spPr bwMode="auto">
          <a:xfrm>
            <a:off x="1315428" y="43812"/>
            <a:ext cx="10111957"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r>
              <a:rPr lang="vi-VN"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 số quy tắc ngồi sau xe đạp, xe máy an </a:t>
            </a:r>
            <a:r>
              <a:rPr lang="vi-VN"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Chevron 11"/>
          <p:cNvSpPr/>
          <p:nvPr/>
        </p:nvSpPr>
        <p:spPr>
          <a:xfrm>
            <a:off x="829991" y="1029102"/>
            <a:ext cx="9408517" cy="799400"/>
          </a:xfrm>
          <a:prstGeom prst="chevron">
            <a:avLst/>
          </a:prstGeom>
          <a:solidFill>
            <a:srgbClr val="8064A2">
              <a:lumMod val="20000"/>
              <a:lumOff val="80000"/>
            </a:srgbClr>
          </a:solidFill>
          <a:ln w="25400" cap="flat" cmpd="sng" algn="ctr">
            <a:noFill/>
            <a:prstDash val="solid"/>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Ngồi</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ngay</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trên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yên</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tay</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ôm</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thắt</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lưng</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điều</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khiển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đạp</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máy</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chân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đặt</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chân</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bánh</a:t>
            </a: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1800" b="0" i="0" u="none" strike="noStrike" kern="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Chevron 12"/>
          <p:cNvSpPr/>
          <p:nvPr/>
        </p:nvSpPr>
        <p:spPr>
          <a:xfrm>
            <a:off x="67991" y="1028022"/>
            <a:ext cx="1231021" cy="799400"/>
          </a:xfrm>
          <a:prstGeom prst="chevron">
            <a:avLst/>
          </a:prstGeom>
          <a:solidFill>
            <a:srgbClr val="8064A2">
              <a:lumMod val="20000"/>
              <a:lumOff val="8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1</a:t>
            </a:r>
            <a:endParaRPr kumimoji="0" lang="en-US" sz="18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Chevron 13"/>
          <p:cNvSpPr/>
          <p:nvPr/>
        </p:nvSpPr>
        <p:spPr>
          <a:xfrm>
            <a:off x="84407" y="1800852"/>
            <a:ext cx="1231021" cy="799400"/>
          </a:xfrm>
          <a:prstGeom prst="chevron">
            <a:avLst/>
          </a:prstGeom>
          <a:solidFill>
            <a:srgbClr val="F79646">
              <a:lumMod val="40000"/>
              <a:lumOff val="60000"/>
            </a:srgbClr>
          </a:solidFill>
          <a:ln w="25400" cap="flat" cmpd="sng" algn="ctr">
            <a:noFill/>
            <a:prstDash val="solid"/>
          </a:ln>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endParaRPr kumimoji="0" lang="en-US" sz="18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5" name="Group 14"/>
          <p:cNvGrpSpPr/>
          <p:nvPr/>
        </p:nvGrpSpPr>
        <p:grpSpPr>
          <a:xfrm>
            <a:off x="5213250" y="3653045"/>
            <a:ext cx="3740411" cy="3085380"/>
            <a:chOff x="5968999" y="2362199"/>
            <a:chExt cx="2616200" cy="2819400"/>
          </a:xfrm>
        </p:grpSpPr>
        <p:pic>
          <p:nvPicPr>
            <p:cNvPr id="16" name="Picture 15"/>
            <p:cNvPicPr/>
            <p:nvPr/>
          </p:nvPicPr>
          <p:blipFill rotWithShape="1">
            <a:blip r:embed="rId3" cstate="print"/>
            <a:srcRect l="55152" t="27851" r="27965" b="43750"/>
            <a:stretch/>
          </p:blipFill>
          <p:spPr bwMode="auto">
            <a:xfrm>
              <a:off x="5968999" y="2362199"/>
              <a:ext cx="2616200" cy="2819400"/>
            </a:xfrm>
            <a:prstGeom prst="rect">
              <a:avLst/>
            </a:prstGeom>
            <a:noFill/>
            <a:ln w="9525">
              <a:noFill/>
              <a:miter lim="800000"/>
              <a:headEnd/>
              <a:tailEnd/>
            </a:ln>
          </p:spPr>
        </p:pic>
        <p:pic>
          <p:nvPicPr>
            <p:cNvPr id="17" name="Picture 16"/>
            <p:cNvPicPr>
              <a:picLocks noChangeAspect="1"/>
            </p:cNvPicPr>
            <p:nvPr/>
          </p:nvPicPr>
          <p:blipFill>
            <a:blip r:embed="rId4"/>
            <a:stretch>
              <a:fillRect/>
            </a:stretch>
          </p:blipFill>
          <p:spPr>
            <a:xfrm>
              <a:off x="6105526" y="4752970"/>
              <a:ext cx="228600" cy="228600"/>
            </a:xfrm>
            <a:prstGeom prst="rect">
              <a:avLst/>
            </a:prstGeom>
          </p:spPr>
        </p:pic>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8979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1069982" y="0"/>
            <a:ext cx="6927473" cy="762000"/>
          </a:xfrm>
          <a:prstGeom prst="chevron">
            <a:avLst>
              <a:gd name="adj" fmla="val 0"/>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solidFill>
              <a:sysClr val="window" lastClr="FFFFFF"/>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5" name="Rectangle 4"/>
          <p:cNvSpPr/>
          <p:nvPr/>
        </p:nvSpPr>
        <p:spPr>
          <a:xfrm>
            <a:off x="1753349" y="166130"/>
            <a:ext cx="6127973" cy="461665"/>
          </a:xfrm>
          <a:prstGeom prst="rect">
            <a:avLst/>
          </a:prstGeom>
        </p:spPr>
        <p:txBody>
          <a:bodyPr wrap="square">
            <a:spAutoFit/>
          </a:bodyPr>
          <a:lstStyle/>
          <a:p>
            <a:pPr eaLnBrk="0" fontAlgn="base" hangingPunct="0">
              <a:spcBef>
                <a:spcPct val="0"/>
              </a:spcBef>
              <a:spcAft>
                <a:spcPct val="0"/>
              </a:spcAft>
            </a:pPr>
            <a:r>
              <a:rPr lang="en-US" sz="2400" b="1" dirty="0" err="1"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IV.Cách</a:t>
            </a:r>
            <a:r>
              <a:rPr lang="en-US"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đạp</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xe</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đạp</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điện</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an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ounded Rectangular Callout 6"/>
          <p:cNvSpPr/>
          <p:nvPr/>
        </p:nvSpPr>
        <p:spPr>
          <a:xfrm>
            <a:off x="1399310" y="1217689"/>
            <a:ext cx="6295773" cy="2523978"/>
          </a:xfrm>
          <a:prstGeom prst="wedgeRoundRectCallout">
            <a:avLst>
              <a:gd name="adj1" fmla="val 50448"/>
              <a:gd name="adj2" fmla="val 69754"/>
              <a:gd name="adj3" fmla="val 16667"/>
            </a:avLst>
          </a:prstGeom>
          <a:solidFill>
            <a:srgbClr val="92D050"/>
          </a:solidFill>
          <a:ln w="25400">
            <a:noFill/>
            <a:miter lim="800000"/>
            <a:headEnd/>
            <a:tailEnd/>
          </a:ln>
        </p:spPr>
        <p:txBody>
          <a:bodyPr anchor="ctr"/>
          <a:lstStyle/>
          <a:p>
            <a:pPr marL="457200" indent="-457200" eaLnBrk="0" fontAlgn="base" hangingPunct="0">
              <a:lnSpc>
                <a:spcPct val="150000"/>
              </a:lnSpc>
              <a:spcBef>
                <a:spcPct val="0"/>
              </a:spcBef>
              <a:spcAft>
                <a:spcPct val="0"/>
              </a:spcAft>
              <a:buFont typeface="+mj-lt"/>
              <a:buAutoNum type="alphaLcParenR"/>
            </a:pPr>
            <a:r>
              <a:rPr lang="vi-VN"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Hàng ngày các em đến trường bằng phương tiện gì</a:t>
            </a:r>
            <a:r>
              <a:rPr lang="vi-VN" sz="2000"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a:p>
            <a:pPr marL="457200" lvl="0" indent="-457200" eaLnBrk="0" fontAlgn="base" hangingPunct="0">
              <a:spcBef>
                <a:spcPct val="0"/>
              </a:spcBef>
              <a:spcAft>
                <a:spcPct val="0"/>
              </a:spcAft>
              <a:buFont typeface="+mj-lt"/>
              <a:buAutoNum type="alphaLcParenR"/>
            </a:pPr>
            <a:r>
              <a:rPr lang="vi-VN"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Cho biết thực trạng học sinh tham gia giao thông bằng xe đạp và xe đạp điện hiện nay như thế nào?</a:t>
            </a:r>
            <a:endPar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endParaRPr>
          </a:p>
          <a:p>
            <a:pPr marL="457200" lvl="0" indent="-457200" eaLnBrk="0" fontAlgn="base" hangingPunct="0">
              <a:spcBef>
                <a:spcPct val="0"/>
              </a:spcBef>
              <a:spcAft>
                <a:spcPct val="0"/>
              </a:spcAft>
              <a:buFont typeface="+mj-lt"/>
              <a:buAutoNum type="alphaLcParenR"/>
            </a:pPr>
            <a:r>
              <a:rPr lang="vi-VN"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rPr>
              <a:t>Nêu hậu quả của việc tham gia giao thông bằng xe đạp và xe đạp điện không an toàn.</a:t>
            </a:r>
            <a:endParaRPr lang="en-US" sz="2000" dirty="0">
              <a:solidFill>
                <a:srgbClr val="1F497D">
                  <a:lumMod val="75000"/>
                </a:srgbClr>
              </a:solidFill>
              <a:latin typeface="Times New Roman" panose="02020603050405020304" pitchFamily="18" charset="0"/>
              <a:ea typeface="ＭＳ Ｐゴシック" pitchFamily="34" charset="-128"/>
              <a:cs typeface="Times New Roman" panose="02020603050405020304" pitchFamily="18" charset="0"/>
            </a:endParaRPr>
          </a:p>
          <a:p>
            <a:pPr marL="457200" indent="-457200" eaLnBrk="0" fontAlgn="base" hangingPunct="0">
              <a:lnSpc>
                <a:spcPct val="150000"/>
              </a:lnSpc>
              <a:spcBef>
                <a:spcPct val="0"/>
              </a:spcBef>
              <a:spcAft>
                <a:spcPct val="0"/>
              </a:spcAft>
              <a:buFont typeface="+mj-lt"/>
              <a:buAutoNum type="alphaLcParenR"/>
            </a:pPr>
            <a:endPar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8" name="Group 7"/>
          <p:cNvGrpSpPr/>
          <p:nvPr/>
        </p:nvGrpSpPr>
        <p:grpSpPr>
          <a:xfrm>
            <a:off x="7771283" y="2674867"/>
            <a:ext cx="2292350" cy="3757613"/>
            <a:chOff x="6676773" y="2667000"/>
            <a:chExt cx="2292350" cy="3757613"/>
          </a:xfrm>
        </p:grpSpPr>
        <p:pic>
          <p:nvPicPr>
            <p:cNvPr id="9"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0" name="Picture 9"/>
            <p:cNvPicPr>
              <a:picLocks noChangeAspect="1"/>
            </p:cNvPicPr>
            <p:nvPr/>
          </p:nvPicPr>
          <p:blipFill>
            <a:blip r:embed="rId3"/>
            <a:stretch>
              <a:fillRect/>
            </a:stretch>
          </p:blipFill>
          <p:spPr>
            <a:xfrm>
              <a:off x="7162800" y="2667000"/>
              <a:ext cx="438150" cy="200025"/>
            </a:xfrm>
            <a:prstGeom prst="rect">
              <a:avLst/>
            </a:prstGeom>
          </p:spPr>
        </p:pic>
        <p:pic>
          <p:nvPicPr>
            <p:cNvPr id="11" name="Picture 10"/>
            <p:cNvPicPr>
              <a:picLocks noChangeAspect="1"/>
            </p:cNvPicPr>
            <p:nvPr/>
          </p:nvPicPr>
          <p:blipFill>
            <a:blip r:embed="rId3"/>
            <a:stretch>
              <a:fillRect/>
            </a:stretch>
          </p:blipFill>
          <p:spPr>
            <a:xfrm>
              <a:off x="6943724" y="6124575"/>
              <a:ext cx="657225" cy="300038"/>
            </a:xfrm>
            <a:prstGeom prst="rect">
              <a:avLst/>
            </a:prstGeom>
          </p:spPr>
        </p:pic>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11441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63672" y="875350"/>
            <a:ext cx="8764270" cy="1833789"/>
          </a:xfrm>
          <a:prstGeom prst="rect">
            <a:avLst/>
          </a:prstGeom>
          <a:solidFill>
            <a:srgbClr val="4BACC6">
              <a:lumMod val="40000"/>
              <a:lumOff val="60000"/>
            </a:srgb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pPr marL="0" marR="0" lvl="0" indent="457200" algn="l" defTabSz="914400" eaLnBrk="1" fontAlgn="base" latinLnBrk="0" hangingPunct="1">
              <a:lnSpc>
                <a:spcPct val="115000"/>
              </a:lnSpc>
              <a:spcBef>
                <a:spcPts val="600"/>
              </a:spcBef>
              <a:spcAft>
                <a:spcPts val="600"/>
              </a:spcAft>
              <a:buClrTx/>
              <a:buSzTx/>
              <a:buFontTx/>
              <a:buNone/>
              <a:tabLst/>
              <a:defRPr/>
            </a:pPr>
            <a:r>
              <a:rPr kumimoji="0" lang="vi-VN" sz="1700" b="1"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1.Hiện </a:t>
            </a:r>
            <a:r>
              <a:rPr kumimoji="0" lang="vi-VN" sz="1700" b="1"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trạng tham gia giao thông bằng xe đạp, xe đạp điện của học sinh:</a:t>
            </a:r>
            <a:endParaRPr kumimoji="0" lang="en-US" sz="1700" b="1"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a:p>
            <a:pPr marL="0" marR="0" lvl="0" indent="0" algn="just" defTabSz="914400" eaLnBrk="1" fontAlgn="base" latinLnBrk="0" hangingPunct="1">
              <a:lnSpc>
                <a:spcPct val="115000"/>
              </a:lnSpc>
              <a:spcBef>
                <a:spcPts val="600"/>
              </a:spcBef>
              <a:spcAft>
                <a:spcPts val="600"/>
              </a:spcAft>
              <a:buClrTx/>
              <a:buSzTx/>
              <a:buFontTx/>
              <a:buNone/>
              <a:tabLst/>
              <a:defRPr/>
            </a:pP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Trên các tuyến đường ở cả nông thôn và thành thị, </a:t>
            </a:r>
            <a:r>
              <a:rPr kumimoji="0" lang="vi-VN"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học sinh</a:t>
            </a:r>
            <a:r>
              <a:rPr kumimoji="0" lang="en-US"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700" b="0" i="0" u="none" strike="noStrike" kern="0" cap="none" spc="0" normalizeH="0" baseline="0" noProof="0" dirty="0" err="1"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thường</a:t>
            </a:r>
            <a:r>
              <a:rPr kumimoji="0" lang="en-US"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700" b="0" i="0" u="none" strike="noStrike" kern="0" cap="none" spc="0" normalizeH="0" baseline="0" noProof="0" dirty="0" err="1"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xuyên</a:t>
            </a:r>
            <a:r>
              <a:rPr kumimoji="0" lang="vi-VN"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ngang nhiên đi xe đạp phóng nhanh vượt ẩu, vượt đèn đỏ, dàn hàng hai, </a:t>
            </a:r>
            <a:r>
              <a:rPr kumimoji="0" lang="en-US" sz="1700" b="0" i="0" u="none" strike="noStrike" kern="0" cap="none" spc="0" normalizeH="0" baseline="0" noProof="0" dirty="0" err="1"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hàng</a:t>
            </a:r>
            <a:r>
              <a:rPr kumimoji="0" lang="en-US"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vi-VN"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ba </a:t>
            </a: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trên đường, đi xe đạp điện không đội mũ bảo hiểm, vượt đèn đỏ, đeo tai nghe, vừa tham gia giao thông vừa nghe nhạc và thậm chí có những chiếc xe đạp điện chở ba người rất nguy hiểm</a:t>
            </a:r>
            <a:r>
              <a:rPr kumimoji="0" lang="vi-VN" sz="1700" b="0" i="0" u="none" strike="noStrike" kern="0" cap="none" spc="0" normalizeH="0" baseline="0" noProof="0" dirty="0" smtClean="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rPr>
              <a:t>.</a:t>
            </a:r>
            <a:endParaRPr kumimoji="0" lang="en-US" sz="1700" b="0" i="0" u="none" strike="noStrike" kern="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047" y="3000178"/>
            <a:ext cx="2759663" cy="1600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862" y="2982035"/>
            <a:ext cx="2882080" cy="16183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26" y="4963600"/>
            <a:ext cx="2421815" cy="154676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534" y="4955141"/>
            <a:ext cx="2860408" cy="1595655"/>
          </a:xfrm>
          <a:prstGeom prst="rect">
            <a:avLst/>
          </a:prstGeom>
        </p:spPr>
      </p:pic>
      <p:pic>
        <p:nvPicPr>
          <p:cNvPr id="10242" name="Picture 2" descr="Học sinh điều khiển xe đạp điện không đội mũ bảo hiểm và đi ngược chiều trên đường 30-4 (đoạn qua phường 11-TP.Vũng Tà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72" y="2886521"/>
            <a:ext cx="2592070" cy="189546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ọc sinh cuối cấp chọn xe đạp điện nào để luyện t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3074" y="4714035"/>
            <a:ext cx="2821637" cy="1876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113110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399" y="5684625"/>
            <a:ext cx="8732484" cy="948853"/>
          </a:xfrm>
          <a:prstGeom prst="roundRect">
            <a:avLst/>
          </a:prstGeom>
          <a:solidFill>
            <a:srgbClr val="FF3300">
              <a:alpha val="5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152400" y="2971800"/>
            <a:ext cx="8732484" cy="2018763"/>
          </a:xfrm>
          <a:prstGeom prst="roundRect">
            <a:avLst/>
          </a:prstGeom>
          <a:solidFill>
            <a:srgbClr val="FFFF66"/>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ounded Rectangle 5"/>
          <p:cNvSpPr/>
          <p:nvPr/>
        </p:nvSpPr>
        <p:spPr>
          <a:xfrm>
            <a:off x="139699" y="1638990"/>
            <a:ext cx="8762999" cy="1038896"/>
          </a:xfrm>
          <a:prstGeom prst="roundRect">
            <a:avLst/>
          </a:prstGeom>
          <a:solidFill>
            <a:srgbClr val="3399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86216" y="721146"/>
            <a:ext cx="10338583" cy="385362"/>
          </a:xfrm>
          <a:prstGeom prst="rect">
            <a:avLst/>
          </a:prstGeom>
        </p:spPr>
        <p:txBody>
          <a:bodyPr wrap="square">
            <a:spAutoFit/>
          </a:bodyPr>
          <a:lstStyle/>
          <a:p>
            <a:pPr indent="457200" eaLnBrk="0" fontAlgn="base" hangingPunct="0">
              <a:lnSpc>
                <a:spcPct val="115000"/>
              </a:lnSpc>
              <a:spcBef>
                <a:spcPts val="600"/>
              </a:spcBef>
              <a:spcAft>
                <a:spcPts val="600"/>
              </a:spcAft>
            </a:pPr>
            <a:r>
              <a:rPr lang="vi-VN" b="1" dirty="0" smtClean="0">
                <a:solidFill>
                  <a:srgbClr val="000099"/>
                </a:solidFill>
                <a:latin typeface="Times New Roman" panose="02020603050405020304" pitchFamily="18" charset="0"/>
                <a:ea typeface="ＭＳ Ｐゴシック" pitchFamily="34" charset="-128"/>
                <a:cs typeface="Times New Roman" panose="02020603050405020304" pitchFamily="18" charset="0"/>
              </a:rPr>
              <a:t>2. Hậu </a:t>
            </a:r>
            <a:r>
              <a:rPr lang="vi-VN" b="1" dirty="0">
                <a:solidFill>
                  <a:srgbClr val="000099"/>
                </a:solidFill>
                <a:latin typeface="Times New Roman" panose="02020603050405020304" pitchFamily="18" charset="0"/>
                <a:ea typeface="ＭＳ Ｐゴシック" pitchFamily="34" charset="-128"/>
                <a:cs typeface="Times New Roman" panose="02020603050405020304" pitchFamily="18" charset="0"/>
              </a:rPr>
              <a:t>quả của việc tham gia giao thông bằng</a:t>
            </a:r>
            <a:r>
              <a:rPr lang="en-US" b="1" dirty="0">
                <a:solidFill>
                  <a:srgbClr val="000099"/>
                </a:solidFill>
                <a:latin typeface="Times New Roman" panose="02020603050405020304" pitchFamily="18" charset="0"/>
                <a:ea typeface="ＭＳ Ｐゴシック" pitchFamily="34" charset="-128"/>
                <a:cs typeface="Times New Roman" panose="02020603050405020304" pitchFamily="18" charset="0"/>
              </a:rPr>
              <a:t> </a:t>
            </a:r>
            <a:r>
              <a:rPr lang="vi-VN" b="1" dirty="0">
                <a:solidFill>
                  <a:srgbClr val="000099"/>
                </a:solidFill>
                <a:latin typeface="Times New Roman" panose="02020603050405020304" pitchFamily="18" charset="0"/>
                <a:ea typeface="ＭＳ Ｐゴシック" pitchFamily="34" charset="-128"/>
                <a:cs typeface="Times New Roman" panose="02020603050405020304" pitchFamily="18" charset="0"/>
              </a:rPr>
              <a:t>xe đạp</a:t>
            </a:r>
            <a:r>
              <a:rPr lang="en-US" b="1" dirty="0">
                <a:solidFill>
                  <a:srgbClr val="000099"/>
                </a:solidFill>
                <a:latin typeface="Times New Roman" panose="02020603050405020304" pitchFamily="18" charset="0"/>
                <a:ea typeface="ＭＳ Ｐゴシック" pitchFamily="34" charset="-128"/>
                <a:cs typeface="Times New Roman" panose="02020603050405020304" pitchFamily="18" charset="0"/>
              </a:rPr>
              <a:t>,</a:t>
            </a:r>
            <a:r>
              <a:rPr lang="vi-VN" b="1" dirty="0">
                <a:solidFill>
                  <a:srgbClr val="000099"/>
                </a:solidFill>
                <a:latin typeface="Times New Roman" panose="02020603050405020304" pitchFamily="18" charset="0"/>
                <a:ea typeface="ＭＳ Ｐゴシック" pitchFamily="34" charset="-128"/>
                <a:cs typeface="Times New Roman" panose="02020603050405020304" pitchFamily="18" charset="0"/>
              </a:rPr>
              <a:t> xe đạp điện</a:t>
            </a:r>
            <a:r>
              <a:rPr lang="en-US" b="1" dirty="0">
                <a:solidFill>
                  <a:srgbClr val="000099"/>
                </a:solidFill>
                <a:latin typeface="Times New Roman" panose="02020603050405020304" pitchFamily="18" charset="0"/>
                <a:ea typeface="ＭＳ Ｐゴシック" pitchFamily="34" charset="-128"/>
                <a:cs typeface="Times New Roman" panose="02020603050405020304" pitchFamily="18" charset="0"/>
              </a:rPr>
              <a:t> </a:t>
            </a:r>
            <a:r>
              <a:rPr lang="vi-VN" b="1" dirty="0">
                <a:solidFill>
                  <a:srgbClr val="000099"/>
                </a:solidFill>
                <a:latin typeface="Times New Roman" panose="02020603050405020304" pitchFamily="18" charset="0"/>
                <a:ea typeface="ＭＳ Ｐゴシック" pitchFamily="34" charset="-128"/>
                <a:cs typeface="Times New Roman" panose="02020603050405020304" pitchFamily="18" charset="0"/>
              </a:rPr>
              <a:t>không an toàn:</a:t>
            </a:r>
            <a:endParaRPr lang="en-US" b="1" dirty="0">
              <a:solidFill>
                <a:srgbClr val="000099"/>
              </a:solidFill>
              <a:latin typeface="Times New Roman" panose="02020603050405020304" pitchFamily="18" charset="0"/>
              <a:ea typeface="ＭＳ Ｐゴシック" pitchFamily="34" charset="-128"/>
              <a:cs typeface="Times New Roman" panose="02020603050405020304" pitchFamily="18" charset="0"/>
            </a:endParaRPr>
          </a:p>
        </p:txBody>
      </p:sp>
      <p:sp>
        <p:nvSpPr>
          <p:cNvPr id="8" name="Rectangle 7"/>
          <p:cNvSpPr/>
          <p:nvPr/>
        </p:nvSpPr>
        <p:spPr>
          <a:xfrm>
            <a:off x="1447800" y="1831775"/>
            <a:ext cx="6946900" cy="729430"/>
          </a:xfrm>
          <a:prstGeom prst="rect">
            <a:avLst/>
          </a:prstGeom>
          <a:noFill/>
        </p:spPr>
        <p:txBody>
          <a:bodyPr wrap="square">
            <a:spAutoFit/>
          </a:bodyPr>
          <a:lstStyle/>
          <a:p>
            <a:pPr algn="ctr" eaLnBrk="0" fontAlgn="base" hangingPunct="0">
              <a:lnSpc>
                <a:spcPct val="115000"/>
              </a:lnSpc>
              <a:spcBef>
                <a:spcPts val="600"/>
              </a:spcBef>
              <a:spcAft>
                <a:spcPts val="600"/>
              </a:spcAft>
            </a:pP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Ả</a:t>
            </a:r>
            <a:r>
              <a:rPr lang="vi-VN" dirty="0">
                <a:solidFill>
                  <a:prstClr val="black"/>
                </a:solidFill>
                <a:latin typeface="Times New Roman" panose="02020603050405020304" pitchFamily="18" charset="0"/>
                <a:ea typeface="ＭＳ Ｐゴシック" pitchFamily="34" charset="-128"/>
                <a:cs typeface="Times New Roman" panose="02020603050405020304" pitchFamily="18" charset="0"/>
              </a:rPr>
              <a:t>nh hưởng đến ATGT</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vi-VN" dirty="0">
                <a:solidFill>
                  <a:prstClr val="black"/>
                </a:solidFill>
                <a:latin typeface="Times New Roman" panose="02020603050405020304" pitchFamily="18" charset="0"/>
                <a:ea typeface="ＭＳ Ｐゴシック" pitchFamily="34" charset="-128"/>
                <a:cs typeface="Times New Roman" panose="02020603050405020304" pitchFamily="18" charset="0"/>
              </a:rPr>
              <a:t>trên đường </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&amp; </a:t>
            </a:r>
            <a:r>
              <a:rPr lang="vi-VN" dirty="0">
                <a:solidFill>
                  <a:prstClr val="black"/>
                </a:solidFill>
                <a:latin typeface="Times New Roman" panose="02020603050405020304" pitchFamily="18" charset="0"/>
                <a:ea typeface="ＭＳ Ｐゴシック" pitchFamily="34" charset="-128"/>
                <a:cs typeface="Times New Roman" panose="02020603050405020304" pitchFamily="18" charset="0"/>
              </a:rPr>
              <a:t>gây phản cảm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về</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hình</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ảnh</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học</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sinh</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vi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phạm</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giao</a:t>
            </a: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 </a:t>
            </a:r>
            <a:r>
              <a:rPr lang="en-US" dirty="0" err="1">
                <a:solidFill>
                  <a:prstClr val="black"/>
                </a:solidFill>
                <a:latin typeface="Times New Roman" panose="02020603050405020304" pitchFamily="18" charset="0"/>
                <a:ea typeface="ＭＳ Ｐゴシック" pitchFamily="34" charset="-128"/>
                <a:cs typeface="Times New Roman" panose="02020603050405020304" pitchFamily="18" charset="0"/>
              </a:rPr>
              <a:t>thông</a:t>
            </a:r>
            <a:endPar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sp>
        <p:nvSpPr>
          <p:cNvPr id="9" name="Rectangle 8"/>
          <p:cNvSpPr/>
          <p:nvPr/>
        </p:nvSpPr>
        <p:spPr>
          <a:xfrm>
            <a:off x="1724144" y="5736115"/>
            <a:ext cx="7239000" cy="786560"/>
          </a:xfrm>
          <a:prstGeom prst="rect">
            <a:avLst/>
          </a:prstGeom>
          <a:noFill/>
        </p:spPr>
        <p:txBody>
          <a:bodyPr wrap="square" anchor="ctr" anchorCtr="0">
            <a:noAutofit/>
          </a:bodyPr>
          <a:lstStyle/>
          <a:p>
            <a:pPr eaLnBrk="0" fontAlgn="base" hangingPunct="0">
              <a:spcBef>
                <a:spcPct val="0"/>
              </a:spcBef>
              <a:spcAft>
                <a:spcPct val="0"/>
              </a:spcAft>
            </a:pPr>
            <a:r>
              <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rPr>
              <a:t>N</a:t>
            </a:r>
            <a:r>
              <a:rPr lang="vi-VN" dirty="0">
                <a:solidFill>
                  <a:prstClr val="black"/>
                </a:solidFill>
                <a:latin typeface="Times New Roman" panose="02020603050405020304" pitchFamily="18" charset="0"/>
                <a:ea typeface="ＭＳ Ｐゴシック" pitchFamily="34" charset="-128"/>
                <a:cs typeface="Times New Roman" panose="02020603050405020304" pitchFamily="18" charset="0"/>
              </a:rPr>
              <a:t>gười giám hộ của các em sẽ bị cơ quan chức năng xử lý vi phạm hành chính và các em sẽ bị gửi thông tin vi phạm đến nhà trường.</a:t>
            </a:r>
            <a:endPar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grpSp>
        <p:nvGrpSpPr>
          <p:cNvPr id="10" name="Group 9"/>
          <p:cNvGrpSpPr/>
          <p:nvPr/>
        </p:nvGrpSpPr>
        <p:grpSpPr>
          <a:xfrm>
            <a:off x="-327527" y="1425109"/>
            <a:ext cx="2069039" cy="1289023"/>
            <a:chOff x="-327527" y="1425109"/>
            <a:chExt cx="2069039" cy="1289023"/>
          </a:xfrm>
        </p:grpSpPr>
        <p:grpSp>
          <p:nvGrpSpPr>
            <p:cNvPr id="11" name="Group 10"/>
            <p:cNvGrpSpPr/>
            <p:nvPr/>
          </p:nvGrpSpPr>
          <p:grpSpPr>
            <a:xfrm>
              <a:off x="-327527" y="1425109"/>
              <a:ext cx="2052970" cy="1289023"/>
              <a:chOff x="-327527" y="1425109"/>
              <a:chExt cx="2052970" cy="1289023"/>
            </a:xfrm>
          </p:grpSpPr>
          <p:sp>
            <p:nvSpPr>
              <p:cNvPr id="13" name="Right Triangle 12"/>
              <p:cNvSpPr/>
              <p:nvPr/>
            </p:nvSpPr>
            <p:spPr>
              <a:xfrm>
                <a:off x="50005" y="2582937"/>
                <a:ext cx="359569" cy="131195"/>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Right Triangle 13"/>
              <p:cNvSpPr/>
              <p:nvPr/>
            </p:nvSpPr>
            <p:spPr>
              <a:xfrm flipH="1">
                <a:off x="1371599" y="1425109"/>
                <a:ext cx="219075" cy="199819"/>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Trapezoid 14"/>
              <p:cNvSpPr/>
              <p:nvPr/>
            </p:nvSpPr>
            <p:spPr>
              <a:xfrm rot="19226057">
                <a:off x="-327527" y="1744692"/>
                <a:ext cx="2052970" cy="377952"/>
              </a:xfrm>
              <a:prstGeom prst="trapezoid">
                <a:avLst>
                  <a:gd name="adj" fmla="val 80178"/>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 name="TextBox 11"/>
            <p:cNvSpPr txBox="1"/>
            <p:nvPr/>
          </p:nvSpPr>
          <p:spPr>
            <a:xfrm rot="19102511">
              <a:off x="-182575" y="1678051"/>
              <a:ext cx="1924087"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Gây</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phản</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cảm</a:t>
              </a:r>
              <a:endParaRPr kumimoji="0" lang="en-US" sz="1800" b="0"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grpSp>
      <p:grpSp>
        <p:nvGrpSpPr>
          <p:cNvPr id="16" name="Group 15"/>
          <p:cNvGrpSpPr/>
          <p:nvPr/>
        </p:nvGrpSpPr>
        <p:grpSpPr>
          <a:xfrm>
            <a:off x="475914" y="2191351"/>
            <a:ext cx="1471664" cy="3654987"/>
            <a:chOff x="475914" y="2191351"/>
            <a:chExt cx="1471664" cy="3654987"/>
          </a:xfrm>
        </p:grpSpPr>
        <p:grpSp>
          <p:nvGrpSpPr>
            <p:cNvPr id="17" name="Group 16"/>
            <p:cNvGrpSpPr/>
            <p:nvPr/>
          </p:nvGrpSpPr>
          <p:grpSpPr>
            <a:xfrm rot="1176920">
              <a:off x="475914" y="2191351"/>
              <a:ext cx="1471664" cy="3654987"/>
              <a:chOff x="119010" y="1273899"/>
              <a:chExt cx="1471664" cy="2952980"/>
            </a:xfrm>
          </p:grpSpPr>
          <p:sp>
            <p:nvSpPr>
              <p:cNvPr id="19" name="Right Triangle 18"/>
              <p:cNvSpPr/>
              <p:nvPr/>
            </p:nvSpPr>
            <p:spPr>
              <a:xfrm rot="20423080">
                <a:off x="119010" y="3871721"/>
                <a:ext cx="499828" cy="225905"/>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ight Triangle 19"/>
              <p:cNvSpPr/>
              <p:nvPr/>
            </p:nvSpPr>
            <p:spPr>
              <a:xfrm flipH="1">
                <a:off x="1371599" y="1425109"/>
                <a:ext cx="219075" cy="199819"/>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Trapezoid 20"/>
              <p:cNvSpPr/>
              <p:nvPr/>
            </p:nvSpPr>
            <p:spPr>
              <a:xfrm rot="17543222">
                <a:off x="-754136" y="2561413"/>
                <a:ext cx="2952980" cy="377952"/>
              </a:xfrm>
              <a:prstGeom prst="trapezoid">
                <a:avLst>
                  <a:gd name="adj" fmla="val 80178"/>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8" name="TextBox 17"/>
            <p:cNvSpPr txBox="1"/>
            <p:nvPr/>
          </p:nvSpPr>
          <p:spPr>
            <a:xfrm rot="18739511">
              <a:off x="203266" y="3665898"/>
              <a:ext cx="1924087" cy="369332"/>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Gây</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nguy</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hiểm</a:t>
              </a:r>
              <a:endParaRPr kumimoji="0" lang="en-US" sz="1800" b="0"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grpSp>
      <p:grpSp>
        <p:nvGrpSpPr>
          <p:cNvPr id="22" name="Group 21"/>
          <p:cNvGrpSpPr/>
          <p:nvPr/>
        </p:nvGrpSpPr>
        <p:grpSpPr>
          <a:xfrm>
            <a:off x="-346784" y="5494186"/>
            <a:ext cx="1934918" cy="1161048"/>
            <a:chOff x="-346784" y="5494186"/>
            <a:chExt cx="1934918" cy="1161048"/>
          </a:xfrm>
        </p:grpSpPr>
        <p:grpSp>
          <p:nvGrpSpPr>
            <p:cNvPr id="23" name="Group 22"/>
            <p:cNvGrpSpPr/>
            <p:nvPr/>
          </p:nvGrpSpPr>
          <p:grpSpPr>
            <a:xfrm>
              <a:off x="-254544" y="5494186"/>
              <a:ext cx="1842678" cy="1161048"/>
              <a:chOff x="-303437" y="1567371"/>
              <a:chExt cx="1842678" cy="1161048"/>
            </a:xfrm>
          </p:grpSpPr>
          <p:sp>
            <p:nvSpPr>
              <p:cNvPr id="25" name="Right Triangle 24"/>
              <p:cNvSpPr/>
              <p:nvPr/>
            </p:nvSpPr>
            <p:spPr>
              <a:xfrm>
                <a:off x="30956" y="2597224"/>
                <a:ext cx="359569" cy="131195"/>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Right Triangle 25"/>
              <p:cNvSpPr/>
              <p:nvPr/>
            </p:nvSpPr>
            <p:spPr>
              <a:xfrm flipH="1">
                <a:off x="1204516" y="1567371"/>
                <a:ext cx="219075" cy="199819"/>
              </a:xfrm>
              <a:prstGeom prst="rtTriangl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Trapezoid 26"/>
              <p:cNvSpPr/>
              <p:nvPr/>
            </p:nvSpPr>
            <p:spPr>
              <a:xfrm rot="19226057">
                <a:off x="-303437" y="1811665"/>
                <a:ext cx="1842678" cy="377952"/>
              </a:xfrm>
              <a:prstGeom prst="trapezoid">
                <a:avLst>
                  <a:gd name="adj" fmla="val 80178"/>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4" name="TextBox 23"/>
            <p:cNvSpPr txBox="1"/>
            <p:nvPr/>
          </p:nvSpPr>
          <p:spPr>
            <a:xfrm rot="19116672">
              <a:off x="-346784" y="5785501"/>
              <a:ext cx="1924087" cy="369332"/>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Bị</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xử</a:t>
              </a:r>
              <a:r>
                <a:rPr kumimoji="0" lang="en-US" sz="1800" b="0" i="0" u="none" strike="noStrike" kern="0" cap="none" spc="0" normalizeH="0" baseline="0" noProof="0" dirty="0"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 </a:t>
              </a:r>
              <a:r>
                <a:rPr kumimoji="0" lang="en-US" sz="1800" b="0" i="0" u="none" strike="noStrike" kern="0" cap="none" spc="0" normalizeH="0" baseline="0" noProof="0" dirty="0" err="1" smtClean="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rPr>
                <a:t>lý</a:t>
              </a:r>
              <a:endParaRPr kumimoji="0" lang="en-US" sz="1800" b="0" i="0" u="none" strike="noStrike" kern="0" cap="none" spc="0" normalizeH="0" baseline="0" noProof="0" dirty="0">
                <a:ln>
                  <a:noFill/>
                </a:ln>
                <a:solidFill>
                  <a:srgbClr val="000099"/>
                </a:solidFill>
                <a:effectLst/>
                <a:uLnTx/>
                <a:uFillTx/>
                <a:latin typeface="Times New Roman" panose="02020603050405020304" pitchFamily="18" charset="0"/>
                <a:ea typeface="ＭＳ Ｐゴシック" pitchFamily="34" charset="-128"/>
                <a:cs typeface="Times New Roman" panose="02020603050405020304" pitchFamily="18" charset="0"/>
              </a:endParaRPr>
            </a:p>
          </p:txBody>
        </p:sp>
      </p:grpSp>
      <p:sp>
        <p:nvSpPr>
          <p:cNvPr id="28" name="Rectangle 27"/>
          <p:cNvSpPr/>
          <p:nvPr/>
        </p:nvSpPr>
        <p:spPr>
          <a:xfrm>
            <a:off x="1712208" y="3581400"/>
            <a:ext cx="7086600" cy="923330"/>
          </a:xfrm>
          <a:prstGeom prst="rect">
            <a:avLst/>
          </a:prstGeom>
          <a:noFill/>
        </p:spPr>
        <p:txBody>
          <a:bodyPr wrap="square">
            <a:spAutoFit/>
          </a:bodyPr>
          <a:lstStyle/>
          <a:p>
            <a:pPr eaLnBrk="0" fontAlgn="base" hangingPunct="0">
              <a:spcBef>
                <a:spcPct val="0"/>
              </a:spcBef>
              <a:spcAft>
                <a:spcPct val="0"/>
              </a:spcAft>
            </a:pPr>
            <a:r>
              <a:rPr lang="vi-VN" dirty="0">
                <a:solidFill>
                  <a:prstClr val="black"/>
                </a:solidFill>
                <a:latin typeface="Times New Roman" panose="02020603050405020304" pitchFamily="18" charset="0"/>
                <a:ea typeface="ＭＳ Ｐゴシック" pitchFamily="34" charset="-128"/>
                <a:cs typeface="Times New Roman" panose="02020603050405020304" pitchFamily="18" charset="0"/>
              </a:rPr>
              <a:t>Đi xe dàn hàng ngang, đu bám xe đang lưu thông trên đường, đi xe sai làn đường, lấn làn đường dành cho xe cơ giới sẽ gây cản trở giao thông, gây ra nguy hiểm cho chính mình và người khác.</a:t>
            </a:r>
            <a:endParaRPr lang="en-US" dirty="0">
              <a:solidFill>
                <a:prstClr val="black"/>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40072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3</a:t>
            </a:r>
            <a:r>
              <a:rPr lang="vi-VN"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Chuẩn bị đi xe đạp và xe đạp điện an </a:t>
            </a:r>
            <a:r>
              <a:rPr lang="vi-VN" sz="24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5" name="Group 4"/>
          <p:cNvGrpSpPr/>
          <p:nvPr/>
        </p:nvGrpSpPr>
        <p:grpSpPr>
          <a:xfrm>
            <a:off x="0" y="1524000"/>
            <a:ext cx="4648200" cy="2362200"/>
            <a:chOff x="0" y="1905000"/>
            <a:chExt cx="4648200" cy="2362200"/>
          </a:xfrm>
        </p:grpSpPr>
        <p:pic>
          <p:nvPicPr>
            <p:cNvPr id="6" name="Picture 5"/>
            <p:cNvPicPr/>
            <p:nvPr/>
          </p:nvPicPr>
          <p:blipFill>
            <a:blip r:embed="rId2"/>
            <a:srcRect/>
            <a:stretch>
              <a:fillRect/>
            </a:stretch>
          </p:blipFill>
          <p:spPr bwMode="auto">
            <a:xfrm>
              <a:off x="0" y="2023098"/>
              <a:ext cx="2133600" cy="1939302"/>
            </a:xfrm>
            <a:prstGeom prst="rect">
              <a:avLst/>
            </a:prstGeom>
            <a:noFill/>
            <a:ln w="9525">
              <a:noFill/>
              <a:miter lim="800000"/>
              <a:headEnd/>
              <a:tailEnd/>
            </a:ln>
          </p:spPr>
        </p:pic>
        <p:sp>
          <p:nvSpPr>
            <p:cNvPr id="7" name="Rectangle 6"/>
            <p:cNvSpPr/>
            <p:nvPr/>
          </p:nvSpPr>
          <p:spPr>
            <a:xfrm>
              <a:off x="2104572" y="2133600"/>
              <a:ext cx="2489108" cy="1856919"/>
            </a:xfrm>
            <a:prstGeom prst="rect">
              <a:avLst/>
            </a:prstGeom>
          </p:spPr>
          <p:txBody>
            <a:bodyPr wrap="square">
              <a:spAutoFit/>
            </a:bodyPr>
            <a:lstStyle/>
            <a:p>
              <a:pPr marL="0" marR="0" lvl="0" indent="0" algn="just" defTabSz="914400" eaLnBrk="0" fontAlgn="base" latinLnBrk="0" hangingPunct="0">
                <a:lnSpc>
                  <a:spcPct val="100000"/>
                </a:lnSpc>
                <a:spcBef>
                  <a:spcPct val="0"/>
                </a:spcBef>
                <a:spcAft>
                  <a:spcPts val="1000"/>
                </a:spcAft>
                <a:buClrTx/>
                <a:buSzTx/>
                <a:buFontTx/>
                <a:buNone/>
                <a:tabLst/>
                <a:defRPr/>
              </a:pPr>
              <a:r>
                <a:rPr kumimoji="0" lang="vi-VN" sz="14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(1) Chọn xe đạp và xe đạp điện an toàn:</a:t>
              </a:r>
              <a:endParaRPr kumimoji="0" lang="en-US" sz="1400" b="0"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eaLnBrk="0" fontAlgn="base" latinLnBrk="0" hangingPunct="0">
                <a:lnSpc>
                  <a:spcPct val="100000"/>
                </a:lnSpc>
                <a:spcBef>
                  <a:spcPct val="0"/>
                </a:spcBef>
                <a:spcAft>
                  <a:spcPts val="100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Chọn xe có kích cỡ vừa tầm vóc.</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Mọi bộ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phận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xe đầy đủ và hoạt động tốt,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 phanh, lốp và đèn (với xe đạp điện).</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p:cNvSpPr/>
            <p:nvPr/>
          </p:nvSpPr>
          <p:spPr>
            <a:xfrm>
              <a:off x="76200" y="1905000"/>
              <a:ext cx="4572000" cy="2362200"/>
            </a:xfrm>
            <a:prstGeom prst="rect">
              <a:avLst/>
            </a:prstGeom>
            <a:noFill/>
            <a:ln w="19050"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4648200" y="1524000"/>
            <a:ext cx="4572000" cy="2362200"/>
            <a:chOff x="4648200" y="1905000"/>
            <a:chExt cx="4572000" cy="2362200"/>
          </a:xfrm>
        </p:grpSpPr>
        <p:pic>
          <p:nvPicPr>
            <p:cNvPr id="10" name="Picture 9" descr="C:\Users\F18608\Desktop\IMG_0108.jpg"/>
            <p:cNvPicPr/>
            <p:nvPr/>
          </p:nvPicPr>
          <p:blipFill>
            <a:blip r:embed="rId3" cstate="print"/>
            <a:srcRect/>
            <a:stretch>
              <a:fillRect/>
            </a:stretch>
          </p:blipFill>
          <p:spPr bwMode="auto">
            <a:xfrm>
              <a:off x="4800600" y="2342047"/>
              <a:ext cx="1600200" cy="1547573"/>
            </a:xfrm>
            <a:prstGeom prst="rect">
              <a:avLst/>
            </a:prstGeom>
            <a:noFill/>
            <a:ln w="9525">
              <a:noFill/>
              <a:miter lim="800000"/>
              <a:headEnd/>
              <a:tailEnd/>
            </a:ln>
          </p:spPr>
        </p:pic>
        <p:sp>
          <p:nvSpPr>
            <p:cNvPr id="11" name="Rectangle 10"/>
            <p:cNvSpPr/>
            <p:nvPr/>
          </p:nvSpPr>
          <p:spPr>
            <a:xfrm>
              <a:off x="6491695" y="2289420"/>
              <a:ext cx="2728505" cy="1169551"/>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sz="14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vi-VN" sz="1400" b="0"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14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Kiểm tra xe trước khi đi</a:t>
              </a:r>
              <a:r>
                <a:rPr kumimoji="0" lang="vi-VN" sz="1400" b="0"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1400" b="0"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Kiểm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tra kĩ các bộ phận của xe đảm bảo mọi bộ phận phải an toàn: lốp, phanh, đèn (xe đạp điện).</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ectangle 11"/>
            <p:cNvSpPr/>
            <p:nvPr/>
          </p:nvSpPr>
          <p:spPr>
            <a:xfrm>
              <a:off x="4648200" y="1905000"/>
              <a:ext cx="4448628" cy="2362200"/>
            </a:xfrm>
            <a:prstGeom prst="rect">
              <a:avLst/>
            </a:prstGeom>
            <a:noFill/>
            <a:ln w="19050"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76200" y="3889828"/>
            <a:ext cx="4572000" cy="2809234"/>
            <a:chOff x="76200" y="4270828"/>
            <a:chExt cx="4572000" cy="2587171"/>
          </a:xfrm>
        </p:grpSpPr>
        <p:pic>
          <p:nvPicPr>
            <p:cNvPr id="14" name="Picture 13" descr="H D (66)"/>
            <p:cNvPicPr/>
            <p:nvPr/>
          </p:nvPicPr>
          <p:blipFill>
            <a:blip r:embed="rId4" cstate="email"/>
            <a:srcRect/>
            <a:stretch>
              <a:fillRect/>
            </a:stretch>
          </p:blipFill>
          <p:spPr bwMode="auto">
            <a:xfrm>
              <a:off x="76200" y="4750732"/>
              <a:ext cx="1676400" cy="1411523"/>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1752600" y="4368088"/>
              <a:ext cx="2895600" cy="1748871"/>
            </a:xfrm>
            <a:prstGeom prst="rect">
              <a:avLst/>
            </a:prstGeom>
          </p:spPr>
          <p:txBody>
            <a:bodyPr wrap="square">
              <a:spAutoFit/>
            </a:bodyPr>
            <a:lstStyle/>
            <a:p>
              <a:pPr marL="0" marR="0" lvl="0" indent="0" algn="just" defTabSz="914400" eaLnBrk="0" fontAlgn="base" latinLnBrk="0" hangingPunct="0">
                <a:lnSpc>
                  <a:spcPct val="115000"/>
                </a:lnSpc>
                <a:spcBef>
                  <a:spcPct val="0"/>
                </a:spcBef>
                <a:spcAft>
                  <a:spcPts val="1000"/>
                </a:spcAft>
                <a:buClrTx/>
                <a:buSzTx/>
                <a:buFontTx/>
                <a:buNone/>
                <a:tabLst/>
                <a:defRPr/>
              </a:pPr>
              <a:r>
                <a:rPr kumimoji="0" lang="vi-VN" sz="14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(3) Đội mũ bảo hiểm và cài quai đúng cách:</a:t>
              </a:r>
              <a:endParaRPr kumimoji="0" lang="en-US" sz="1400" b="0"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eaLnBrk="0" fontAlgn="base" latinLnBrk="0" hangingPunct="0">
                <a:lnSpc>
                  <a:spcPct val="115000"/>
                </a:lnSpc>
                <a:spcBef>
                  <a:spcPct val="0"/>
                </a:spcBef>
                <a:spcAft>
                  <a:spcPts val="100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Chọn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mũ </a:t>
              </a:r>
              <a:r>
                <a:rPr kumimoji="0" lang="en-US" sz="1400" b="0" i="0" u="none" strike="noStrike" kern="0" cap="none" spc="0" normalizeH="0" baseline="0" noProof="0" dirty="0" err="1"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đủ</a:t>
              </a: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tiêu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chuẩn, vừa cỡ đầu.</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eaLnBrk="0" fontAlgn="base" latinLnBrk="0" hangingPunct="0">
                <a:lnSpc>
                  <a:spcPct val="115000"/>
                </a:lnSpc>
                <a:spcBef>
                  <a:spcPct val="0"/>
                </a:spcBef>
                <a:spcAft>
                  <a:spcPts val="100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Đội ngay ngắn, cài quai chắc chắn.</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Đưa 2 ngón tay xuống dưới cằm, nếu đưa vừa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 </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p:cNvSpPr/>
            <p:nvPr/>
          </p:nvSpPr>
          <p:spPr>
            <a:xfrm>
              <a:off x="76200" y="4270828"/>
              <a:ext cx="4572000" cy="2587171"/>
            </a:xfrm>
            <a:prstGeom prst="rect">
              <a:avLst/>
            </a:prstGeom>
            <a:noFill/>
            <a:ln w="19050"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4648200" y="3888368"/>
            <a:ext cx="4448628" cy="2810694"/>
            <a:chOff x="4648200" y="4269368"/>
            <a:chExt cx="4448628" cy="2588631"/>
          </a:xfrm>
        </p:grpSpPr>
        <p:pic>
          <p:nvPicPr>
            <p:cNvPr id="18" name="Picture 17"/>
            <p:cNvPicPr/>
            <p:nvPr/>
          </p:nvPicPr>
          <p:blipFill>
            <a:blip r:embed="rId5" cstate="print"/>
            <a:srcRect/>
            <a:stretch>
              <a:fillRect/>
            </a:stretch>
          </p:blipFill>
          <p:spPr bwMode="auto">
            <a:xfrm>
              <a:off x="4724400" y="4750637"/>
              <a:ext cx="1600200" cy="1341406"/>
            </a:xfrm>
            <a:prstGeom prst="rect">
              <a:avLst/>
            </a:prstGeom>
            <a:noFill/>
            <a:ln w="9525">
              <a:noFill/>
              <a:miter lim="800000"/>
              <a:headEnd/>
              <a:tailEnd/>
            </a:ln>
          </p:spPr>
        </p:pic>
        <p:sp>
          <p:nvSpPr>
            <p:cNvPr id="19" name="Rectangle 18"/>
            <p:cNvSpPr/>
            <p:nvPr/>
          </p:nvSpPr>
          <p:spPr>
            <a:xfrm>
              <a:off x="6491695" y="4269368"/>
              <a:ext cx="2605133" cy="1997923"/>
            </a:xfrm>
            <a:prstGeom prst="rect">
              <a:avLst/>
            </a:prstGeom>
          </p:spPr>
          <p:txBody>
            <a:bodyPr wrap="square">
              <a:spAutoFit/>
            </a:bodyPr>
            <a:lstStyle/>
            <a:p>
              <a:pPr marL="0" marR="0" lvl="0" indent="0" algn="just" defTabSz="914400" eaLnBrk="0" fontAlgn="base" latinLnBrk="0" hangingPunct="0">
                <a:lnSpc>
                  <a:spcPct val="115000"/>
                </a:lnSpc>
                <a:spcBef>
                  <a:spcPct val="0"/>
                </a:spcBef>
                <a:spcAft>
                  <a:spcPts val="1000"/>
                </a:spcAft>
                <a:buClrTx/>
                <a:buSzTx/>
                <a:buFontTx/>
                <a:buNone/>
                <a:tabLst/>
                <a:defRPr/>
              </a:pPr>
              <a:r>
                <a:rPr kumimoji="0" lang="en-US" sz="1400" b="1"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(4)</a:t>
              </a:r>
              <a:r>
                <a:rPr kumimoji="0" lang="vi-VN" sz="1400" b="1" i="0" u="none" strike="noStrike" kern="0" cap="none" spc="0" normalizeH="0" baseline="0" noProof="0" dirty="0" smtClean="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1400" b="1"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rPr>
                <a:t>Ngồi đúng quy cách trên xe:</a:t>
              </a:r>
              <a:endParaRPr kumimoji="0" lang="en-US" sz="1400" b="0" i="0" u="none" strike="noStrike" kern="0" cap="none" spc="0" normalizeH="0" baseline="0" noProof="0" dirty="0">
                <a:ln>
                  <a:noFill/>
                </a:ln>
                <a:solidFill>
                  <a:srgbClr val="00009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eaLnBrk="0" fontAlgn="base" latinLnBrk="0" hangingPunct="0">
                <a:lnSpc>
                  <a:spcPct val="115000"/>
                </a:lnSpc>
                <a:spcBef>
                  <a:spcPct val="0"/>
                </a:spcBef>
                <a:spcAft>
                  <a:spcPts val="100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Ngồi lên yên xe, 2 tay nắm chặt tay lái, mắt nhìn thẳng phía trước.</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Đặt chân lên bàn đạp và đạp theo chiều kim đồng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hồ.</a:t>
              </a:r>
              <a:r>
                <a:rPr kumimoji="0" lang="en-US"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Khi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dừng lại em cần đi chậm và bóp cả 2 phanh (trước và sau). </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a:t>
              </a:r>
              <a:r>
                <a:rPr kumimoji="0" lang="vi-VN" sz="14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hông </a:t>
              </a:r>
              <a:r>
                <a:rPr kumimoji="0" lang="vi-VN"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phanh gấp dễ bị ngã.</a:t>
              </a: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p:cNvSpPr/>
            <p:nvPr/>
          </p:nvSpPr>
          <p:spPr>
            <a:xfrm>
              <a:off x="4648200" y="4270828"/>
              <a:ext cx="4448628" cy="2587171"/>
            </a:xfrm>
            <a:prstGeom prst="rect">
              <a:avLst/>
            </a:prstGeom>
            <a:noFill/>
            <a:ln w="19050" cap="flat" cmpd="sng" algn="ctr">
              <a:solidFill>
                <a:srgbClr val="C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312443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247649" y="545475"/>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r>
              <a:rPr lang="vi-VN"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 đi xe đạp và xe đạp điện an toàn</a:t>
            </a:r>
            <a:endParaRPr lang="en-US"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52400" y="1130469"/>
            <a:ext cx="8953499" cy="400110"/>
          </a:xfrm>
          <a:prstGeom prst="rect">
            <a:avLst/>
          </a:prstGeom>
        </p:spPr>
        <p:txBody>
          <a:bodyPr wrap="square">
            <a:spAutoFit/>
          </a:bodyPr>
          <a:lstStyle/>
          <a:p>
            <a:pPr eaLnBrk="0" fontAlgn="base" hangingPunct="0">
              <a:spcBef>
                <a:spcPct val="0"/>
              </a:spcBef>
              <a:spcAft>
                <a:spcPct val="0"/>
              </a:spcAft>
            </a:pPr>
            <a:r>
              <a:rPr lang="vi-VN"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Hãy đọc thông tin dưới đây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đi xe đạp và xe đạp điện an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p:cNvSpPr/>
          <p:nvPr/>
        </p:nvSpPr>
        <p:spPr>
          <a:xfrm>
            <a:off x="137160" y="2324597"/>
            <a:ext cx="8778240" cy="3396058"/>
          </a:xfrm>
          <a:prstGeom prst="rect">
            <a:avLst/>
          </a:prstGeom>
        </p:spPr>
        <p:txBody>
          <a:bodyPr wrap="square">
            <a:spAutoFit/>
          </a:bodyPr>
          <a:lstStyle/>
          <a:p>
            <a:pPr marL="350520" marR="299720" indent="457200">
              <a:lnSpc>
                <a:spcPct val="115000"/>
              </a:lnSpc>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1. Đi vào phần đường, làn đường dành cho xe đạp, xe thô sơ. Đi bên phải theo chiều đi của mình.</a:t>
            </a:r>
          </a:p>
          <a:p>
            <a:pPr marL="350520" marR="299720" indent="457200">
              <a:lnSpc>
                <a:spcPct val="115000"/>
              </a:lnSpc>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2. Điều khiển xe đạp/xe đạp điện bằng 2 tay, đặt chân vào bàn đạp, tay vào phanh.</a:t>
            </a:r>
          </a:p>
          <a:p>
            <a:pPr marL="807720" marR="0">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3. Tuân thủ tín hiệu đèn giao thông và các hiệu lệnh của người điều</a:t>
            </a:r>
          </a:p>
          <a:p>
            <a:pPr marL="350520" marR="0">
              <a:spcBef>
                <a:spcPts val="220"/>
              </a:spcBef>
              <a:spcAft>
                <a:spcPts val="0"/>
              </a:spcAft>
            </a:pPr>
            <a:r>
              <a:rPr lang="vi-VN" sz="1600" dirty="0" smtClean="0">
                <a:effectLst/>
                <a:latin typeface="Times New Roman" panose="02020603050405020304" pitchFamily="18" charset="0"/>
                <a:ea typeface="Times New Roman" panose="02020603050405020304" pitchFamily="18" charset="0"/>
              </a:rPr>
              <a:t>khiển giao thông.</a:t>
            </a:r>
          </a:p>
          <a:p>
            <a:pPr marL="350520" marR="299720" indent="457200">
              <a:lnSpc>
                <a:spcPct val="115000"/>
              </a:lnSpc>
              <a:spcBef>
                <a:spcPts val="225"/>
              </a:spcBef>
              <a:spcAft>
                <a:spcPts val="0"/>
              </a:spcAft>
            </a:pPr>
            <a:r>
              <a:rPr lang="vi-VN" sz="1600" dirty="0" smtClean="0">
                <a:effectLst/>
                <a:latin typeface="Times New Roman" panose="02020603050405020304" pitchFamily="18" charset="0"/>
                <a:ea typeface="Times New Roman" panose="02020603050405020304" pitchFamily="18" charset="0"/>
              </a:rPr>
              <a:t>4. Không được sử dụng ô, dù, điện thoại di động, thiết bị âm thanh… khi đi xe đạp</a:t>
            </a:r>
          </a:p>
          <a:p>
            <a:pPr marL="350520" marR="299720" indent="457200">
              <a:lnSpc>
                <a:spcPct val="115000"/>
              </a:lnSpc>
              <a:spcBef>
                <a:spcPts val="5"/>
              </a:spcBef>
              <a:spcAft>
                <a:spcPts val="0"/>
              </a:spcAft>
            </a:pPr>
            <a:r>
              <a:rPr lang="vi-VN" sz="1600" dirty="0" smtClean="0">
                <a:effectLst/>
                <a:latin typeface="Times New Roman" panose="02020603050405020304" pitchFamily="18" charset="0"/>
                <a:ea typeface="Times New Roman" panose="02020603050405020304" pitchFamily="18" charset="0"/>
              </a:rPr>
              <a:t>5. Chú ý quan sát an toàn ở mọi phía (trái, phải, trước, sau) khi thấy không có xe nào đang đến gần mới đi qua nhưng vẫn chú ý quan sát</a:t>
            </a:r>
          </a:p>
          <a:p>
            <a:pPr marL="807720" marR="0">
              <a:lnSpc>
                <a:spcPts val="1490"/>
              </a:lnSpc>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6. Không lạng lách, đu bám xe khác</a:t>
            </a:r>
          </a:p>
          <a:p>
            <a:pPr marL="807720" marR="0">
              <a:spcBef>
                <a:spcPts val="235"/>
              </a:spcBef>
              <a:spcAft>
                <a:spcPts val="0"/>
              </a:spcAft>
            </a:pPr>
            <a:r>
              <a:rPr lang="vi-VN" sz="1600" dirty="0" smtClean="0">
                <a:effectLst/>
                <a:latin typeface="Times New Roman" panose="02020603050405020304" pitchFamily="18" charset="0"/>
                <a:ea typeface="Times New Roman" panose="02020603050405020304" pitchFamily="18" charset="0"/>
              </a:rPr>
              <a:t>7. Người đi xe đạp điện phải đội mũ bảo hiểm</a:t>
            </a:r>
          </a:p>
          <a:p>
            <a:pPr marL="807720" marR="768350">
              <a:lnSpc>
                <a:spcPct val="116000"/>
              </a:lnSpc>
              <a:spcBef>
                <a:spcPts val="220"/>
              </a:spcBef>
              <a:spcAft>
                <a:spcPts val="0"/>
              </a:spcAft>
            </a:pPr>
            <a:r>
              <a:rPr lang="vi-VN" sz="1600" dirty="0" smtClean="0">
                <a:effectLst/>
                <a:latin typeface="Times New Roman" panose="02020603050405020304" pitchFamily="18" charset="0"/>
                <a:ea typeface="Times New Roman" panose="02020603050405020304" pitchFamily="18" charset="0"/>
              </a:rPr>
              <a:t>8. Giảm tốc độ, đưa ra tín hiệu báo hướng rẽ nếu chuyển hướng </a:t>
            </a:r>
          </a:p>
          <a:p>
            <a:pPr marL="807720" marR="768350">
              <a:lnSpc>
                <a:spcPct val="116000"/>
              </a:lnSpc>
              <a:spcBef>
                <a:spcPts val="220"/>
              </a:spcBef>
              <a:spcAft>
                <a:spcPts val="0"/>
              </a:spcAft>
            </a:pPr>
            <a:r>
              <a:rPr lang="vi-VN" sz="1600" dirty="0" smtClean="0">
                <a:latin typeface="Times New Roman" panose="02020603050405020304" pitchFamily="18" charset="0"/>
                <a:ea typeface="Times New Roman" panose="02020603050405020304" pitchFamily="18" charset="0"/>
              </a:rPr>
              <a:t>9. </a:t>
            </a:r>
            <a:r>
              <a:rPr lang="vi-VN" sz="1600" dirty="0" smtClean="0">
                <a:effectLst/>
                <a:latin typeface="Times New Roman" panose="02020603050405020304" pitchFamily="18" charset="0"/>
                <a:ea typeface="Times New Roman" panose="02020603050405020304" pitchFamily="18" charset="0"/>
              </a:rPr>
              <a:t>Chờ khi có tín hiệu đèn báo xanh hoặc báo hướng rẽ</a:t>
            </a:r>
            <a:endParaRPr lang="vi-VN" sz="16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0" y="1530579"/>
            <a:ext cx="8953499" cy="400110"/>
          </a:xfrm>
          <a:prstGeom prst="rect">
            <a:avLst/>
          </a:prstGeom>
        </p:spPr>
        <p:txBody>
          <a:bodyPr wrap="square">
            <a:spAutoFit/>
          </a:bodyPr>
          <a:lstStyle/>
          <a:p>
            <a:pPr eaLnBrk="0" fontAlgn="base" hangingPunct="0">
              <a:spcBef>
                <a:spcPct val="0"/>
              </a:spcBef>
              <a:spcAft>
                <a:spcPct val="0"/>
              </a:spcAft>
            </a:pP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X</a:t>
            </a:r>
            <a:r>
              <a:rPr lang="vi-VN"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ếp các thông tin </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ở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trên</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quy tắc đi xe đạp và xe đạp điện an </a:t>
            </a:r>
            <a:r>
              <a:rPr lang="en-US" sz="2000" i="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endParaRPr lang="en-US" sz="2000" i="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289891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263237" y="853351"/>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r>
              <a:rPr lang="vi-VN" sz="2200" b="1" dirty="0" smtClean="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vi-VN"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Cách đi xe đạp và xe đạp điện an toàn</a:t>
            </a:r>
            <a:endParaRPr lang="en-US" sz="2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p:cNvSpPr/>
          <p:nvPr/>
        </p:nvSpPr>
        <p:spPr>
          <a:xfrm>
            <a:off x="0" y="1691551"/>
            <a:ext cx="8778240" cy="3737946"/>
          </a:xfrm>
          <a:prstGeom prst="rect">
            <a:avLst/>
          </a:prstGeom>
        </p:spPr>
        <p:txBody>
          <a:bodyPr wrap="square">
            <a:spAutoFit/>
          </a:bodyPr>
          <a:lstStyle/>
          <a:p>
            <a:pPr marL="350520" marR="299720" indent="457200">
              <a:lnSpc>
                <a:spcPct val="115000"/>
              </a:lnSpc>
            </a:pPr>
            <a:r>
              <a:rPr lang="vi-VN" sz="1600" dirty="0" smtClean="0">
                <a:effectLst/>
                <a:latin typeface="Times New Roman" panose="02020603050405020304" pitchFamily="18" charset="0"/>
                <a:ea typeface="Times New Roman" panose="02020603050405020304" pitchFamily="18" charset="0"/>
              </a:rPr>
              <a:t>1. Người đi xe đạp điện phải đội mũ bảo hiểm</a:t>
            </a:r>
          </a:p>
          <a:p>
            <a:pPr marL="350520" marR="299720" indent="457200">
              <a:lnSpc>
                <a:spcPct val="115000"/>
              </a:lnSpc>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2. Đi vào phần đường, làn đường dành cho xe đạp, xe thô sơ. Đi bên phải theo chiều đi của mình.</a:t>
            </a:r>
          </a:p>
          <a:p>
            <a:pPr marL="350520" marR="299720" indent="457200">
              <a:lnSpc>
                <a:spcPct val="115000"/>
              </a:lnSpc>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3. Điều khiển xe đạp/xe đạp điện bằng 2 tay, đặt chân vào bàn đạp, tay vào phanh.</a:t>
            </a:r>
          </a:p>
          <a:p>
            <a:pPr marL="807720"/>
            <a:r>
              <a:rPr lang="vi-VN" sz="1600" dirty="0" smtClean="0">
                <a:effectLst/>
                <a:latin typeface="Times New Roman" panose="02020603050405020304" pitchFamily="18" charset="0"/>
                <a:ea typeface="Times New Roman" panose="02020603050405020304" pitchFamily="18" charset="0"/>
              </a:rPr>
              <a:t>4. . Không được sử dụng ô, dù, điện thoại di động, thiết bị âm thanh… khi đi xe đạp</a:t>
            </a:r>
          </a:p>
          <a:p>
            <a:pPr marL="807720"/>
            <a:r>
              <a:rPr lang="vi-VN" sz="1600" dirty="0" smtClean="0">
                <a:effectLst/>
                <a:latin typeface="Times New Roman" panose="02020603050405020304" pitchFamily="18" charset="0"/>
                <a:ea typeface="Times New Roman" panose="02020603050405020304" pitchFamily="18" charset="0"/>
              </a:rPr>
              <a:t>5. Không lạng lách, đu bám xe khác</a:t>
            </a:r>
          </a:p>
          <a:p>
            <a:pPr marL="807720" marR="0">
              <a:spcBef>
                <a:spcPts val="0"/>
              </a:spcBef>
              <a:spcAft>
                <a:spcPts val="0"/>
              </a:spcAft>
            </a:pPr>
            <a:r>
              <a:rPr lang="vi-VN" sz="1600" dirty="0" smtClean="0">
                <a:effectLst/>
                <a:latin typeface="Times New Roman" panose="02020603050405020304" pitchFamily="18" charset="0"/>
                <a:ea typeface="Times New Roman" panose="02020603050405020304" pitchFamily="18" charset="0"/>
              </a:rPr>
              <a:t>6.Tuân thủ tín hiệu đèn giao thông và các hiệu lệnh của người điều</a:t>
            </a:r>
          </a:p>
          <a:p>
            <a:pPr marL="350520" marR="0">
              <a:spcBef>
                <a:spcPts val="220"/>
              </a:spcBef>
              <a:spcAft>
                <a:spcPts val="0"/>
              </a:spcAft>
            </a:pPr>
            <a:r>
              <a:rPr lang="vi-VN" sz="1600" dirty="0" smtClean="0">
                <a:effectLst/>
                <a:latin typeface="Times New Roman" panose="02020603050405020304" pitchFamily="18" charset="0"/>
                <a:ea typeface="Times New Roman" panose="02020603050405020304" pitchFamily="18" charset="0"/>
              </a:rPr>
              <a:t>khiển giao thông.</a:t>
            </a:r>
          </a:p>
          <a:p>
            <a:pPr marL="350520" marR="299720" indent="457200">
              <a:lnSpc>
                <a:spcPct val="115000"/>
              </a:lnSpc>
              <a:spcBef>
                <a:spcPts val="225"/>
              </a:spcBef>
              <a:spcAft>
                <a:spcPts val="0"/>
              </a:spcAft>
            </a:pPr>
            <a:r>
              <a:rPr lang="vi-VN" sz="1600" dirty="0" smtClean="0">
                <a:effectLst/>
                <a:latin typeface="Times New Roman" panose="02020603050405020304" pitchFamily="18" charset="0"/>
                <a:ea typeface="Times New Roman" panose="02020603050405020304" pitchFamily="18" charset="0"/>
              </a:rPr>
              <a:t> 7.  Giảm tốc độ, đưa ra tín hiệu báo hướng rẽ nếu chuyển hướng </a:t>
            </a:r>
          </a:p>
          <a:p>
            <a:pPr marL="807720" marR="768350">
              <a:lnSpc>
                <a:spcPct val="116000"/>
              </a:lnSpc>
              <a:spcBef>
                <a:spcPts val="220"/>
              </a:spcBef>
            </a:pPr>
            <a:r>
              <a:rPr lang="vi-VN" sz="1600" dirty="0" smtClean="0">
                <a:latin typeface="Times New Roman" panose="02020603050405020304" pitchFamily="18" charset="0"/>
                <a:ea typeface="Times New Roman" panose="02020603050405020304" pitchFamily="18" charset="0"/>
              </a:rPr>
              <a:t>8. </a:t>
            </a:r>
            <a:r>
              <a:rPr lang="vi-VN" sz="1600" dirty="0" smtClean="0">
                <a:effectLst/>
                <a:latin typeface="Times New Roman" panose="02020603050405020304" pitchFamily="18" charset="0"/>
                <a:ea typeface="Times New Roman" panose="02020603050405020304" pitchFamily="18" charset="0"/>
              </a:rPr>
              <a:t>Chờ khi có tín hiệu đèn báo xanh hoặc báo hướng rẽ</a:t>
            </a:r>
          </a:p>
          <a:p>
            <a:pPr marL="807720" marR="768350">
              <a:lnSpc>
                <a:spcPct val="116000"/>
              </a:lnSpc>
              <a:spcBef>
                <a:spcPts val="220"/>
              </a:spcBef>
            </a:pPr>
            <a:r>
              <a:rPr lang="vi-VN" sz="1600" dirty="0" smtClean="0">
                <a:effectLst/>
                <a:latin typeface="Times New Roman" panose="02020603050405020304" pitchFamily="18" charset="0"/>
                <a:ea typeface="Times New Roman" panose="02020603050405020304" pitchFamily="18" charset="0"/>
              </a:rPr>
              <a:t>9. Chú ý quan sát an toàn ở mọi phía (trái, phải, trước, sau) khi thấy không có xe nào đang đến gần mới đi qua nhưng vẫn chú ý quan sát</a:t>
            </a:r>
          </a:p>
          <a:p>
            <a:pPr marL="807720" marR="768350">
              <a:lnSpc>
                <a:spcPct val="116000"/>
              </a:lnSpc>
              <a:spcBef>
                <a:spcPts val="220"/>
              </a:spcBef>
              <a:spcAft>
                <a:spcPts val="0"/>
              </a:spcAft>
            </a:pPr>
            <a:endParaRPr lang="vi-VN" sz="16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1895768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835485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492369" y="124529"/>
            <a:ext cx="9144000" cy="1765548"/>
          </a:xfrm>
          <a:prstGeom prst="rect">
            <a:avLst/>
          </a:prstGeom>
          <a:noFill/>
        </p:spPr>
        <p:txBody>
          <a:bodyPr wrap="square">
            <a:spAutoFit/>
          </a:bodyPr>
          <a:lstStyle/>
          <a:p>
            <a:pPr algn="ctr" fontAlgn="base">
              <a:lnSpc>
                <a:spcPts val="6400"/>
              </a:lnSpc>
              <a:spcBef>
                <a:spcPct val="0"/>
              </a:spcBef>
              <a:spcAft>
                <a:spcPct val="0"/>
              </a:spcAft>
              <a:defRPr/>
            </a:pPr>
            <a:r>
              <a:rPr lang="en-US" sz="6000" b="1" dirty="0">
                <a:solidFill>
                  <a:srgbClr val="000099"/>
                </a:solidFill>
                <a:latin typeface="Times New Roman" panose="02020603050405020304" pitchFamily="18" charset="0"/>
                <a:ea typeface="Amazone" panose="020B0500000000000000" pitchFamily="34" charset="0"/>
                <a:cs typeface="Times New Roman" panose="02020603050405020304" pitchFamily="18" charset="0"/>
              </a:rPr>
              <a:t>An </a:t>
            </a:r>
            <a:r>
              <a:rPr lang="en-US" sz="6000" b="1" dirty="0" err="1">
                <a:solidFill>
                  <a:srgbClr val="000099"/>
                </a:solidFill>
                <a:latin typeface="Times New Roman" panose="02020603050405020304" pitchFamily="18" charset="0"/>
                <a:ea typeface="Amazone" panose="020B0500000000000000" pitchFamily="34" charset="0"/>
                <a:cs typeface="Times New Roman" panose="02020603050405020304" pitchFamily="18" charset="0"/>
              </a:rPr>
              <a:t>toàn</a:t>
            </a:r>
            <a:r>
              <a:rPr lang="en-US" sz="6000" b="1" dirty="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r>
              <a:rPr lang="en-US" sz="6000" b="1" dirty="0" err="1">
                <a:solidFill>
                  <a:srgbClr val="000099"/>
                </a:solidFill>
                <a:latin typeface="Times New Roman" panose="02020603050405020304" pitchFamily="18" charset="0"/>
                <a:ea typeface="Amazone" panose="020B0500000000000000" pitchFamily="34" charset="0"/>
                <a:cs typeface="Times New Roman" panose="02020603050405020304" pitchFamily="18" charset="0"/>
              </a:rPr>
              <a:t>giao</a:t>
            </a:r>
            <a:r>
              <a:rPr lang="en-US" sz="6000" b="1" dirty="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r>
              <a:rPr lang="en-US" sz="6000" b="1" dirty="0" err="1">
                <a:solidFill>
                  <a:srgbClr val="000099"/>
                </a:solidFill>
                <a:latin typeface="Times New Roman" panose="02020603050405020304" pitchFamily="18" charset="0"/>
                <a:ea typeface="Amazone" panose="020B0500000000000000" pitchFamily="34" charset="0"/>
                <a:cs typeface="Times New Roman" panose="02020603050405020304" pitchFamily="18" charset="0"/>
              </a:rPr>
              <a:t>thông</a:t>
            </a:r>
            <a:r>
              <a:rPr lang="en-US" sz="6000" b="1" dirty="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r>
            <a:br>
              <a:rPr lang="en-US" sz="6000" b="1" dirty="0">
                <a:solidFill>
                  <a:srgbClr val="000099"/>
                </a:solidFill>
                <a:latin typeface="Times New Roman" panose="02020603050405020304" pitchFamily="18" charset="0"/>
                <a:ea typeface="Amazone" panose="020B0500000000000000" pitchFamily="34" charset="0"/>
                <a:cs typeface="Times New Roman" panose="02020603050405020304" pitchFamily="18" charset="0"/>
              </a:rPr>
            </a:br>
            <a:r>
              <a:rPr lang="en-US" sz="60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cho</a:t>
            </a:r>
            <a:r>
              <a:rPr lang="en-US" sz="60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0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nụ</a:t>
            </a:r>
            <a:r>
              <a:rPr lang="en-US" sz="60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0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cười</a:t>
            </a:r>
            <a:r>
              <a:rPr lang="en-US" sz="60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0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ngày</a:t>
            </a:r>
            <a:r>
              <a:rPr lang="en-US" sz="60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0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mai</a:t>
            </a:r>
            <a:endParaRPr lang="en-US" sz="60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endParaRPr>
          </a:p>
        </p:txBody>
      </p:sp>
      <p:sp>
        <p:nvSpPr>
          <p:cNvPr id="6" name="Rounded Rectangular Callout 5"/>
          <p:cNvSpPr/>
          <p:nvPr/>
        </p:nvSpPr>
        <p:spPr>
          <a:xfrm>
            <a:off x="154013" y="1781033"/>
            <a:ext cx="6629399" cy="3867150"/>
          </a:xfrm>
          <a:prstGeom prst="wedgeRoundRectCallout">
            <a:avLst>
              <a:gd name="adj1" fmla="val 58954"/>
              <a:gd name="adj2" fmla="val 18388"/>
              <a:gd name="adj3" fmla="val 16667"/>
            </a:avLst>
          </a:prstGeom>
          <a:solidFill>
            <a:srgbClr val="92D050"/>
          </a:solidFill>
          <a:ln w="25400">
            <a:noFill/>
            <a:miter lim="800000"/>
            <a:headEnd/>
            <a:tailEnd/>
          </a:ln>
        </p:spPr>
        <p:txBody>
          <a:bodyPr anchor="ctr"/>
          <a:lstStyle/>
          <a:p>
            <a:pPr marL="342900" indent="-342900" algn="just" fontAlgn="base">
              <a:lnSpc>
                <a:spcPct val="150000"/>
              </a:lnSpc>
              <a:spcBef>
                <a:spcPct val="0"/>
              </a:spcBef>
              <a:spcAft>
                <a:spcPct val="0"/>
              </a:spcAft>
              <a:buFont typeface="Arial" panose="020B0604020202020204" pitchFamily="34" charset="0"/>
              <a:buChar char="•"/>
              <a:defRPr/>
            </a:pP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Hãy</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nghiêm</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chỉnh</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chấp</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hành</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pháp</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luật</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về</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trật</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tự</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an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toàn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giao</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thông</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và</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luôn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chú</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ý an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toàn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khi</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tham</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gia</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giao</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thông</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a:t>
            </a:r>
          </a:p>
          <a:p>
            <a:pPr marL="342900" indent="-342900" algn="just" fontAlgn="base">
              <a:lnSpc>
                <a:spcPct val="150000"/>
              </a:lnSpc>
              <a:spcBef>
                <a:spcPct val="0"/>
              </a:spcBef>
              <a:spcAft>
                <a:spcPct val="0"/>
              </a:spcAft>
              <a:buFont typeface="Arial" panose="020B0604020202020204" pitchFamily="34" charset="0"/>
              <a:buChar char="•"/>
              <a:defRPr/>
            </a:pP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Chúc</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các</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smtClean="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em</a:t>
            </a:r>
            <a:r>
              <a:rPr lang="en-US" sz="2400" b="1" dirty="0" smtClean="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tham</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gia</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giao</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thông</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an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toàn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và</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là</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những</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tuyên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truyền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viên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xuất</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sắc</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về</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An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toàn</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giao</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thông</a:t>
            </a:r>
            <a:r>
              <a:rPr lang="en-US" sz="2400" b="1" dirty="0">
                <a:solidFill>
                  <a:prstClr val="black">
                    <a:lumMod val="95000"/>
                    <a:lumOff val="5000"/>
                  </a:prstClr>
                </a:solidFill>
                <a:latin typeface="Times New Roman" panose="02020603050405020304" pitchFamily="18" charset="0"/>
                <a:ea typeface="ＭＳ Ｐゴシック" pitchFamily="34" charset="-128"/>
                <a:cs typeface="Times New Roman" panose="02020603050405020304" pitchFamily="18" charset="0"/>
              </a:rPr>
              <a:t>!</a:t>
            </a:r>
          </a:p>
        </p:txBody>
      </p:sp>
      <p:grpSp>
        <p:nvGrpSpPr>
          <p:cNvPr id="7" name="Group 5"/>
          <p:cNvGrpSpPr>
            <a:grpSpLocks/>
          </p:cNvGrpSpPr>
          <p:nvPr/>
        </p:nvGrpSpPr>
        <p:grpSpPr bwMode="auto">
          <a:xfrm>
            <a:off x="6781800" y="2820576"/>
            <a:ext cx="2362200" cy="3886200"/>
            <a:chOff x="6638925" y="2230438"/>
            <a:chExt cx="2362200" cy="3886200"/>
          </a:xfrm>
        </p:grpSpPr>
        <p:pic>
          <p:nvPicPr>
            <p:cNvPr id="8" name="Picture 2"/>
            <p:cNvPicPr>
              <a:picLocks noChangeAspect="1" noChangeArrowheads="1"/>
            </p:cNvPicPr>
            <p:nvPr/>
          </p:nvPicPr>
          <p:blipFill rotWithShape="1">
            <a:blip r:embed="rId2" cstate="print"/>
            <a:srcRect l="3042" t="2323" r="2661" b="4419"/>
            <a:stretch/>
          </p:blipFill>
          <p:spPr bwMode="auto">
            <a:xfrm>
              <a:off x="6638925" y="2230438"/>
              <a:ext cx="2362200" cy="3886200"/>
            </a:xfrm>
            <a:prstGeom prst="rect">
              <a:avLst/>
            </a:prstGeom>
            <a:noFill/>
            <a:ln w="9525">
              <a:noFill/>
              <a:miter lim="800000"/>
              <a:headEnd/>
              <a:tailEnd/>
            </a:ln>
          </p:spPr>
        </p:pic>
        <p:sp>
          <p:nvSpPr>
            <p:cNvPr id="9" name="Rectangle 8"/>
            <p:cNvSpPr/>
            <p:nvPr/>
          </p:nvSpPr>
          <p:spPr>
            <a:xfrm>
              <a:off x="6640537" y="2230438"/>
              <a:ext cx="914400" cy="609600"/>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5" y="1"/>
            <a:ext cx="999066" cy="798680"/>
          </a:xfrm>
          <a:prstGeom prst="rect">
            <a:avLst/>
          </a:prstGeom>
        </p:spPr>
      </p:pic>
    </p:spTree>
    <p:extLst>
      <p:ext uri="{BB962C8B-B14F-4D97-AF65-F5344CB8AC3E}">
        <p14:creationId xmlns:p14="http://schemas.microsoft.com/office/powerpoint/2010/main" val="26117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653"/>
          </a:xfrm>
          <a:prstGeom prst="rect">
            <a:avLst/>
          </a:prstGeom>
        </p:spPr>
      </p:pic>
    </p:spTree>
    <p:extLst>
      <p:ext uri="{BB962C8B-B14F-4D97-AF65-F5344CB8AC3E}">
        <p14:creationId xmlns:p14="http://schemas.microsoft.com/office/powerpoint/2010/main" val="80097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619628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418" y="170255"/>
            <a:ext cx="8596668" cy="1320800"/>
          </a:xfrm>
        </p:spPr>
        <p:txBody>
          <a:bodyPr>
            <a:normAutofit/>
          </a:bodyPr>
          <a:lstStyle/>
          <a:p>
            <a:pPr algn="ctr"/>
            <a:r>
              <a:rPr lang="en-GB" sz="3200" b="1" dirty="0" smtClean="0">
                <a:latin typeface="Times New Roman" panose="02020603050405020304" pitchFamily="18" charset="0"/>
                <a:cs typeface="Times New Roman" panose="02020603050405020304" pitchFamily="18" charset="0"/>
              </a:rPr>
              <a:t>CUỘC THI</a:t>
            </a:r>
            <a:endParaRPr lang="en-GB"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17925" y="2510397"/>
            <a:ext cx="10187890" cy="3889833"/>
          </a:xfrm>
        </p:spPr>
        <p:txBody>
          <a:bodyPr>
            <a:noAutofit/>
          </a:bodyPr>
          <a:lstStyle/>
          <a:p>
            <a:pPr algn="just" fontAlgn="base"/>
            <a:r>
              <a:rPr lang="vi-VN" sz="2000" dirty="0">
                <a:latin typeface="Times New Roman" panose="02020603050405020304" pitchFamily="18" charset="0"/>
                <a:cs typeface="Times New Roman" panose="02020603050405020304" pitchFamily="18" charset="0"/>
              </a:rPr>
              <a:t>Các dự án khởi nghiệp tham dự cuộc thi “Học sinh, sinh viên với ý tưởng khởi nghiệp" năm 2021 hướng đến mục tiêu giải quyết các vấn đề liên quan đến cộng đồng, xã hội, các giải pháp đột phá trong công tác phòng chống dịch COVID-19, góp phần đẩy mạnh phát triển kinh tế, xã hội.</a:t>
            </a:r>
          </a:p>
          <a:p>
            <a:pPr algn="just" fontAlgn="base"/>
            <a:r>
              <a:rPr lang="vi-VN" sz="2000" dirty="0">
                <a:latin typeface="Times New Roman" panose="02020603050405020304" pitchFamily="18" charset="0"/>
                <a:cs typeface="Times New Roman" panose="02020603050405020304" pitchFamily="18" charset="0"/>
              </a:rPr>
              <a:t>Các lĩnh vực của cuộc thi bao gồm: Khoa học, công nghệ; Công nghiệp, chế tạo sản phẩm; Nông, lâm, ngư nghiệp; Giáo dục, Y tế; Dịch vụ, du lịch; Tài chính ngân hàng; Kinh doanh tạo tác động xã hội; Các ngành nghề khác và lĩnh vực kinh doanh khác</a:t>
            </a:r>
            <a:r>
              <a:rPr lang="vi-VN" sz="2000" dirty="0" smtClean="0">
                <a:latin typeface="Times New Roman" panose="02020603050405020304" pitchFamily="18" charset="0"/>
                <a:cs typeface="Times New Roman" panose="02020603050405020304" pitchFamily="18" charset="0"/>
              </a:rPr>
              <a:t>.</a:t>
            </a:r>
            <a:endParaRPr lang="en-GB" sz="2000" dirty="0" smtClean="0">
              <a:latin typeface="Times New Roman" panose="02020603050405020304" pitchFamily="18" charset="0"/>
              <a:cs typeface="Times New Roman" panose="02020603050405020304" pitchFamily="18" charset="0"/>
            </a:endParaRPr>
          </a:p>
          <a:p>
            <a:pPr algn="just" fontAlgn="base"/>
            <a:r>
              <a:rPr lang="vi-VN" sz="2000" dirty="0">
                <a:latin typeface="Times New Roman" panose="02020603050405020304" pitchFamily="18" charset="0"/>
                <a:cs typeface="Times New Roman" panose="02020603050405020304" pitchFamily="18" charset="0"/>
              </a:rPr>
              <a:t>Các dự án được giải sẽ nhận bằng khen của Bộ GD&amp;ĐT, tiền thưởng. Trong đó, đối với các dự án khởi nghiệp của sinh viên, giải Nhất có số tiền thưởng 60 triệu đồng. Đối với các dự án khởi nghiệp của học sinh THCS, THPT, giải Nhất 30 triệu đồng. Ngoài ra, còn có Giải thưởng bình chọn trên Website</a:t>
            </a:r>
            <a:r>
              <a:rPr lang="vi-VN" sz="2000" u="sng" dirty="0">
                <a:latin typeface="Times New Roman" panose="02020603050405020304" pitchFamily="18" charset="0"/>
                <a:cs typeface="Times New Roman" panose="02020603050405020304" pitchFamily="18" charset="0"/>
                <a:hlinkClick r:id="rId2"/>
              </a:rPr>
              <a:t> http://dean1665.vn</a:t>
            </a:r>
            <a:r>
              <a:rPr lang="vi-VN" sz="2000" dirty="0">
                <a:latin typeface="Times New Roman" panose="02020603050405020304" pitchFamily="18" charset="0"/>
                <a:cs typeface="Times New Roman" panose="02020603050405020304" pitchFamily="18" charset="0"/>
              </a:rPr>
              <a:t> và Giải thưởng gian hàng.</a:t>
            </a:r>
          </a:p>
        </p:txBody>
      </p:sp>
      <p:sp>
        <p:nvSpPr>
          <p:cNvPr id="4" name="Rectangle 3"/>
          <p:cNvSpPr/>
          <p:nvPr/>
        </p:nvSpPr>
        <p:spPr>
          <a:xfrm>
            <a:off x="515970" y="708322"/>
            <a:ext cx="10591800" cy="1452267"/>
          </a:xfrm>
          <a:prstGeom prst="rect">
            <a:avLst/>
          </a:prstGeom>
          <a:noFill/>
          <a:ln>
            <a:solidFill>
              <a:srgbClr val="FF0000"/>
            </a:solidFill>
          </a:ln>
        </p:spPr>
        <p:txBody>
          <a:bodyPr wrap="none" lIns="91440" tIns="45720" rIns="91440" bIns="45720">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SINH, SINH VIÊN VỚI Ý TƯỞNG KHỞI NGHIỆP</a:t>
            </a:r>
          </a:p>
          <a:p>
            <a:pPr algn="ctr"/>
            <a:r>
              <a:rPr lang="en-US" sz="5400" b="1" cap="none" spc="50"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NĂM 2021</a:t>
            </a:r>
            <a:endParaRPr lang="en-US" sz="5400" b="1" cap="none" spc="50"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0281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5889811" cy="6928159"/>
          </a:xfrm>
        </p:spPr>
      </p:pic>
      <p:sp>
        <p:nvSpPr>
          <p:cNvPr id="5" name="Title 1"/>
          <p:cNvSpPr txBox="1">
            <a:spLocks/>
          </p:cNvSpPr>
          <p:nvPr/>
        </p:nvSpPr>
        <p:spPr>
          <a:xfrm>
            <a:off x="6188130" y="1757008"/>
            <a:ext cx="471545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b="1" dirty="0" smtClean="0">
                <a:latin typeface="Times New Roman" panose="02020603050405020304" pitchFamily="18" charset="0"/>
                <a:cs typeface="Times New Roman" panose="02020603050405020304" pitchFamily="18" charset="0"/>
              </a:rPr>
              <a:t>CUỘC THI</a:t>
            </a:r>
            <a:endParaRPr lang="en-GB"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051176" y="2737945"/>
            <a:ext cx="5312088" cy="1452267"/>
          </a:xfrm>
          <a:prstGeom prst="rect">
            <a:avLst/>
          </a:prstGeom>
          <a:noFill/>
          <a:ln>
            <a:solidFill>
              <a:srgbClr val="FF0000"/>
            </a:solidFill>
          </a:ln>
        </p:spPr>
        <p:txBody>
          <a:bodyPr wrap="none" lIns="91440" tIns="45720" rIns="91440" bIns="45720">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 SINH, SINH VIÊN VỚI Ý TƯỞNG KHỞI NGHIỆP</a:t>
            </a:r>
          </a:p>
          <a:p>
            <a:pPr algn="ctr"/>
            <a:r>
              <a:rPr lang="en-US" sz="5400" b="1" cap="none" spc="50" dirty="0" smtClean="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NĂM 2021</a:t>
            </a:r>
            <a:endParaRPr lang="en-US" sz="5400" b="1" cap="none" spc="50" dirty="0">
              <a:ln w="1143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2366682" y="4171428"/>
            <a:ext cx="289111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50142" y="4377616"/>
            <a:ext cx="3397623" cy="6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7224" y="4583803"/>
            <a:ext cx="3397623" cy="6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1960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1531033" y="4650303"/>
            <a:ext cx="9144000" cy="1765548"/>
          </a:xfrm>
          <a:prstGeom prst="rect">
            <a:avLst/>
          </a:prstGeom>
          <a:noFill/>
        </p:spPr>
        <p:txBody>
          <a:bodyPr wrap="square">
            <a:spAutoFit/>
          </a:bodyPr>
          <a:lstStyle/>
          <a:p>
            <a:pPr algn="ctr" fontAlgn="base">
              <a:lnSpc>
                <a:spcPts val="6400"/>
              </a:lnSpc>
              <a:spcBef>
                <a:spcPct val="0"/>
              </a:spcBef>
              <a:spcAft>
                <a:spcPct val="0"/>
              </a:spcAft>
              <a:defRPr/>
            </a:pPr>
            <a:r>
              <a:rPr lang="en-US" sz="6600" b="1" dirty="0">
                <a:solidFill>
                  <a:srgbClr val="00B0F0"/>
                </a:solidFill>
                <a:latin typeface="Times New Roman" panose="02020603050405020304" pitchFamily="18" charset="0"/>
                <a:ea typeface="Amazone" panose="020B0500000000000000" pitchFamily="34" charset="0"/>
                <a:cs typeface="Times New Roman" panose="02020603050405020304" pitchFamily="18" charset="0"/>
              </a:rPr>
              <a:t>An </a:t>
            </a:r>
            <a:r>
              <a:rPr lang="en-US" sz="6600" b="1" dirty="0" err="1">
                <a:solidFill>
                  <a:srgbClr val="00B0F0"/>
                </a:solidFill>
                <a:latin typeface="Times New Roman" panose="02020603050405020304" pitchFamily="18" charset="0"/>
                <a:ea typeface="Amazone" panose="020B0500000000000000" pitchFamily="34" charset="0"/>
                <a:cs typeface="Times New Roman" panose="02020603050405020304" pitchFamily="18" charset="0"/>
              </a:rPr>
              <a:t>toàn</a:t>
            </a:r>
            <a:r>
              <a:rPr lang="en-US" sz="6600" b="1" dirty="0">
                <a:solidFill>
                  <a:srgbClr val="00B0F0"/>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00B0F0"/>
                </a:solidFill>
                <a:latin typeface="Times New Roman" panose="02020603050405020304" pitchFamily="18" charset="0"/>
                <a:ea typeface="Amazone" panose="020B0500000000000000" pitchFamily="34" charset="0"/>
                <a:cs typeface="Times New Roman" panose="02020603050405020304" pitchFamily="18" charset="0"/>
              </a:rPr>
              <a:t>giao</a:t>
            </a:r>
            <a:r>
              <a:rPr lang="en-US" sz="6600" b="1" dirty="0">
                <a:solidFill>
                  <a:srgbClr val="00B0F0"/>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00B0F0"/>
                </a:solidFill>
                <a:latin typeface="Times New Roman" panose="02020603050405020304" pitchFamily="18" charset="0"/>
                <a:ea typeface="Amazone" panose="020B0500000000000000" pitchFamily="34" charset="0"/>
                <a:cs typeface="Times New Roman" panose="02020603050405020304" pitchFamily="18" charset="0"/>
              </a:rPr>
              <a:t>thông</a:t>
            </a:r>
            <a:r>
              <a:rPr lang="en-US" sz="6600" b="1" dirty="0">
                <a:solidFill>
                  <a:srgbClr val="FF7C80"/>
                </a:solidFill>
                <a:latin typeface="Times New Roman" panose="02020603050405020304" pitchFamily="18" charset="0"/>
                <a:ea typeface="Amazone" panose="020B0500000000000000" pitchFamily="34" charset="0"/>
                <a:cs typeface="Times New Roman" panose="02020603050405020304" pitchFamily="18" charset="0"/>
              </a:rPr>
              <a:t/>
            </a:r>
            <a:br>
              <a:rPr lang="en-US" sz="6600" b="1" dirty="0">
                <a:solidFill>
                  <a:srgbClr val="FF7C80"/>
                </a:solidFill>
                <a:latin typeface="Times New Roman" panose="02020603050405020304" pitchFamily="18" charset="0"/>
                <a:ea typeface="Amazone" panose="020B0500000000000000" pitchFamily="34" charset="0"/>
                <a:cs typeface="Times New Roman" panose="02020603050405020304" pitchFamily="18" charset="0"/>
              </a:rPr>
            </a:br>
            <a:r>
              <a:rPr lang="en-US" sz="66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cho</a:t>
            </a:r>
            <a:r>
              <a:rPr lang="en-US" sz="66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nụ</a:t>
            </a:r>
            <a:r>
              <a:rPr lang="en-US" sz="66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cười</a:t>
            </a:r>
            <a:r>
              <a:rPr lang="en-US" sz="66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ngày</a:t>
            </a:r>
            <a:r>
              <a:rPr lang="en-US" sz="66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a:solidFill>
                  <a:srgbClr val="FF0066"/>
                </a:solidFill>
                <a:latin typeface="Times New Roman" panose="02020603050405020304" pitchFamily="18" charset="0"/>
                <a:ea typeface="Amazone" panose="020B0500000000000000" pitchFamily="34" charset="0"/>
                <a:cs typeface="Times New Roman" panose="02020603050405020304" pitchFamily="18" charset="0"/>
              </a:rPr>
              <a:t>mai</a:t>
            </a:r>
            <a:endParaRPr lang="en-US" sz="66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endParaRPr>
          </a:p>
        </p:txBody>
      </p:sp>
      <p:sp>
        <p:nvSpPr>
          <p:cNvPr id="6" name="TextBox 5"/>
          <p:cNvSpPr txBox="1"/>
          <p:nvPr/>
        </p:nvSpPr>
        <p:spPr bwMode="auto">
          <a:xfrm>
            <a:off x="159433" y="2375373"/>
            <a:ext cx="11887200" cy="1733808"/>
          </a:xfrm>
          <a:prstGeom prst="rect">
            <a:avLst/>
          </a:prstGeom>
          <a:noFill/>
        </p:spPr>
        <p:txBody>
          <a:bodyPr wrap="square">
            <a:spAutoFit/>
          </a:bodyPr>
          <a:lstStyle/>
          <a:p>
            <a:pPr algn="ctr" fontAlgn="base">
              <a:lnSpc>
                <a:spcPts val="6400"/>
              </a:lnSpc>
              <a:spcBef>
                <a:spcPct val="0"/>
              </a:spcBef>
              <a:spcAft>
                <a:spcPct val="0"/>
              </a:spcAft>
              <a:defRPr/>
            </a:pPr>
            <a:r>
              <a:rPr lang="en-US" sz="6600" b="1" dirty="0" err="1"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Hưởng</a:t>
            </a:r>
            <a:r>
              <a:rPr lang="en-US" sz="6600" b="1" dirty="0"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ứng</a:t>
            </a:r>
            <a:r>
              <a:rPr lang="en-US" sz="6600" b="1" dirty="0"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tháng</a:t>
            </a:r>
            <a:r>
              <a:rPr lang="en-US" sz="6600" b="1" dirty="0"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giao</a:t>
            </a:r>
            <a:r>
              <a:rPr lang="en-US" sz="6600" b="1" dirty="0"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r>
              <a:rPr lang="en-US" sz="6600" b="1" dirty="0" err="1"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thông</a:t>
            </a:r>
            <a:r>
              <a:rPr lang="en-US" sz="6600" b="1" dirty="0"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a:t>
            </a:r>
          </a:p>
          <a:p>
            <a:pPr algn="ctr" fontAlgn="base">
              <a:lnSpc>
                <a:spcPts val="6400"/>
              </a:lnSpc>
              <a:spcBef>
                <a:spcPct val="0"/>
              </a:spcBef>
              <a:spcAft>
                <a:spcPct val="0"/>
              </a:spcAft>
              <a:defRPr/>
            </a:pPr>
            <a:r>
              <a:rPr lang="en-US" sz="6600" b="1" dirty="0" err="1"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Năm</a:t>
            </a:r>
            <a:r>
              <a:rPr lang="en-US" sz="6600" b="1" dirty="0" smtClean="0">
                <a:solidFill>
                  <a:srgbClr val="000099"/>
                </a:solidFill>
                <a:latin typeface="Times New Roman" panose="02020603050405020304" pitchFamily="18" charset="0"/>
                <a:ea typeface="Amazone" panose="020B0500000000000000" pitchFamily="34" charset="0"/>
                <a:cs typeface="Times New Roman" panose="02020603050405020304" pitchFamily="18" charset="0"/>
              </a:rPr>
              <a:t> 2021 </a:t>
            </a:r>
            <a:endParaRPr lang="en-US" sz="6600" b="1" dirty="0">
              <a:solidFill>
                <a:srgbClr val="FF0066"/>
              </a:solidFill>
              <a:latin typeface="Times New Roman" panose="02020603050405020304" pitchFamily="18" charset="0"/>
              <a:ea typeface="Amazone" panose="020B0500000000000000" pitchFamily="34" charset="0"/>
              <a:cs typeface="Times New Roman" panose="02020603050405020304" pitchFamily="18" charset="0"/>
            </a:endParaRPr>
          </a:p>
        </p:txBody>
      </p:sp>
      <p:sp>
        <p:nvSpPr>
          <p:cNvPr id="7" name="TextBox 6"/>
          <p:cNvSpPr txBox="1"/>
          <p:nvPr/>
        </p:nvSpPr>
        <p:spPr>
          <a:xfrm>
            <a:off x="2133173" y="0"/>
            <a:ext cx="8721969" cy="792012"/>
          </a:xfrm>
          <a:prstGeom prst="rect">
            <a:avLst/>
          </a:prstGeom>
          <a:noFill/>
        </p:spPr>
        <p:txBody>
          <a:bodyPr wrap="square" rtlCol="0">
            <a:spAutoFit/>
          </a:bodyPr>
          <a:lstStyle/>
          <a:p>
            <a:pPr lvl="0" algn="ctr" fontAlgn="base">
              <a:lnSpc>
                <a:spcPts val="6400"/>
              </a:lnSpc>
              <a:spcBef>
                <a:spcPct val="0"/>
              </a:spcBef>
              <a:spcAft>
                <a:spcPct val="0"/>
              </a:spcAft>
              <a:defRPr/>
            </a:pPr>
            <a:r>
              <a:rPr lang="en-US" sz="28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rPr>
              <a:t>TRƯỜNG THCS </a:t>
            </a:r>
            <a:r>
              <a:rPr lang="en-US" sz="2800" b="1" dirty="0" smtClean="0">
                <a:solidFill>
                  <a:srgbClr val="FF0000"/>
                </a:solidFill>
                <a:latin typeface="Times New Roman" panose="02020603050405020304" pitchFamily="18" charset="0"/>
                <a:ea typeface="Amazone" panose="020B0500000000000000" pitchFamily="34" charset="0"/>
                <a:cs typeface="Times New Roman" panose="02020603050405020304" pitchFamily="18" charset="0"/>
              </a:rPr>
              <a:t>YÊN VIÊN</a:t>
            </a:r>
            <a:endParaRPr lang="en-US" sz="2800" b="1" dirty="0">
              <a:solidFill>
                <a:srgbClr val="FF0000"/>
              </a:solidFill>
              <a:latin typeface="Times New Roman" panose="02020603050405020304" pitchFamily="18" charset="0"/>
              <a:ea typeface="Amazone" panose="020B0500000000000000"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509" y="714475"/>
            <a:ext cx="1219200" cy="1203158"/>
          </a:xfrm>
          <a:prstGeom prst="rect">
            <a:avLst/>
          </a:prstGeom>
        </p:spPr>
      </p:pic>
    </p:spTree>
    <p:extLst>
      <p:ext uri="{BB962C8B-B14F-4D97-AF65-F5344CB8AC3E}">
        <p14:creationId xmlns:p14="http://schemas.microsoft.com/office/powerpoint/2010/main" val="270810089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4" y="365668"/>
            <a:ext cx="4587393" cy="471821"/>
          </a:xfrm>
        </p:spPr>
        <p:txBody>
          <a:bodyPr>
            <a:normAutofit fontScale="90000"/>
          </a:bodyPr>
          <a:lstStyle/>
          <a:p>
            <a:r>
              <a:rPr lang="vi-VN" b="1" dirty="0" smtClean="0">
                <a:solidFill>
                  <a:srgbClr val="002060"/>
                </a:solidFill>
                <a:latin typeface="Times New Roman" panose="02020603050405020304" pitchFamily="18" charset="0"/>
                <a:cs typeface="Times New Roman" panose="02020603050405020304" pitchFamily="18" charset="0"/>
              </a:rPr>
              <a:t>ĐẶT VẤN ĐỀ</a:t>
            </a:r>
            <a:endParaRPr lang="vi-VN"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7334" y="931293"/>
            <a:ext cx="9503896" cy="5016758"/>
          </a:xfrm>
          <a:prstGeom prst="rect">
            <a:avLst/>
          </a:prstGeom>
        </p:spPr>
        <p:txBody>
          <a:bodyPr wrap="square">
            <a:spAutoFit/>
          </a:bodyPr>
          <a:lstStyle/>
          <a:p>
            <a:pPr algn="just" fontAlgn="base"/>
            <a:r>
              <a:rPr lang="vi-VN" sz="1600" dirty="0" smtClean="0">
                <a:solidFill>
                  <a:srgbClr val="333333"/>
                </a:solidFill>
                <a:latin typeface="Times New Roman" panose="02020603050405020304" pitchFamily="18" charset="0"/>
                <a:cs typeface="Times New Roman" panose="02020603050405020304" pitchFamily="18" charset="0"/>
              </a:rPr>
              <a:t>       Hiện </a:t>
            </a:r>
            <a:r>
              <a:rPr lang="vi-VN" sz="1600" dirty="0">
                <a:solidFill>
                  <a:srgbClr val="333333"/>
                </a:solidFill>
                <a:latin typeface="Times New Roman" panose="02020603050405020304" pitchFamily="18" charset="0"/>
                <a:cs typeface="Times New Roman" panose="02020603050405020304" pitchFamily="18" charset="0"/>
              </a:rPr>
              <a:t>nay, tai nạn giao thông là vấn đề mang tính toàn cầu, là thách thức lớn đối với Việt Nam cũng như tất cả các nước trên thế giới. Học sinh các cấp học là nhóm dễ bị tổn thương trong quá trình tham gia giao thông. Chính bởi vậy, tuyên truyền, phổ biến, giáo dục pháp luật về trật tự an toàn giao thông cho học sinh là một trong những nhiệm vụ hàng đầu nhằm hiện thực hóa chủ trương xây dựng "Văn hóa giao thông".</a:t>
            </a:r>
          </a:p>
          <a:p>
            <a:pPr algn="just" fontAlgn="base"/>
            <a:r>
              <a:rPr lang="vi-VN" sz="1600" dirty="0" smtClean="0">
                <a:solidFill>
                  <a:srgbClr val="333333"/>
                </a:solidFill>
                <a:latin typeface="Times New Roman" panose="02020603050405020304" pitchFamily="18" charset="0"/>
                <a:cs typeface="Times New Roman" panose="02020603050405020304" pitchFamily="18" charset="0"/>
              </a:rPr>
              <a:t>       Theo </a:t>
            </a:r>
            <a:r>
              <a:rPr lang="vi-VN" sz="1600" dirty="0">
                <a:solidFill>
                  <a:srgbClr val="333333"/>
                </a:solidFill>
                <a:latin typeface="Times New Roman" panose="02020603050405020304" pitchFamily="18" charset="0"/>
                <a:cs typeface="Times New Roman" panose="02020603050405020304" pitchFamily="18" charset="0"/>
              </a:rPr>
              <a:t>thống kê từ Ủy ban An toàn Giao thông (ATGT) Quốc gia, trong 9 tháng đầu năm </a:t>
            </a:r>
            <a:r>
              <a:rPr lang="vi-VN" sz="1600" dirty="0" smtClean="0">
                <a:solidFill>
                  <a:srgbClr val="333333"/>
                </a:solidFill>
                <a:latin typeface="Times New Roman" panose="02020603050405020304" pitchFamily="18" charset="0"/>
                <a:cs typeface="Times New Roman" panose="02020603050405020304" pitchFamily="18" charset="0"/>
              </a:rPr>
              <a:t>202</a:t>
            </a:r>
            <a:r>
              <a:rPr lang="en-GB" sz="1600" dirty="0" smtClean="0">
                <a:solidFill>
                  <a:srgbClr val="333333"/>
                </a:solidFill>
                <a:latin typeface="Times New Roman" panose="02020603050405020304" pitchFamily="18" charset="0"/>
                <a:cs typeface="Times New Roman" panose="02020603050405020304" pitchFamily="18" charset="0"/>
              </a:rPr>
              <a:t>1</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(tính từ ngày </a:t>
            </a:r>
            <a:r>
              <a:rPr lang="vi-VN" sz="1600" dirty="0" smtClean="0">
                <a:solidFill>
                  <a:srgbClr val="333333"/>
                </a:solidFill>
                <a:latin typeface="Times New Roman" panose="02020603050405020304" pitchFamily="18" charset="0"/>
                <a:cs typeface="Times New Roman" panose="02020603050405020304" pitchFamily="18" charset="0"/>
              </a:rPr>
              <a:t>15/12/20</a:t>
            </a:r>
            <a:r>
              <a:rPr lang="en-GB" sz="1600" dirty="0" smtClean="0">
                <a:solidFill>
                  <a:srgbClr val="333333"/>
                </a:solidFill>
                <a:latin typeface="Times New Roman" panose="02020603050405020304" pitchFamily="18" charset="0"/>
                <a:cs typeface="Times New Roman" panose="02020603050405020304" pitchFamily="18" charset="0"/>
              </a:rPr>
              <a:t>20</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đến </a:t>
            </a:r>
            <a:r>
              <a:rPr lang="vi-VN" sz="1600" dirty="0" smtClean="0">
                <a:solidFill>
                  <a:srgbClr val="333333"/>
                </a:solidFill>
                <a:latin typeface="Times New Roman" panose="02020603050405020304" pitchFamily="18" charset="0"/>
                <a:cs typeface="Times New Roman" panose="02020603050405020304" pitchFamily="18" charset="0"/>
              </a:rPr>
              <a:t>14/9/202</a:t>
            </a:r>
            <a:r>
              <a:rPr lang="en-GB" sz="1600" dirty="0" smtClean="0">
                <a:solidFill>
                  <a:srgbClr val="333333"/>
                </a:solidFill>
                <a:latin typeface="Times New Roman" panose="02020603050405020304" pitchFamily="18" charset="0"/>
                <a:cs typeface="Times New Roman" panose="02020603050405020304" pitchFamily="18" charset="0"/>
              </a:rPr>
              <a:t>1</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toàn quốc xảy </a:t>
            </a:r>
            <a:r>
              <a:rPr lang="vi-VN" sz="1600" dirty="0" smtClean="0">
                <a:solidFill>
                  <a:srgbClr val="333333"/>
                </a:solidFill>
                <a:latin typeface="Times New Roman" panose="02020603050405020304" pitchFamily="18" charset="0"/>
                <a:cs typeface="Times New Roman" panose="02020603050405020304" pitchFamily="18" charset="0"/>
              </a:rPr>
              <a:t>r</a:t>
            </a:r>
            <a:r>
              <a:rPr lang="en-GB" sz="1600" dirty="0" smtClean="0">
                <a:solidFill>
                  <a:srgbClr val="333333"/>
                </a:solidFill>
                <a:latin typeface="Times New Roman" panose="02020603050405020304" pitchFamily="18" charset="0"/>
                <a:cs typeface="Times New Roman" panose="02020603050405020304" pitchFamily="18" charset="0"/>
              </a:rPr>
              <a:t>a 8.161</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vụ tai nạn giao thông, làm chết </a:t>
            </a:r>
            <a:r>
              <a:rPr lang="vi-VN" sz="1600" dirty="0" smtClean="0">
                <a:solidFill>
                  <a:srgbClr val="333333"/>
                </a:solidFill>
                <a:latin typeface="Times New Roman" panose="02020603050405020304" pitchFamily="18" charset="0"/>
                <a:cs typeface="Times New Roman" panose="02020603050405020304" pitchFamily="18" charset="0"/>
              </a:rPr>
              <a:t>4.</a:t>
            </a:r>
            <a:r>
              <a:rPr lang="en-GB" sz="1600" dirty="0" smtClean="0">
                <a:solidFill>
                  <a:srgbClr val="333333"/>
                </a:solidFill>
                <a:latin typeface="Times New Roman" panose="02020603050405020304" pitchFamily="18" charset="0"/>
                <a:cs typeface="Times New Roman" panose="02020603050405020304" pitchFamily="18" charset="0"/>
              </a:rPr>
              <a:t>175</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người, bị thương </a:t>
            </a:r>
            <a:r>
              <a:rPr lang="en-GB" sz="1600" dirty="0" smtClean="0">
                <a:solidFill>
                  <a:srgbClr val="333333"/>
                </a:solidFill>
                <a:latin typeface="Times New Roman" panose="02020603050405020304" pitchFamily="18" charset="0"/>
                <a:cs typeface="Times New Roman" panose="02020603050405020304" pitchFamily="18" charset="0"/>
              </a:rPr>
              <a:t>5.645</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người. So với 9 tháng đầu năm </a:t>
            </a:r>
            <a:r>
              <a:rPr lang="vi-VN" sz="1600" dirty="0" smtClean="0">
                <a:solidFill>
                  <a:srgbClr val="333333"/>
                </a:solidFill>
                <a:latin typeface="Times New Roman" panose="02020603050405020304" pitchFamily="18" charset="0"/>
                <a:cs typeface="Times New Roman" panose="02020603050405020304" pitchFamily="18" charset="0"/>
              </a:rPr>
              <a:t>20</a:t>
            </a:r>
            <a:r>
              <a:rPr lang="en-GB" sz="1600" dirty="0" smtClean="0">
                <a:solidFill>
                  <a:srgbClr val="333333"/>
                </a:solidFill>
                <a:latin typeface="Times New Roman" panose="02020603050405020304" pitchFamily="18" charset="0"/>
                <a:cs typeface="Times New Roman" panose="02020603050405020304" pitchFamily="18" charset="0"/>
              </a:rPr>
              <a:t>20</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số vụ  tai nạn giao thông (TNGT) giảm </a:t>
            </a:r>
            <a:r>
              <a:rPr lang="vi-VN" sz="1600" dirty="0" smtClean="0">
                <a:solidFill>
                  <a:srgbClr val="333333"/>
                </a:solidFill>
                <a:latin typeface="Times New Roman" panose="02020603050405020304" pitchFamily="18" charset="0"/>
                <a:cs typeface="Times New Roman" panose="02020603050405020304" pitchFamily="18" charset="0"/>
              </a:rPr>
              <a:t>2</a:t>
            </a:r>
            <a:r>
              <a:rPr lang="en-GB" sz="1600" dirty="0" smtClean="0">
                <a:solidFill>
                  <a:srgbClr val="333333"/>
                </a:solidFill>
                <a:latin typeface="Times New Roman" panose="02020603050405020304" pitchFamily="18" charset="0"/>
                <a:cs typeface="Times New Roman" panose="02020603050405020304" pitchFamily="18" charset="0"/>
              </a:rPr>
              <a:t>527</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vụ (</a:t>
            </a:r>
            <a:r>
              <a:rPr lang="vi-VN" sz="1600" dirty="0" smtClean="0">
                <a:solidFill>
                  <a:srgbClr val="333333"/>
                </a:solidFill>
                <a:latin typeface="Times New Roman" panose="02020603050405020304" pitchFamily="18" charset="0"/>
                <a:cs typeface="Times New Roman" panose="02020603050405020304" pitchFamily="18" charset="0"/>
              </a:rPr>
              <a:t>giảm</a:t>
            </a:r>
            <a:r>
              <a:rPr lang="en-GB" sz="1600" dirty="0" smtClean="0">
                <a:solidFill>
                  <a:srgbClr val="333333"/>
                </a:solidFill>
                <a:latin typeface="Times New Roman" panose="02020603050405020304" pitchFamily="18" charset="0"/>
                <a:cs typeface="Times New Roman" panose="02020603050405020304" pitchFamily="18" charset="0"/>
              </a:rPr>
              <a:t> 23,64</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số người chết </a:t>
            </a:r>
            <a:r>
              <a:rPr lang="vi-VN" sz="1600" dirty="0" smtClean="0">
                <a:solidFill>
                  <a:srgbClr val="333333"/>
                </a:solidFill>
                <a:latin typeface="Times New Roman" panose="02020603050405020304" pitchFamily="18" charset="0"/>
                <a:cs typeface="Times New Roman" panose="02020603050405020304" pitchFamily="18" charset="0"/>
              </a:rPr>
              <a:t>giảm</a:t>
            </a:r>
            <a:r>
              <a:rPr lang="en-GB" sz="1600" dirty="0" smtClean="0">
                <a:solidFill>
                  <a:srgbClr val="333333"/>
                </a:solidFill>
                <a:latin typeface="Times New Roman" panose="02020603050405020304" pitchFamily="18" charset="0"/>
                <a:cs typeface="Times New Roman" panose="02020603050405020304" pitchFamily="18" charset="0"/>
              </a:rPr>
              <a:t> 817</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người (giảm </a:t>
            </a:r>
            <a:r>
              <a:rPr lang="vi-VN" sz="1600" dirty="0" smtClean="0">
                <a:solidFill>
                  <a:srgbClr val="333333"/>
                </a:solidFill>
                <a:latin typeface="Times New Roman" panose="02020603050405020304" pitchFamily="18" charset="0"/>
                <a:cs typeface="Times New Roman" panose="02020603050405020304" pitchFamily="18" charset="0"/>
              </a:rPr>
              <a:t>1</a:t>
            </a:r>
            <a:r>
              <a:rPr lang="en-GB" sz="1600" dirty="0" smtClean="0">
                <a:solidFill>
                  <a:srgbClr val="333333"/>
                </a:solidFill>
                <a:latin typeface="Times New Roman" panose="02020603050405020304" pitchFamily="18" charset="0"/>
                <a:cs typeface="Times New Roman" panose="02020603050405020304" pitchFamily="18" charset="0"/>
              </a:rPr>
              <a:t>6,37</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số người bị thương giảm </a:t>
            </a:r>
            <a:r>
              <a:rPr lang="vi-VN" sz="1600" dirty="0" smtClean="0">
                <a:solidFill>
                  <a:srgbClr val="333333"/>
                </a:solidFill>
                <a:latin typeface="Times New Roman" panose="02020603050405020304" pitchFamily="18" charset="0"/>
                <a:cs typeface="Times New Roman" panose="02020603050405020304" pitchFamily="18" charset="0"/>
              </a:rPr>
              <a:t>2.</a:t>
            </a:r>
            <a:r>
              <a:rPr lang="en-GB" sz="1600" dirty="0" smtClean="0">
                <a:solidFill>
                  <a:srgbClr val="333333"/>
                </a:solidFill>
                <a:latin typeface="Times New Roman" panose="02020603050405020304" pitchFamily="18" charset="0"/>
                <a:cs typeface="Times New Roman" panose="02020603050405020304" pitchFamily="18" charset="0"/>
              </a:rPr>
              <a:t>237</a:t>
            </a:r>
            <a:r>
              <a:rPr lang="vi-VN" sz="1600" dirty="0" smtClean="0">
                <a:solidFill>
                  <a:srgbClr val="333333"/>
                </a:solidFill>
                <a:latin typeface="Times New Roman" panose="02020603050405020304" pitchFamily="18" charset="0"/>
                <a:cs typeface="Times New Roman" panose="02020603050405020304" pitchFamily="18" charset="0"/>
              </a:rPr>
              <a:t> </a:t>
            </a:r>
            <a:r>
              <a:rPr lang="vi-VN" sz="1600" dirty="0">
                <a:solidFill>
                  <a:srgbClr val="333333"/>
                </a:solidFill>
                <a:latin typeface="Times New Roman" panose="02020603050405020304" pitchFamily="18" charset="0"/>
                <a:cs typeface="Times New Roman" panose="02020603050405020304" pitchFamily="18" charset="0"/>
              </a:rPr>
              <a:t>người (giảm </a:t>
            </a:r>
            <a:r>
              <a:rPr lang="vi-VN" sz="1600" dirty="0" smtClean="0">
                <a:solidFill>
                  <a:srgbClr val="333333"/>
                </a:solidFill>
                <a:latin typeface="Times New Roman" panose="02020603050405020304" pitchFamily="18" charset="0"/>
                <a:cs typeface="Times New Roman" panose="02020603050405020304" pitchFamily="18" charset="0"/>
              </a:rPr>
              <a:t>2</a:t>
            </a:r>
            <a:r>
              <a:rPr lang="en-GB" sz="1600" dirty="0" smtClean="0">
                <a:solidFill>
                  <a:srgbClr val="333333"/>
                </a:solidFill>
                <a:latin typeface="Times New Roman" panose="02020603050405020304" pitchFamily="18" charset="0"/>
                <a:cs typeface="Times New Roman" panose="02020603050405020304" pitchFamily="18" charset="0"/>
              </a:rPr>
              <a:t>8</a:t>
            </a:r>
            <a:r>
              <a:rPr lang="vi-VN" sz="1600" dirty="0" smtClean="0">
                <a:solidFill>
                  <a:srgbClr val="333333"/>
                </a:solidFill>
                <a:latin typeface="Times New Roman" panose="02020603050405020304" pitchFamily="18" charset="0"/>
                <a:cs typeface="Times New Roman" panose="02020603050405020304" pitchFamily="18" charset="0"/>
              </a:rPr>
              <a:t>,</a:t>
            </a:r>
            <a:r>
              <a:rPr lang="en-GB" sz="1600" dirty="0" smtClean="0">
                <a:solidFill>
                  <a:srgbClr val="333333"/>
                </a:solidFill>
                <a:latin typeface="Times New Roman" panose="02020603050405020304" pitchFamily="18" charset="0"/>
                <a:cs typeface="Times New Roman" panose="02020603050405020304" pitchFamily="18" charset="0"/>
              </a:rPr>
              <a:t>38</a:t>
            </a:r>
            <a:r>
              <a:rPr lang="vi-VN" sz="1600" dirty="0" smtClean="0">
                <a:solidFill>
                  <a:srgbClr val="333333"/>
                </a:solidFill>
                <a:latin typeface="Times New Roman" panose="02020603050405020304" pitchFamily="18" charset="0"/>
                <a:cs typeface="Times New Roman" panose="02020603050405020304" pitchFamily="18" charset="0"/>
              </a:rPr>
              <a:t>%).</a:t>
            </a:r>
            <a:r>
              <a:rPr lang="vi-VN" sz="1600" dirty="0">
                <a:solidFill>
                  <a:srgbClr val="333333"/>
                </a:solidFill>
                <a:latin typeface="Times New Roman" panose="02020603050405020304" pitchFamily="18" charset="0"/>
                <a:cs typeface="Times New Roman" panose="02020603050405020304" pitchFamily="18" charset="0"/>
              </a:rPr>
              <a:t> </a:t>
            </a:r>
          </a:p>
          <a:p>
            <a:pPr algn="just" fontAlgn="base"/>
            <a:r>
              <a:rPr lang="vi-VN" sz="1600" dirty="0" smtClean="0">
                <a:solidFill>
                  <a:srgbClr val="333333"/>
                </a:solidFill>
                <a:latin typeface="Times New Roman" panose="02020603050405020304" pitchFamily="18" charset="0"/>
                <a:cs typeface="Times New Roman" panose="02020603050405020304" pitchFamily="18" charset="0"/>
              </a:rPr>
              <a:t>       Đặc </a:t>
            </a:r>
            <a:r>
              <a:rPr lang="vi-VN" sz="1600" dirty="0">
                <a:solidFill>
                  <a:srgbClr val="333333"/>
                </a:solidFill>
                <a:latin typeface="Times New Roman" panose="02020603050405020304" pitchFamily="18" charset="0"/>
                <a:cs typeface="Times New Roman" panose="02020603050405020304" pitchFamily="18" charset="0"/>
              </a:rPr>
              <a:t>biệt, tai nạn giao thông xảy ra đối với trẻ em ở lứa tuổi học sinh đang được đánh giá là đặc biệt nghiêm trọng, là mối lo chung của toàn xã hội. Theo thống kê, trung bình mỗi năm có tới 2.000 trẻ em thiệt mạng vì tai nạn giao thông trên cả nước. Tình trạng trẻ em vi phạm quy tắc giao thông khi điều khiển xe máy điện diễn ra phổ biến, tiềm ẩn nguy cơ TNGT.</a:t>
            </a:r>
          </a:p>
          <a:p>
            <a:pPr algn="just" fontAlgn="base"/>
            <a:r>
              <a:rPr lang="vi-VN" sz="1600" dirty="0" smtClean="0">
                <a:solidFill>
                  <a:srgbClr val="333333"/>
                </a:solidFill>
                <a:latin typeface="Times New Roman" panose="02020603050405020304" pitchFamily="18" charset="0"/>
                <a:cs typeface="Times New Roman" panose="02020603050405020304" pitchFamily="18" charset="0"/>
              </a:rPr>
              <a:t>       Có </a:t>
            </a:r>
            <a:r>
              <a:rPr lang="vi-VN" sz="1600" dirty="0">
                <a:solidFill>
                  <a:srgbClr val="333333"/>
                </a:solidFill>
                <a:latin typeface="Times New Roman" panose="02020603050405020304" pitchFamily="18" charset="0"/>
                <a:cs typeface="Times New Roman" panose="02020603050405020304" pitchFamily="18" charset="0"/>
              </a:rPr>
              <a:t>nhiều nguyên nhân dẫn tới sự gia tăng về TNGT tại lứa tuổi học sinh, một trong số đó phải kể tới nhận thức của các em chưa được nâng cao. Vấn đề đặt ra chính là làm thế nào để tăng cường ý thức tham gia giao thông cho trẻ, tăng cường nhận thức ATGT cho các bậc phụ huynh. Để thực hiện được điều đó, cần phải có sự phối hợp nhuần nhuyễn giữa các bên liên quan: Gia đình – Nhà trường – Xã hội. Trong đó, chủ động hướng học sinh vào viêc phát triển các kỹ năng nhận diện và đối phó một cách an toàn với các tình huống nguy hiểm là nhiệm vụ đăt ra hàng đầu trong công tác giáo dục an toàn giao thông cho học sinh trong nhà trường. Nhân diện và đối phó được với các tình huống nguy hiểm giúp các em hạn chế được TNGT và các rủi ro khác khi tham gia giao thông.</a:t>
            </a:r>
            <a:endParaRPr lang="vi-VN" sz="1600" b="0" i="0" dirty="0">
              <a:solidFill>
                <a:srgbClr val="333333"/>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0"/>
            <a:ext cx="999066" cy="985921"/>
          </a:xfrm>
          <a:prstGeom prst="rect">
            <a:avLst/>
          </a:prstGeom>
        </p:spPr>
      </p:pic>
    </p:spTree>
    <p:extLst>
      <p:ext uri="{BB962C8B-B14F-4D97-AF65-F5344CB8AC3E}">
        <p14:creationId xmlns:p14="http://schemas.microsoft.com/office/powerpoint/2010/main" val="14874166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p:cNvSpPr/>
          <p:nvPr/>
        </p:nvSpPr>
        <p:spPr>
          <a:xfrm>
            <a:off x="1959017" y="321550"/>
            <a:ext cx="6600490" cy="762000"/>
          </a:xfrm>
          <a:prstGeom prst="chevron">
            <a:avLst>
              <a:gd name="adj" fmla="val 0"/>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5" name="Rectangle 4"/>
          <p:cNvSpPr/>
          <p:nvPr/>
        </p:nvSpPr>
        <p:spPr>
          <a:xfrm>
            <a:off x="2289608" y="502495"/>
            <a:ext cx="5939307" cy="400110"/>
          </a:xfrm>
          <a:prstGeom prst="rect">
            <a:avLst/>
          </a:prstGeom>
        </p:spPr>
        <p:txBody>
          <a:bodyPr wrap="square">
            <a:spAutoFit/>
          </a:bodyPr>
          <a:lstStyle/>
          <a:p>
            <a:pPr eaLnBrk="0" fontAlgn="base" hangingPunct="0">
              <a:spcBef>
                <a:spcPct val="0"/>
              </a:spcBef>
              <a:spcAft>
                <a:spcPct val="0"/>
              </a:spcAft>
            </a:pP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US" sz="2000" b="1"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văn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64125" y="1396734"/>
            <a:ext cx="4660410" cy="2846933"/>
          </a:xfrm>
          <a:prstGeom prst="rect">
            <a:avLst/>
          </a:prstGeom>
        </p:spPr>
        <p:txBody>
          <a:bodyPr wrap="square">
            <a:spAutoFit/>
          </a:bodyPr>
          <a:lstStyle/>
          <a:p>
            <a:pPr marL="342900" marR="0" lvl="0" indent="-342900">
              <a:spcBef>
                <a:spcPts val="1230"/>
              </a:spcBef>
              <a:spcAft>
                <a:spcPts val="0"/>
              </a:spcAft>
              <a:buClr>
                <a:srgbClr val="C00000"/>
              </a:buClr>
              <a:buSzPts val="1300"/>
              <a:buFont typeface="Times New Roman" panose="02020603050405020304" pitchFamily="18" charset="0"/>
              <a:buAutoNum type="arabicPeriod"/>
              <a:tabLst>
                <a:tab pos="812800" algn="l"/>
              </a:tabLst>
            </a:pPr>
            <a:r>
              <a:rPr lang="vi-VN" sz="1600" b="1" dirty="0" smtClean="0">
                <a:solidFill>
                  <a:srgbClr val="C00000"/>
                </a:solidFill>
                <a:effectLst/>
                <a:latin typeface="Times New Roman" panose="02020603050405020304" pitchFamily="18" charset="0"/>
                <a:ea typeface="Times New Roman" panose="02020603050405020304" pitchFamily="18" charset="0"/>
              </a:rPr>
              <a:t>Tìm hiểu về văn hóa giao</a:t>
            </a:r>
            <a:r>
              <a:rPr lang="vi-VN" sz="1600" b="1" spc="-45" dirty="0" smtClean="0">
                <a:solidFill>
                  <a:srgbClr val="C00000"/>
                </a:solidFill>
                <a:effectLst/>
                <a:latin typeface="Times New Roman" panose="02020603050405020304" pitchFamily="18" charset="0"/>
                <a:ea typeface="Times New Roman" panose="02020603050405020304" pitchFamily="18" charset="0"/>
              </a:rPr>
              <a:t> </a:t>
            </a:r>
            <a:r>
              <a:rPr lang="vi-VN" sz="1600" b="1" dirty="0" smtClean="0">
                <a:solidFill>
                  <a:srgbClr val="C00000"/>
                </a:solidFill>
                <a:effectLst/>
                <a:latin typeface="Times New Roman" panose="02020603050405020304" pitchFamily="18" charset="0"/>
                <a:ea typeface="Times New Roman" panose="02020603050405020304" pitchFamily="18" charset="0"/>
              </a:rPr>
              <a:t>thông</a:t>
            </a:r>
            <a:endParaRPr lang="vi-VN" sz="1600" dirty="0" smtClean="0">
              <a:effectLst/>
              <a:latin typeface="Times New Roman" panose="02020603050405020304" pitchFamily="18" charset="0"/>
              <a:ea typeface="Times New Roman" panose="02020603050405020304" pitchFamily="18" charset="0"/>
            </a:endParaRPr>
          </a:p>
          <a:p>
            <a:pPr marL="647700" marR="0">
              <a:spcBef>
                <a:spcPts val="1185"/>
              </a:spcBef>
              <a:spcAft>
                <a:spcPts val="0"/>
              </a:spcAft>
            </a:pPr>
            <a:r>
              <a:rPr lang="vi-VN" sz="1600" i="1" dirty="0" smtClean="0">
                <a:effectLst/>
                <a:latin typeface="Times New Roman" panose="02020603050405020304" pitchFamily="18" charset="0"/>
                <a:ea typeface="Times New Roman" panose="02020603050405020304" pitchFamily="18" charset="0"/>
              </a:rPr>
              <a:t>Đọc thông tin sau đây và cho biết:</a:t>
            </a:r>
            <a:endParaRPr lang="vi-VN" sz="1600" dirty="0" smtClean="0">
              <a:effectLst/>
              <a:latin typeface="Times New Roman" panose="02020603050405020304" pitchFamily="18" charset="0"/>
              <a:ea typeface="Times New Roman" panose="02020603050405020304" pitchFamily="18" charset="0"/>
            </a:endParaRPr>
          </a:p>
          <a:p>
            <a:pPr marL="342900" marR="0" lvl="0" indent="-342900">
              <a:spcBef>
                <a:spcPts val="605"/>
              </a:spcBef>
              <a:spcAft>
                <a:spcPts val="0"/>
              </a:spcAft>
              <a:buSzPts val="1300"/>
              <a:buFont typeface="Times New Roman" panose="02020603050405020304" pitchFamily="18" charset="0"/>
              <a:buChar char="-"/>
              <a:tabLst>
                <a:tab pos="744220" algn="l"/>
              </a:tabLst>
            </a:pPr>
            <a:r>
              <a:rPr lang="vi-VN" sz="1600" dirty="0" smtClean="0">
                <a:effectLst/>
                <a:latin typeface="Times New Roman" panose="02020603050405020304" pitchFamily="18" charset="0"/>
                <a:ea typeface="Times New Roman" panose="02020603050405020304" pitchFamily="18" charset="0"/>
              </a:rPr>
              <a:t>Thế nào là văn hóa giao</a:t>
            </a:r>
            <a:r>
              <a:rPr lang="vi-VN" sz="1600" spc="-5" dirty="0" smtClean="0">
                <a:effectLst/>
                <a:latin typeface="Times New Roman" panose="02020603050405020304" pitchFamily="18" charset="0"/>
                <a:ea typeface="Times New Roman" panose="02020603050405020304" pitchFamily="18" charset="0"/>
              </a:rPr>
              <a:t> </a:t>
            </a:r>
            <a:r>
              <a:rPr lang="vi-VN" sz="1600" dirty="0" smtClean="0">
                <a:effectLst/>
                <a:latin typeface="Times New Roman" panose="02020603050405020304" pitchFamily="18" charset="0"/>
                <a:ea typeface="Times New Roman" panose="02020603050405020304" pitchFamily="18" charset="0"/>
              </a:rPr>
              <a:t>thông?</a:t>
            </a:r>
          </a:p>
          <a:p>
            <a:pPr marL="342900" marR="0" lvl="0" indent="-342900">
              <a:spcBef>
                <a:spcPts val="590"/>
              </a:spcBef>
              <a:spcAft>
                <a:spcPts val="0"/>
              </a:spcAft>
              <a:buSzPts val="1300"/>
              <a:buFont typeface="Times New Roman" panose="02020603050405020304" pitchFamily="18" charset="0"/>
              <a:buChar char="-"/>
              <a:tabLst>
                <a:tab pos="744220" algn="l"/>
              </a:tabLst>
            </a:pPr>
            <a:r>
              <a:rPr lang="vi-VN" sz="1600" dirty="0" smtClean="0">
                <a:effectLst/>
                <a:latin typeface="Times New Roman" panose="02020603050405020304" pitchFamily="18" charset="0"/>
                <a:ea typeface="Times New Roman" panose="02020603050405020304" pitchFamily="18" charset="0"/>
              </a:rPr>
              <a:t>Ý nghĩa của văn hóa giao thông khi tham gia </a:t>
            </a:r>
          </a:p>
          <a:p>
            <a:pPr marR="0" lvl="0">
              <a:spcBef>
                <a:spcPts val="590"/>
              </a:spcBef>
              <a:spcAft>
                <a:spcPts val="0"/>
              </a:spcAft>
              <a:buSzPts val="1300"/>
              <a:tabLst>
                <a:tab pos="744220" algn="l"/>
              </a:tabLst>
            </a:pPr>
            <a:r>
              <a:rPr lang="vi-VN" sz="1600" dirty="0" smtClean="0">
                <a:effectLst/>
                <a:latin typeface="Times New Roman" panose="02020603050405020304" pitchFamily="18" charset="0"/>
                <a:ea typeface="Times New Roman" panose="02020603050405020304" pitchFamily="18" charset="0"/>
              </a:rPr>
              <a:t>giao</a:t>
            </a:r>
            <a:r>
              <a:rPr lang="vi-VN" sz="1600" spc="-40" dirty="0" smtClean="0">
                <a:effectLst/>
                <a:latin typeface="Times New Roman" panose="02020603050405020304" pitchFamily="18" charset="0"/>
                <a:ea typeface="Times New Roman" panose="02020603050405020304" pitchFamily="18" charset="0"/>
              </a:rPr>
              <a:t> </a:t>
            </a:r>
            <a:r>
              <a:rPr lang="vi-VN" sz="1600" dirty="0" smtClean="0">
                <a:effectLst/>
                <a:latin typeface="Times New Roman" panose="02020603050405020304" pitchFamily="18" charset="0"/>
                <a:ea typeface="Times New Roman" panose="02020603050405020304" pitchFamily="18" charset="0"/>
              </a:rPr>
              <a:t>thông.</a:t>
            </a:r>
          </a:p>
          <a:p>
            <a:pPr marL="342900" marR="0" lvl="0" indent="-342900">
              <a:spcBef>
                <a:spcPts val="605"/>
              </a:spcBef>
              <a:spcAft>
                <a:spcPts val="0"/>
              </a:spcAft>
              <a:buSzPts val="1300"/>
              <a:buFont typeface="Times New Roman" panose="02020603050405020304" pitchFamily="18" charset="0"/>
              <a:buChar char="-"/>
              <a:tabLst>
                <a:tab pos="744220" algn="l"/>
              </a:tabLst>
            </a:pPr>
            <a:r>
              <a:rPr lang="vi-VN" sz="1600" dirty="0" smtClean="0">
                <a:effectLst/>
                <a:latin typeface="Times New Roman" panose="02020603050405020304" pitchFamily="18" charset="0"/>
                <a:ea typeface="Times New Roman" panose="02020603050405020304" pitchFamily="18" charset="0"/>
              </a:rPr>
              <a:t>Trách nhiệm của học sinh trong việc thực hiện</a:t>
            </a:r>
          </a:p>
          <a:p>
            <a:pPr marR="0" lvl="0">
              <a:spcBef>
                <a:spcPts val="605"/>
              </a:spcBef>
              <a:spcAft>
                <a:spcPts val="0"/>
              </a:spcAft>
              <a:buSzPts val="1300"/>
              <a:tabLst>
                <a:tab pos="744220" algn="l"/>
              </a:tabLst>
            </a:pPr>
            <a:r>
              <a:rPr lang="vi-VN" sz="1600" dirty="0" smtClean="0">
                <a:effectLst/>
                <a:latin typeface="Times New Roman" panose="02020603050405020304" pitchFamily="18" charset="0"/>
                <a:ea typeface="Times New Roman" panose="02020603050405020304" pitchFamily="18" charset="0"/>
              </a:rPr>
              <a:t> văn hóa giao</a:t>
            </a:r>
            <a:r>
              <a:rPr lang="vi-VN" sz="1600" spc="-35" dirty="0" smtClean="0">
                <a:effectLst/>
                <a:latin typeface="Times New Roman" panose="02020603050405020304" pitchFamily="18" charset="0"/>
                <a:ea typeface="Times New Roman" panose="02020603050405020304" pitchFamily="18" charset="0"/>
              </a:rPr>
              <a:t> </a:t>
            </a:r>
            <a:r>
              <a:rPr lang="vi-VN" sz="1600" dirty="0" smtClean="0">
                <a:effectLst/>
                <a:latin typeface="Times New Roman" panose="02020603050405020304" pitchFamily="18" charset="0"/>
                <a:ea typeface="Times New Roman" panose="02020603050405020304" pitchFamily="18" charset="0"/>
              </a:rPr>
              <a:t>thông.</a:t>
            </a:r>
          </a:p>
          <a:p>
            <a:r>
              <a:rPr lang="vi-VN" sz="1600" dirty="0" smtClean="0">
                <a:effectLst/>
                <a:latin typeface="Times New Roman" panose="02020603050405020304" pitchFamily="18" charset="0"/>
                <a:ea typeface="Times New Roman" panose="02020603050405020304" pitchFamily="18" charset="0"/>
              </a:rPr>
              <a:t/>
            </a:r>
            <a:br>
              <a:rPr lang="vi-VN" sz="1600" dirty="0" smtClean="0">
                <a:effectLst/>
                <a:latin typeface="Times New Roman" panose="02020603050405020304" pitchFamily="18" charset="0"/>
                <a:ea typeface="Times New Roman" panose="02020603050405020304" pitchFamily="18" charset="0"/>
              </a:rPr>
            </a:br>
            <a:endParaRPr lang="vi-VN" sz="1600" dirty="0"/>
          </a:p>
        </p:txBody>
      </p:sp>
      <p:sp>
        <p:nvSpPr>
          <p:cNvPr id="15" name="TextBox 14"/>
          <p:cNvSpPr txBox="1"/>
          <p:nvPr/>
        </p:nvSpPr>
        <p:spPr>
          <a:xfrm>
            <a:off x="4824535" y="1264495"/>
            <a:ext cx="6556228" cy="5262979"/>
          </a:xfrm>
          <a:prstGeom prst="rect">
            <a:avLst/>
          </a:prstGeom>
          <a:noFill/>
        </p:spPr>
        <p:txBody>
          <a:bodyPr wrap="square" rtlCol="0">
            <a:spAutoFit/>
          </a:bodyPr>
          <a:lstStyle/>
          <a:p>
            <a:pPr algn="just"/>
            <a:r>
              <a:rPr lang="vi-VN" sz="1600" dirty="0" smtClean="0">
                <a:latin typeface="Times New Roman" panose="02020603050405020304" pitchFamily="18" charset="0"/>
                <a:cs typeface="Times New Roman" panose="02020603050405020304" pitchFamily="18" charset="0"/>
              </a:rPr>
              <a:t>       Văn hoá giao thông là cách ứng xử khi tham gia giao thông, thể hiện sự tôn trọng pháp luật, tôn trọng mọi người và có trách nhiệm với hành vi của bản thân.</a:t>
            </a:r>
          </a:p>
          <a:p>
            <a:pPr algn="just"/>
            <a:r>
              <a:rPr lang="vi-VN" sz="1600" dirty="0" smtClean="0">
                <a:latin typeface="Times New Roman" panose="02020603050405020304" pitchFamily="18" charset="0"/>
                <a:cs typeface="Times New Roman" panose="02020603050405020304" pitchFamily="18" charset="0"/>
              </a:rPr>
              <a:t>       Văn hoá giao thông biểu hiện trước hết ở chỗ phải có hiểu biết đầy đủ và chấp hành nghiêm chỉnh pháp luật về giao thông; tôn trọng, nhường nhịn và quan tâm giúp đỡ người khác khi tham gia giao thông; ứng xử có văn hoá khi xảy ra va chạm giao thông.</a:t>
            </a:r>
          </a:p>
          <a:p>
            <a:pPr algn="just"/>
            <a:r>
              <a:rPr lang="vi-VN" sz="1600" dirty="0" smtClean="0">
                <a:latin typeface="Times New Roman" panose="02020603050405020304" pitchFamily="18" charset="0"/>
                <a:cs typeface="Times New Roman" panose="02020603050405020304" pitchFamily="18" charset="0"/>
              </a:rPr>
              <a:t>       Văn hoá giao thông là biểu hiện của lối sống văn minh trong mỗi con người, giúp chúng ta làm chủ được bản thân trong các tình huống đi đường, có cách ứng xử đúng đắn, phù hợp, tránh được những va chạm đáng tiếc có thể xảy ra làm tổn thương bản thân và người khác. Thực hiện tốt văn hoá giao thông thì trật tự an toàn giao thông trong xã hội được bảo đảm, xây dựng được môi trường giao thông lành mạnh và thân thiện.</a:t>
            </a:r>
          </a:p>
          <a:p>
            <a:pPr algn="just"/>
            <a:r>
              <a:rPr lang="vi-VN" sz="1600" dirty="0" smtClean="0">
                <a:latin typeface="Times New Roman" panose="02020603050405020304" pitchFamily="18" charset="0"/>
                <a:cs typeface="Times New Roman" panose="02020603050405020304" pitchFamily="18" charset="0"/>
              </a:rPr>
              <a:t>       Học sinh cần thực hiện văn hoá giao thông và nhắc nhở nhau cùng thực hiện tốt. Trước hết, chúng ta phải nghiêm chỉnh thực hiện, không vi phạm những quy định của pháp luật về giao thông; không gây mất trật tự an toàn giao thông; không gây gổ, cãi vã hoặc có thái độ thiếu lịch sự khi xảy ra va chạm giao thông; giúp đỡ người già, em nhỏ, người khuyết tật, người bị tai nạn giao thông; giữ gìn trật tự, vệ sinh và thực hiện tốt các quy định tại các bến xe, nhà ga, trên các phương tiện giao thông công cộng khi tham gia giao thông.</a:t>
            </a:r>
            <a:endParaRPr lang="vi-VN" sz="1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 y="0"/>
            <a:ext cx="999066" cy="985921"/>
          </a:xfrm>
          <a:prstGeom prst="rect">
            <a:avLst/>
          </a:prstGeom>
        </p:spPr>
      </p:pic>
    </p:spTree>
    <p:extLst>
      <p:ext uri="{BB962C8B-B14F-4D97-AF65-F5344CB8AC3E}">
        <p14:creationId xmlns:p14="http://schemas.microsoft.com/office/powerpoint/2010/main" val="64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232</TotalTime>
  <Words>3829</Words>
  <Application>Microsoft Office PowerPoint</Application>
  <PresentationFormat>Widescreen</PresentationFormat>
  <Paragraphs>195</Paragraphs>
  <Slides>31</Slides>
  <Notes>1</Notes>
  <HiddenSlides>0</HiddenSlides>
  <MMClips>1</MMClips>
  <ScaleCrop>false</ScaleCrop>
  <HeadingPairs>
    <vt:vector size="8" baseType="variant">
      <vt:variant>
        <vt:lpstr>Fonts Used</vt:lpstr>
      </vt:variant>
      <vt:variant>
        <vt:i4>10</vt:i4>
      </vt:variant>
      <vt:variant>
        <vt:lpstr>Theme</vt:lpstr>
      </vt:variant>
      <vt:variant>
        <vt:i4>2</vt:i4>
      </vt:variant>
      <vt:variant>
        <vt:lpstr>Links</vt:lpstr>
      </vt:variant>
      <vt:variant>
        <vt:i4>3</vt:i4>
      </vt:variant>
      <vt:variant>
        <vt:lpstr>Slide Titles</vt:lpstr>
      </vt:variant>
      <vt:variant>
        <vt:i4>31</vt:i4>
      </vt:variant>
    </vt:vector>
  </HeadingPairs>
  <TitlesOfParts>
    <vt:vector size="46" baseType="lpstr">
      <vt:lpstr>ＭＳ Ｐゴシック</vt:lpstr>
      <vt:lpstr>Amazone</vt:lpstr>
      <vt:lpstr>Arial</vt:lpstr>
      <vt:lpstr>Calibri</vt:lpstr>
      <vt:lpstr>MS Mincho</vt:lpstr>
      <vt:lpstr>Tahoma</vt:lpstr>
      <vt:lpstr>Times New Roman</vt:lpstr>
      <vt:lpstr>Trebuchet MS</vt:lpstr>
      <vt:lpstr>Wingdings</vt:lpstr>
      <vt:lpstr>Wingdings 3</vt:lpstr>
      <vt:lpstr>Facet</vt:lpstr>
      <vt:lpstr>Office Theme</vt:lpstr>
      <vt:lpstr>file:///D:\SAFETY%20DRIVING%20DIVISON\B-%20SFP\6.%20Teen\2017%20TEEN%20CAP%202\2017-2018\Bieu%20do%20cho%20vao%20giao%20trinh%20TEEN%20cap%202%20170725.xlsx!Sheet4!%5bBieu%20do%20cho%20vao%20giao%20trinh%20TEEN%20cap%202%20170725.xlsx%5dSheet4%20Chart%204</vt:lpstr>
      <vt:lpstr>file:///D:\SAFETY%20DRIVING%20DIVISON\B-%20SFP\6.%20Teen\2017%20TEEN%20CAP%202\2017-2018\Bieu%20do%20cho%20vao%20giao%20trinh%20TEEN%20cap%202%20170725.xlsx!Sheet4!%5bBieu%20do%20cho%20vao%20giao%20trinh%20TEEN%20cap%202%20170725.xlsx%5dSheet4%20Chart%205</vt:lpstr>
      <vt:lpstr>file:///D:\SAFETY%20DRIVING%20DIVISON\B-%20SFP\6.%20Teen\2017%20TEEN%20CAP%202\2017-2018\Bieu%20do%20cho%20vao%20giao%20trinh%20TEEN%20cap%202%20170725.xlsx!Sheet4!%5bBieu%20do%20cho%20vao%20giao%20trinh%20TEEN%20cap%202%20170725.xlsx%5dSheet4%20Chart%203</vt:lpstr>
      <vt:lpstr>PowerPoint Presentation</vt:lpstr>
      <vt:lpstr>PowerPoint Presentation</vt:lpstr>
      <vt:lpstr>PowerPoint Presentation</vt:lpstr>
      <vt:lpstr>PowerPoint Presentation</vt:lpstr>
      <vt:lpstr>CUỘC THI</vt:lpstr>
      <vt:lpstr>PowerPoint Presentation</vt:lpstr>
      <vt:lpstr>PowerPoint Presentation</vt:lpstr>
      <vt:lpstr>ĐẶT VẤN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MHC</cp:lastModifiedBy>
  <cp:revision>38</cp:revision>
  <dcterms:created xsi:type="dcterms:W3CDTF">2021-09-23T08:42:18Z</dcterms:created>
  <dcterms:modified xsi:type="dcterms:W3CDTF">2021-10-02T04:25:21Z</dcterms:modified>
</cp:coreProperties>
</file>