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6" r:id="rId7"/>
    <p:sldId id="267" r:id="rId8"/>
    <p:sldId id="268" r:id="rId9"/>
    <p:sldId id="269" r:id="rId10"/>
    <p:sldId id="270" r:id="rId11"/>
    <p:sldId id="277" r:id="rId12"/>
    <p:sldId id="273" r:id="rId13"/>
    <p:sldId id="272" r:id="rId14"/>
    <p:sldId id="274" r:id="rId15"/>
    <p:sldId id="275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28/12/2020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2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28/12/2020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88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28/12/2020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6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28/12/2020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28/12/2020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5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28/12/2020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4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28/12/2020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47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28/12/2020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22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28/12/2020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55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28/12/2020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5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A5554-7C81-4FA0-ADA4-5D24D42BCCA1}" type="datetimeFigureOut">
              <a:rPr lang="en-US" smtClean="0"/>
              <a:t>28/12/2020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29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" name="chimes.wav"/>
          </p:stSnd>
        </p:sndAc>
      </p:transition>
    </mc:Choice>
    <mc:Fallback xmlns="">
      <p:transition spd="med" advClick="0" advTm="10000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A5554-7C81-4FA0-ADA4-5D24D42BCCA1}" type="datetimeFigureOut">
              <a:rPr lang="en-US" smtClean="0"/>
              <a:t>28/12/2020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0B26D-0D50-4DE7-8E12-8525D6CAD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28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13" name="chimes.wav"/>
          </p:stSnd>
        </p:sndAc>
      </p:transition>
    </mc:Choice>
    <mc:Fallback xmlns="">
      <p:transition spd="med" advClick="0" advTm="10000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5" Type="http://schemas.openxmlformats.org/officeDocument/2006/relationships/image" Target="../media/image1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gif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1.wav"/><Relationship Id="rId5" Type="http://schemas.openxmlformats.org/officeDocument/2006/relationships/image" Target="../media/image9.gif"/><Relationship Id="rId10" Type="http://schemas.openxmlformats.org/officeDocument/2006/relationships/image" Target="../media/image25.jpe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3.gif"/><Relationship Id="rId7" Type="http://schemas.openxmlformats.org/officeDocument/2006/relationships/image" Target="../media/image2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audio" Target="../media/audio1.wav"/><Relationship Id="rId5" Type="http://schemas.openxmlformats.org/officeDocument/2006/relationships/image" Target="../media/image9.gif"/><Relationship Id="rId10" Type="http://schemas.openxmlformats.org/officeDocument/2006/relationships/image" Target="../media/image25.jpeg"/><Relationship Id="rId4" Type="http://schemas.openxmlformats.org/officeDocument/2006/relationships/image" Target="../media/image8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26.gif"/><Relationship Id="rId7" Type="http://schemas.openxmlformats.org/officeDocument/2006/relationships/image" Target="../media/image3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wmf"/><Relationship Id="rId9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gif"/><Relationship Id="rId5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.gif"/><Relationship Id="rId7" Type="http://schemas.openxmlformats.org/officeDocument/2006/relationships/image" Target="../media/image3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9.gif"/><Relationship Id="rId10" Type="http://schemas.openxmlformats.org/officeDocument/2006/relationships/audio" Target="../media/audio1.wav"/><Relationship Id="rId4" Type="http://schemas.openxmlformats.org/officeDocument/2006/relationships/image" Target="../media/image8.png"/><Relationship Id="rId9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2.gif"/><Relationship Id="rId7" Type="http://schemas.openxmlformats.org/officeDocument/2006/relationships/hyperlink" Target="http://www.bigoo.ws/Images/fishes-gif/Fishes-185533.htm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10" Type="http://schemas.openxmlformats.org/officeDocument/2006/relationships/audio" Target="../media/audio1.wav"/><Relationship Id="rId4" Type="http://schemas.openxmlformats.org/officeDocument/2006/relationships/image" Target="../media/image3.gif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image" Target="../media/image3.gif"/><Relationship Id="rId7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openxmlformats.org/officeDocument/2006/relationships/image" Target="../media/image16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openxmlformats.org/officeDocument/2006/relationships/image" Target="../media/image9.gif"/><Relationship Id="rId4" Type="http://schemas.openxmlformats.org/officeDocument/2006/relationships/audio" Target="../media/audio1.wav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1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11" Type="http://schemas.openxmlformats.org/officeDocument/2006/relationships/image" Target="../media/image16.gif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18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11" Type="http://schemas.openxmlformats.org/officeDocument/2006/relationships/image" Target="../media/image16.gif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19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11" Type="http://schemas.openxmlformats.org/officeDocument/2006/relationships/image" Target="../media/image16.gif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gif"/><Relationship Id="rId12" Type="http://schemas.openxmlformats.org/officeDocument/2006/relationships/image" Target="../media/image20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jpeg"/><Relationship Id="rId11" Type="http://schemas.openxmlformats.org/officeDocument/2006/relationships/image" Target="../media/image16.gif"/><Relationship Id="rId5" Type="http://schemas.openxmlformats.org/officeDocument/2006/relationships/image" Target="../media/image12.png"/><Relationship Id="rId10" Type="http://schemas.openxmlformats.org/officeDocument/2006/relationships/image" Target="../media/image15.png"/><Relationship Id="rId4" Type="http://schemas.openxmlformats.org/officeDocument/2006/relationships/audio" Target="../media/audio1.wav"/><Relationship Id="rId9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White Oval in Beginning"/>
          <p:cNvSpPr/>
          <p:nvPr/>
        </p:nvSpPr>
        <p:spPr>
          <a:xfrm>
            <a:off x="3893820" y="1226820"/>
            <a:ext cx="4404360" cy="4404360"/>
          </a:xfrm>
          <a:prstGeom prst="ellipse">
            <a:avLst/>
          </a:prstGeom>
          <a:noFill/>
          <a:ln w="317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Blue Rounded Rectangle"/>
          <p:cNvSpPr/>
          <p:nvPr/>
        </p:nvSpPr>
        <p:spPr>
          <a:xfrm rot="2700000">
            <a:off x="5183505" y="2516505"/>
            <a:ext cx="1824990" cy="1824990"/>
          </a:xfrm>
          <a:prstGeom prst="roundRect">
            <a:avLst>
              <a:gd name="adj" fmla="val 1223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Left Side Gray Line"/>
          <p:cNvCxnSpPr/>
          <p:nvPr/>
        </p:nvCxnSpPr>
        <p:spPr>
          <a:xfrm>
            <a:off x="4949691" y="2872940"/>
            <a:ext cx="0" cy="1846523"/>
          </a:xfrm>
          <a:prstGeom prst="line">
            <a:avLst/>
          </a:prstGeom>
          <a:ln w="2159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ight Side Gray Line"/>
          <p:cNvCxnSpPr/>
          <p:nvPr/>
        </p:nvCxnSpPr>
        <p:spPr>
          <a:xfrm>
            <a:off x="7235691" y="2138537"/>
            <a:ext cx="0" cy="1846523"/>
          </a:xfrm>
          <a:prstGeom prst="line">
            <a:avLst/>
          </a:prstGeom>
          <a:ln w="2159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eft Side Horizontal White Line 1"/>
          <p:cNvCxnSpPr/>
          <p:nvPr/>
        </p:nvCxnSpPr>
        <p:spPr>
          <a:xfrm flipH="1">
            <a:off x="3069974" y="2631640"/>
            <a:ext cx="1647692" cy="0"/>
          </a:xfrm>
          <a:prstGeom prst="line">
            <a:avLst/>
          </a:prstGeom>
          <a:ln w="215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eft Side Horizontal White Line 2"/>
          <p:cNvCxnSpPr/>
          <p:nvPr/>
        </p:nvCxnSpPr>
        <p:spPr>
          <a:xfrm flipH="1">
            <a:off x="3069974" y="3438960"/>
            <a:ext cx="1647692" cy="0"/>
          </a:xfrm>
          <a:prstGeom prst="line">
            <a:avLst/>
          </a:prstGeom>
          <a:ln w="215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Left Side Horizontal White Line 3"/>
          <p:cNvCxnSpPr/>
          <p:nvPr/>
        </p:nvCxnSpPr>
        <p:spPr>
          <a:xfrm flipH="1">
            <a:off x="3069974" y="4200960"/>
            <a:ext cx="1647692" cy="0"/>
          </a:xfrm>
          <a:prstGeom prst="line">
            <a:avLst/>
          </a:prstGeom>
          <a:ln w="215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ight Side Horizontal White Line 1"/>
          <p:cNvCxnSpPr/>
          <p:nvPr/>
        </p:nvCxnSpPr>
        <p:spPr>
          <a:xfrm flipH="1">
            <a:off x="7474334" y="2631640"/>
            <a:ext cx="1647692" cy="0"/>
          </a:xfrm>
          <a:prstGeom prst="line">
            <a:avLst/>
          </a:prstGeom>
          <a:ln w="215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ight Side Horizontal White Line 2"/>
          <p:cNvCxnSpPr/>
          <p:nvPr/>
        </p:nvCxnSpPr>
        <p:spPr>
          <a:xfrm flipH="1">
            <a:off x="7474334" y="3438960"/>
            <a:ext cx="1647692" cy="0"/>
          </a:xfrm>
          <a:prstGeom prst="line">
            <a:avLst/>
          </a:prstGeom>
          <a:ln w="215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ight Side Horizontal White Line 3"/>
          <p:cNvCxnSpPr/>
          <p:nvPr/>
        </p:nvCxnSpPr>
        <p:spPr>
          <a:xfrm flipH="1">
            <a:off x="7474334" y="4200960"/>
            <a:ext cx="1647692" cy="0"/>
          </a:xfrm>
          <a:prstGeom prst="line">
            <a:avLst/>
          </a:prstGeom>
          <a:ln w="215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Small White Oval 1"/>
          <p:cNvSpPr/>
          <p:nvPr/>
        </p:nvSpPr>
        <p:spPr>
          <a:xfrm>
            <a:off x="6506200" y="2342280"/>
            <a:ext cx="578720" cy="578720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Small White Oval 2"/>
          <p:cNvSpPr/>
          <p:nvPr/>
        </p:nvSpPr>
        <p:spPr>
          <a:xfrm>
            <a:off x="6534408" y="2308018"/>
            <a:ext cx="578720" cy="578720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469000" y="2521964"/>
            <a:ext cx="3254000" cy="213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4469000" y="3329742"/>
            <a:ext cx="3254000" cy="213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4469000" y="4092198"/>
            <a:ext cx="3254000" cy="213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Blue Rounded Rectangle"/>
          <p:cNvSpPr/>
          <p:nvPr/>
        </p:nvSpPr>
        <p:spPr>
          <a:xfrm rot="5400000">
            <a:off x="5183505" y="2516505"/>
            <a:ext cx="1824990" cy="1824990"/>
          </a:xfrm>
          <a:prstGeom prst="roundRect">
            <a:avLst>
              <a:gd name="adj" fmla="val 1223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8" name="Right Side Horizontal White Line 3"/>
          <p:cNvCxnSpPr/>
          <p:nvPr/>
        </p:nvCxnSpPr>
        <p:spPr>
          <a:xfrm flipH="1">
            <a:off x="6686808" y="2921000"/>
            <a:ext cx="2005540" cy="0"/>
          </a:xfrm>
          <a:prstGeom prst="line">
            <a:avLst/>
          </a:prstGeom>
          <a:ln w="215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ight Side Horizontal White Line 3"/>
          <p:cNvCxnSpPr/>
          <p:nvPr/>
        </p:nvCxnSpPr>
        <p:spPr>
          <a:xfrm flipH="1">
            <a:off x="6686808" y="3367842"/>
            <a:ext cx="2005540" cy="0"/>
          </a:xfrm>
          <a:prstGeom prst="line">
            <a:avLst/>
          </a:prstGeom>
          <a:ln w="215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ight Side Horizontal White Line 3"/>
          <p:cNvCxnSpPr/>
          <p:nvPr/>
        </p:nvCxnSpPr>
        <p:spPr>
          <a:xfrm flipH="1">
            <a:off x="6686808" y="3812342"/>
            <a:ext cx="2005540" cy="0"/>
          </a:xfrm>
          <a:prstGeom prst="line">
            <a:avLst/>
          </a:prstGeom>
          <a:ln w="2159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Blue Rounded Rectangle"/>
          <p:cNvSpPr/>
          <p:nvPr/>
        </p:nvSpPr>
        <p:spPr>
          <a:xfrm rot="5400000">
            <a:off x="5187556" y="2516505"/>
            <a:ext cx="1824990" cy="1824990"/>
          </a:xfrm>
          <a:prstGeom prst="roundRect">
            <a:avLst>
              <a:gd name="adj" fmla="val 1223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Rectangle 81"/>
          <p:cNvSpPr/>
          <p:nvPr/>
        </p:nvSpPr>
        <p:spPr>
          <a:xfrm>
            <a:off x="3069974" y="4057335"/>
            <a:ext cx="6052052" cy="158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White Oval in Beginning"/>
          <p:cNvSpPr/>
          <p:nvPr/>
        </p:nvSpPr>
        <p:spPr>
          <a:xfrm>
            <a:off x="4987096" y="2326652"/>
            <a:ext cx="2217808" cy="2217808"/>
          </a:xfrm>
          <a:prstGeom prst="ellipse">
            <a:avLst/>
          </a:prstGeom>
          <a:noFill/>
          <a:ln w="1143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Channel Name"/>
          <p:cNvSpPr/>
          <p:nvPr/>
        </p:nvSpPr>
        <p:spPr>
          <a:xfrm>
            <a:off x="2226194" y="3231211"/>
            <a:ext cx="7739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CÙNG HỌC MĨ THUẬT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5" name="Channel URL"/>
          <p:cNvSpPr/>
          <p:nvPr/>
        </p:nvSpPr>
        <p:spPr>
          <a:xfrm>
            <a:off x="3473008" y="4196265"/>
            <a:ext cx="524598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0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</a:t>
            </a:r>
            <a:r>
              <a:rPr lang="en-US" sz="2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w.youtube.com/tragiangphan</a:t>
            </a:r>
            <a:endParaRPr lang="en-US" sz="2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" name="Background Musi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3" end="7833.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861" y="3202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1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4" name="chimes.wav"/>
          </p:stSnd>
        </p:sndAc>
      </p:transition>
    </mc:Choice>
    <mc:Fallback xmlns="">
      <p:transition spd="med" advClick="0" advTm="10000">
        <p:fade/>
        <p:sndAc>
          <p:stSnd>
            <p:snd r:embed="rId6" name="chimes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64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4" presetClass="path" presetSubtype="0" fill="hold" nodeType="withEffect" p14:presetBounceEnd="21000">
                                      <p:stCondLst>
                                        <p:cond delay="700"/>
                                      </p:stCondLst>
                                      <p:childTnLst>
                                        <p:animMotion origin="layout" path="M 4.16667E-7 -2.22222E-6 L 4.16667E-7 -0.05 " pathEditMode="relative" rAng="0" ptsTypes="AA" p14:bounceEnd="21000">
                                          <p:cBhvr>
                                            <p:cTn id="2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fill="hold" nodeType="withEffect" p14:presetBounceEnd="21000">
                                      <p:stCondLst>
                                        <p:cond delay="700"/>
                                      </p:stCondLst>
                                      <p:childTnLst>
                                        <p:animMotion origin="layout" path="M 4.16667E-7 3.7037E-6 L 0.00026 0.05717 " pathEditMode="relative" rAng="0" ptsTypes="AA" p14:bounceEnd="21000">
                                          <p:cBhvr>
                                            <p:cTn id="31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28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xit" presetSubtype="2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7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2" presetClass="exit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48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7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2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7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8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66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7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5" dur="2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7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2" presetClass="exit" presetSubtype="8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84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5" presetClass="path" presetSubtype="0" accel="50000" decel="5000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4.16667E-7 -0.05 L -0.04141 -0.05208 " pathEditMode="relative" rAng="0" ptsTypes="AA">
                                          <p:cBhvr>
                                            <p:cTn id="8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70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63" presetClass="path" presetSubtype="0" accel="50000" decel="5000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0.00026 0.05717 L 0.04609 0.05532 " pathEditMode="relative" rAng="0" ptsTypes="AA">
                                          <p:cBhvr>
                                            <p:cTn id="89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92" y="-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6" presetClass="emph" presetSubtype="0" autoRev="1" fill="hold" grpId="2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91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2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2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2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3" presetClass="entr" presetSubtype="16" fill="hold" grpId="0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2" presetClass="exit" presetSubtype="8" fill="hold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25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25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" presetClass="exit" presetSubtype="2" fill="hold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1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xit" presetSubtype="32" fill="hold" grpId="3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9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37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5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37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8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6" presetClass="entr" presetSubtype="37" fill="hold" grpId="0" nodeType="withEffect">
                                      <p:stCondLst>
                                        <p:cond delay="20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1" dur="2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xit" presetSubtype="37" fill="hold" grpId="1" nodeType="withEffect">
                                      <p:stCondLst>
                                        <p:cond delay="205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133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6" presetClass="exit" presetSubtype="37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136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6" presetClass="exit" presetSubtype="37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139" dur="2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23" presetClass="entr" presetSubtype="16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3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3" presetClass="exit" presetSubtype="32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0" dur="25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25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35" presetClass="path" presetSubtype="0" accel="50000" decel="50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-4.16667E-7 0 L -0.0513 0 " pathEditMode="relative" rAng="0" ptsTypes="AA">
                                          <p:cBhvr>
                                            <p:cTn id="154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5" presetID="17" presetClass="entr" presetSubtype="8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7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8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9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17" presetClass="entr" presetSubtype="8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5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17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9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2" presetClass="exit" presetSubtype="2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74" dur="2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xit" presetSubtype="2" fill="hold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77" dur="2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22" presetClass="exit" presetSubtype="2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80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53" presetClass="exit" presetSubtype="32" fill="hold" grpId="2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3" dur="25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25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5" dur="2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7" presetClass="entr" presetSubtype="1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9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0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3" presetClass="entr" presetSubtype="16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3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4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10" presetClass="exit" presetSubtype="0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6" dur="2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4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0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4" dur="500" tmFilter="0,0; .5, 1; 1, 1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5" presetID="16" presetClass="entr" presetSubtype="21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7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70" grpId="0" animBg="1"/>
          <p:bldP spid="4" grpId="0" animBg="1"/>
          <p:bldP spid="4" grpId="1" animBg="1"/>
          <p:bldP spid="5" grpId="0" animBg="1"/>
          <p:bldP spid="5" grpId="1" animBg="1"/>
          <p:bldP spid="5" grpId="2" animBg="1"/>
          <p:bldP spid="5" grpId="3" animBg="1"/>
          <p:bldP spid="68" grpId="0" animBg="1"/>
          <p:bldP spid="68" grpId="1" animBg="1"/>
          <p:bldP spid="69" grpId="0" animBg="1"/>
          <p:bldP spid="69" grpId="1" animBg="1"/>
          <p:bldP spid="71" grpId="0" animBg="1"/>
          <p:bldP spid="71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7" grpId="2" animBg="1"/>
          <p:bldP spid="82" grpId="0" animBg="1"/>
          <p:bldP spid="83" grpId="0" animBg="1"/>
          <p:bldP spid="83" grpId="1" animBg="1"/>
          <p:bldP spid="84" grpId="0"/>
          <p:bldP spid="8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264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8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" dur="2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" presetID="23" presetClass="entr" presetSubtype="16" fill="hold" grpId="0" nodeType="withEffect">
                                      <p:stCondLst>
                                        <p:cond delay="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0" presetClass="exit" presetSubtype="0" fill="hold" grpId="1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" dur="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3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64" presetClass="path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Motion origin="layout" path="M 4.16667E-7 -2.22222E-6 L 4.16667E-7 -0.05 " pathEditMode="relative" rAng="0" ptsTypes="AA">
                                          <p:cBhvr>
                                            <p:cTn id="29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" presetID="42" presetClass="path" presetSubtype="0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Motion origin="layout" path="M 4.16667E-7 3.7037E-6 L 0.00026 0.05717 " pathEditMode="relative" rAng="0" ptsTypes="AA">
                                          <p:cBhvr>
                                            <p:cTn id="31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" y="284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7" presetClass="entr" presetSubtype="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2" presetClass="exit" presetSubtype="2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39" dur="25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7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2" presetClass="exit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48" dur="2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7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2" presetClass="exit" presetSubtype="2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57" dur="25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7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2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2" presetClass="exit" presetSubtype="8" fill="hold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66" dur="25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8" presetID="17" presetClass="entr" presetSubtype="8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22" presetClass="exit" presetSubtype="8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75" dur="2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7" presetID="17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25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2" presetClass="exit" presetSubtype="8" fill="hold" nodeType="withEffect">
                                      <p:stCondLst>
                                        <p:cond delay="850"/>
                                      </p:stCondLst>
                                      <p:childTnLst>
                                        <p:animEffect transition="out" filter="wipe(left)">
                                          <p:cBhvr>
                                            <p:cTn id="84" dur="25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6" presetID="35" presetClass="path" presetSubtype="0" accel="50000" decel="5000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4.16667E-7 -0.05 L -0.04141 -0.05208 " pathEditMode="relative" rAng="0" ptsTypes="AA">
                                          <p:cBhvr>
                                            <p:cTn id="87" dur="2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70" y="-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63" presetClass="path" presetSubtype="0" accel="50000" decel="5000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0.00026 0.05717 L 0.04609 0.05532 " pathEditMode="relative" rAng="0" ptsTypes="AA">
                                          <p:cBhvr>
                                            <p:cTn id="89" dur="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92" y="-9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6" presetClass="emph" presetSubtype="0" autoRev="1" fill="hold" grpId="2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91" dur="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23" presetClass="entr" presetSubtype="16" fill="hold" grpId="0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2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2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10" presetClass="exit" presetSubtype="0" fill="hold" grpId="1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2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9" presetID="23" presetClass="entr" presetSubtype="16" fill="hold" grpId="0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2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6" presetID="2" presetClass="exit" presetSubtype="8" fill="hold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7" dur="25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25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0" presetID="2" presetClass="exit" presetSubtype="2" fill="hold" nodeType="withEffect">
                                      <p:stCondLst>
                                        <p:cond delay="13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1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25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4" presetID="2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xit" presetSubtype="32" fill="hold" grpId="3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9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23" presetID="16" presetClass="entr" presetSubtype="37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5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16" presetClass="entr" presetSubtype="37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28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16" presetClass="entr" presetSubtype="37" fill="hold" grpId="0" nodeType="withEffect">
                                      <p:stCondLst>
                                        <p:cond delay="205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31" dur="2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16" presetClass="exit" presetSubtype="37" fill="hold" grpId="1" nodeType="withEffect">
                                      <p:stCondLst>
                                        <p:cond delay="205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133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5" presetID="16" presetClass="exit" presetSubtype="37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136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8" presetID="16" presetClass="exit" presetSubtype="37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Effect transition="out" filter="barn(outVertical)">
                                          <p:cBhvr>
                                            <p:cTn id="139" dur="2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1" presetID="23" presetClass="entr" presetSubtype="16" fill="hold" grpId="0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25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5" presetID="23" presetClass="entr" presetSubtype="16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9" presetID="23" presetClass="exit" presetSubtype="32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50" dur="25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250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35" presetClass="path" presetSubtype="0" accel="50000" decel="50000" autoRev="1" fill="hold" grpId="1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Motion origin="layout" path="M -4.16667E-7 0 L -0.0513 0 " pathEditMode="relative" rAng="0" ptsTypes="AA">
                                          <p:cBhvr>
                                            <p:cTn id="154" dur="35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56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5" presetID="17" presetClass="entr" presetSubtype="8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7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8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9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0" dur="25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17" presetClass="entr" presetSubtype="8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5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6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7" presetID="17" presetClass="entr" presetSubtype="8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1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9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3" presetID="22" presetClass="exit" presetSubtype="2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74" dur="25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xit" presetSubtype="2" fill="hold" nodeType="withEffect">
                                      <p:stCondLst>
                                        <p:cond delay="385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77" dur="25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9" presetID="22" presetClass="exit" presetSubtype="2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wipe(right)">
                                          <p:cBhvr>
                                            <p:cTn id="180" dur="25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2" presetID="53" presetClass="exit" presetSubtype="32" fill="hold" grpId="2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83" dur="25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250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85" dur="25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6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7" presetID="17" presetClass="entr" presetSubtype="10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9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0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3" presetClass="entr" presetSubtype="16" fill="hold" grpId="0" nodeType="withEffect">
                                      <p:stCondLst>
                                        <p:cond delay="475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3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4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5" presetID="10" presetClass="exit" presetSubtype="0" fill="hold" grpId="1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6" dur="2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8" presetID="41" presetClass="entr" presetSubtype="0" fill="hold" grpId="0" nodeType="withEffect">
                                      <p:stCondLst>
                                        <p:cond delay="50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0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4" dur="500" tmFilter="0,0; .5, 1; 1, 1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5" presetID="16" presetClass="entr" presetSubtype="21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07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showWhenStopped="0">
                    <p:cTn id="20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8"/>
                    </p:tgtEl>
                  </p:cMediaNode>
                </p:audio>
              </p:childTnLst>
            </p:cTn>
          </p:par>
        </p:tnLst>
        <p:bldLst>
          <p:bldP spid="70" grpId="0" animBg="1"/>
          <p:bldP spid="4" grpId="0" animBg="1"/>
          <p:bldP spid="4" grpId="1" animBg="1"/>
          <p:bldP spid="5" grpId="0" animBg="1"/>
          <p:bldP spid="5" grpId="1" animBg="1"/>
          <p:bldP spid="5" grpId="2" animBg="1"/>
          <p:bldP spid="5" grpId="3" animBg="1"/>
          <p:bldP spid="68" grpId="0" animBg="1"/>
          <p:bldP spid="68" grpId="1" animBg="1"/>
          <p:bldP spid="69" grpId="0" animBg="1"/>
          <p:bldP spid="69" grpId="1" animBg="1"/>
          <p:bldP spid="71" grpId="0" animBg="1"/>
          <p:bldP spid="71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7" grpId="2" animBg="1"/>
          <p:bldP spid="82" grpId="0" animBg="1"/>
          <p:bldP spid="83" grpId="0" animBg="1"/>
          <p:bldP spid="83" grpId="1" animBg="1"/>
          <p:bldP spid="84" grpId="0"/>
          <p:bldP spid="85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14801" y="914400"/>
            <a:ext cx="10863997" cy="64144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 smtClean="0"/>
              <a:t>Ngoài các loại quả trên em còn biết thêm các loại quả nào?</a:t>
            </a: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7170" name="Picture 2" descr="C:\Users\Administrator\Desktop\6-loai-qua-an-buoi-toi-gay-hai-cho-suc-khoe-benhvn-360x2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4" y="1602972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istrator\Desktop\y-nghia-cua-12-loai-qua-dem-tai-loc-duoc-trung-bay-trong-ngay-tet 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52" y="1602971"/>
            <a:ext cx="3123064" cy="191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Administrator\Desktop\unnamed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72" y="1623183"/>
            <a:ext cx="3067728" cy="224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Administrator\Desktop\1522638275_news_357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6" y="4178676"/>
            <a:ext cx="2644064" cy="176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Administrator\Desktop\1571831680-e9b52f5dc1568a8ef22804cd018ac35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859" y="3935014"/>
            <a:ext cx="2821320" cy="25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61958" y="3868760"/>
            <a:ext cx="66024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+ Hình dáng</a:t>
            </a:r>
            <a:r>
              <a:rPr lang="en-US" sz="2400" dirty="0" smtClean="0"/>
              <a:t>?</a:t>
            </a:r>
            <a:endParaRPr lang="en-US" sz="2400" dirty="0"/>
          </a:p>
          <a:p>
            <a:r>
              <a:rPr lang="en-US" sz="2400" dirty="0"/>
              <a:t>+ Các bộ phận</a:t>
            </a:r>
            <a:r>
              <a:rPr lang="en-US" sz="2400" dirty="0" smtClean="0"/>
              <a:t>?</a:t>
            </a:r>
            <a:endParaRPr lang="en-US" sz="2400" dirty="0"/>
          </a:p>
          <a:p>
            <a:r>
              <a:rPr lang="en-US" sz="2400" dirty="0"/>
              <a:t>+ Màu sắc</a:t>
            </a:r>
            <a:r>
              <a:rPr lang="en-US" sz="2400" dirty="0" smtClean="0"/>
              <a:t>?</a:t>
            </a:r>
            <a:endParaRPr lang="en-US" sz="2400" dirty="0"/>
          </a:p>
          <a:p>
            <a:r>
              <a:rPr lang="en-US" sz="2400" dirty="0"/>
              <a:t>+ So sánh sự khác nhau giữa </a:t>
            </a:r>
            <a:endParaRPr lang="en-US" sz="2400" dirty="0" smtClean="0"/>
          </a:p>
          <a:p>
            <a:r>
              <a:rPr lang="en-US" sz="2400" dirty="0" smtClean="0"/>
              <a:t>các </a:t>
            </a:r>
            <a:r>
              <a:rPr lang="en-US" sz="2400" dirty="0"/>
              <a:t>loại quả?</a:t>
            </a:r>
          </a:p>
          <a:p>
            <a:r>
              <a:rPr lang="en-US" sz="2400" dirty="0"/>
              <a:t> 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9042400" y="990600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519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5" grpId="0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61958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7170" name="Picture 2" descr="C:\Users\Administrator\Desktop\6-loai-qua-an-buoi-toi-gay-hai-cho-suc-khoe-benhvn-360x24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34" y="1602972"/>
            <a:ext cx="3429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istrator\Desktop\y-nghia-cua-12-loai-qua-dem-tai-loc-duoc-trung-bay-trong-ngay-tet 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452" y="1602971"/>
            <a:ext cx="3123064" cy="1910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C:\Users\Administrator\Desktop\unnamed (1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72" y="1623183"/>
            <a:ext cx="3067728" cy="224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C:\Users\Administrator\Desktop\1522638275_news_3576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36" y="4178676"/>
            <a:ext cx="2644064" cy="1763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Administrator\Desktop\1571831680-e9b52f5dc1568a8ef22804cd018ac35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859" y="3935014"/>
            <a:ext cx="2821320" cy="2569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61958" y="3868760"/>
            <a:ext cx="66024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+ Hình dáng gần tròn, bầu dục, dài..</a:t>
            </a:r>
            <a:endParaRPr lang="en-US" sz="2400" dirty="0"/>
          </a:p>
          <a:p>
            <a:r>
              <a:rPr lang="fr-FR" sz="2400" dirty="0"/>
              <a:t>+ Bộ phận:  Thân quả, cuống, lá.</a:t>
            </a:r>
            <a:endParaRPr lang="en-US" sz="2400" dirty="0"/>
          </a:p>
          <a:p>
            <a:r>
              <a:rPr lang="fr-FR" sz="2400" dirty="0"/>
              <a:t>+ Màu sắc: Xanh, đỏ, vàng...</a:t>
            </a:r>
            <a:endParaRPr lang="en-US" sz="2400" dirty="0"/>
          </a:p>
          <a:p>
            <a:r>
              <a:rPr lang="fr-FR" sz="2400" dirty="0"/>
              <a:t>+ Khác về hình </a:t>
            </a:r>
            <a:r>
              <a:rPr lang="fr-FR" sz="2400" dirty="0" smtClean="0"/>
              <a:t>dáng, </a:t>
            </a:r>
            <a:r>
              <a:rPr lang="fr-FR" sz="2400" dirty="0"/>
              <a:t>màu </a:t>
            </a:r>
            <a:r>
              <a:rPr lang="fr-FR" sz="2400" dirty="0" smtClean="0"/>
              <a:t>sắc, mùi vị...</a:t>
            </a:r>
            <a:endParaRPr lang="en-US" sz="2400" dirty="0"/>
          </a:p>
          <a:p>
            <a:r>
              <a:rPr lang="en-US" sz="2400" dirty="0"/>
              <a:t> </a:t>
            </a:r>
          </a:p>
        </p:txBody>
      </p:sp>
      <p:sp>
        <p:nvSpPr>
          <p:cNvPr id="28" name="5-Point Star 27"/>
          <p:cNvSpPr/>
          <p:nvPr/>
        </p:nvSpPr>
        <p:spPr>
          <a:xfrm>
            <a:off x="7968018" y="61926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6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519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FF"/>
              </a:solidFill>
              <a:latin typeface=".VnVogue" pitchFamily="34" charset="0"/>
            </a:endParaRPr>
          </a:p>
          <a:p>
            <a:endParaRPr lang="en-US" u="none">
              <a:latin typeface=".VnVogue" pitchFamily="34" charset="0"/>
            </a:endParaRP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5" name="Text Box 27"/>
          <p:cNvSpPr txBox="1">
            <a:spLocks noChangeArrowheads="1"/>
          </p:cNvSpPr>
          <p:nvPr/>
        </p:nvSpPr>
        <p:spPr bwMode="auto">
          <a:xfrm>
            <a:off x="3498283" y="1292227"/>
            <a:ext cx="37417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sz="6000" u="sng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sz="6000" u="sng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Vogue" pitchFamily="34" charset="0"/>
              </a:rPr>
              <a:t>Ho¹t ®éng </a:t>
            </a: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Vogue" pitchFamily="34" charset="0"/>
              </a:rPr>
              <a:t>2</a:t>
            </a:r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.VnVogue" pitchFamily="34" charset="0"/>
            </a:endParaRPr>
          </a:p>
        </p:txBody>
      </p:sp>
      <p:sp>
        <p:nvSpPr>
          <p:cNvPr id="519198" name="WordArt 30"/>
          <p:cNvSpPr>
            <a:spLocks noChangeArrowheads="1" noChangeShapeType="1" noTextEdit="1"/>
          </p:cNvSpPr>
          <p:nvPr/>
        </p:nvSpPr>
        <p:spPr bwMode="auto">
          <a:xfrm>
            <a:off x="1625600" y="2800350"/>
            <a:ext cx="92456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Cách nặn quả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577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19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9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519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5-Point Star 23"/>
          <p:cNvSpPr/>
          <p:nvPr/>
        </p:nvSpPr>
        <p:spPr>
          <a:xfrm>
            <a:off x="8985534" y="5279553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758" name="Text Box 6"/>
          <p:cNvSpPr txBox="1">
            <a:spLocks noChangeArrowheads="1"/>
          </p:cNvSpPr>
          <p:nvPr/>
        </p:nvSpPr>
        <p:spPr bwMode="auto">
          <a:xfrm>
            <a:off x="406400" y="1066800"/>
            <a:ext cx="1097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32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1: Chọn màu đất và nhào đất cho dẻo</a:t>
            </a:r>
            <a:endParaRPr lang="en-US" sz="3200" b="1" i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60" name="Text Box 8"/>
          <p:cNvSpPr txBox="1">
            <a:spLocks noChangeArrowheads="1"/>
          </p:cNvSpPr>
          <p:nvPr/>
        </p:nvSpPr>
        <p:spPr bwMode="auto">
          <a:xfrm>
            <a:off x="406400" y="1676400"/>
            <a:ext cx="109728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i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Bước </a:t>
            </a:r>
            <a:r>
              <a:rPr lang="en-US" sz="32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2: Tạo thành hình quả, nặn thêm chi tiết </a:t>
            </a:r>
            <a:endParaRPr lang="en-US" sz="3200" b="1" i="1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761" name="Text Box 9"/>
          <p:cNvSpPr txBox="1">
            <a:spLocks noChangeArrowheads="1"/>
          </p:cNvSpPr>
          <p:nvPr/>
        </p:nvSpPr>
        <p:spPr bwMode="auto">
          <a:xfrm>
            <a:off x="0" y="2286000"/>
            <a:ext cx="12192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i="1" dirty="0">
                <a:solidFill>
                  <a:srgbClr val="3333FF"/>
                </a:solidFill>
                <a:latin typeface="Arial" charset="0"/>
              </a:rPr>
              <a:t>   </a:t>
            </a:r>
            <a:r>
              <a:rPr lang="en-US" b="1" i="1" dirty="0" smtClean="0">
                <a:solidFill>
                  <a:srgbClr val="3333FF"/>
                </a:solidFill>
                <a:latin typeface="Arial" charset="0"/>
              </a:rPr>
              <a:t> </a:t>
            </a:r>
            <a:r>
              <a:rPr lang="en-US" sz="3200" b="1" i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Bước 3: Ghép các chi tiết, hoàn thiện quả</a:t>
            </a:r>
            <a:endParaRPr lang="en-US" sz="3200" b="1" i="1" dirty="0">
              <a:solidFill>
                <a:srgbClr val="3333FF"/>
              </a:solidFill>
              <a:cs typeface="Times New Roman" pitchFamily="18" charset="0"/>
            </a:endParaRPr>
          </a:p>
        </p:txBody>
      </p:sp>
      <p:sp>
        <p:nvSpPr>
          <p:cNvPr id="74767" name="Line 15"/>
          <p:cNvSpPr>
            <a:spLocks noChangeShapeType="1"/>
          </p:cNvSpPr>
          <p:nvPr/>
        </p:nvSpPr>
        <p:spPr bwMode="auto">
          <a:xfrm>
            <a:off x="3657600" y="4267200"/>
            <a:ext cx="711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 Chu truyen thong" pitchFamily="66" charset="0"/>
            </a:endParaRPr>
          </a:p>
        </p:txBody>
      </p:sp>
      <p:sp>
        <p:nvSpPr>
          <p:cNvPr id="74768" name="Line 16"/>
          <p:cNvSpPr>
            <a:spLocks noChangeShapeType="1"/>
          </p:cNvSpPr>
          <p:nvPr/>
        </p:nvSpPr>
        <p:spPr bwMode="auto">
          <a:xfrm>
            <a:off x="7823200" y="4419600"/>
            <a:ext cx="711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NI Chu truyen thong" pitchFamily="66" charset="0"/>
            </a:endParaRPr>
          </a:p>
        </p:txBody>
      </p:sp>
      <p:grpSp>
        <p:nvGrpSpPr>
          <p:cNvPr id="8" name="Group 70"/>
          <p:cNvGrpSpPr>
            <a:grpSpLocks/>
          </p:cNvGrpSpPr>
          <p:nvPr/>
        </p:nvGrpSpPr>
        <p:grpSpPr bwMode="auto">
          <a:xfrm>
            <a:off x="-48684" y="-9525"/>
            <a:ext cx="12259735" cy="6867525"/>
            <a:chOff x="-36444" y="-10160"/>
            <a:chExt cx="9194070" cy="6868160"/>
          </a:xfrm>
        </p:grpSpPr>
        <p:pic>
          <p:nvPicPr>
            <p:cNvPr id="9232" name="Picture 7" descr="Picture1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 flipV="1">
              <a:off x="0" y="-5122"/>
              <a:ext cx="9144000" cy="45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3" name="Picture 9" descr="Picture1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-3411386" y="3406140"/>
              <a:ext cx="6858000" cy="45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4" name="Picture 10" descr="Picture1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V="1">
              <a:off x="5990905" y="3334583"/>
              <a:ext cx="6256831" cy="50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5" name="Picture 12" descr="Picture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0800000">
              <a:off x="8077200" y="5859603"/>
              <a:ext cx="1007110" cy="998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6" name="Picture 13" descr="Picture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>
              <a:off x="8231333" y="-11893"/>
              <a:ext cx="924560" cy="9280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7" name="Picture 14" descr="Picture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36444" y="13252"/>
              <a:ext cx="929640" cy="92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8" name="Picture 7" descr="Picture12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 flipV="1">
              <a:off x="0" y="6812281"/>
              <a:ext cx="9144000" cy="45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39" name="Picture 11" descr="Picture1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-5400000">
              <a:off x="1945" y="5789256"/>
              <a:ext cx="1001607" cy="1005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KhÃ´ng cÃ³ mÃ´ táº£ áº£nh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642065" y="3314430"/>
            <a:ext cx="3149600" cy="2514600"/>
          </a:xfrm>
          <a:prstGeom prst="rect">
            <a:avLst/>
          </a:prstGeom>
          <a:noFill/>
        </p:spPr>
      </p:pic>
      <p:pic>
        <p:nvPicPr>
          <p:cNvPr id="1028" name="Picture 4" descr="Trong hÃ¬nh áº£nh cÃ³ thá» cÃ³: trang Äiá»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68800" y="3352800"/>
            <a:ext cx="3352800" cy="2543176"/>
          </a:xfrm>
          <a:prstGeom prst="rect">
            <a:avLst/>
          </a:prstGeom>
          <a:noFill/>
        </p:spPr>
      </p:pic>
      <p:pic>
        <p:nvPicPr>
          <p:cNvPr id="1030" name="Picture 6" descr="KhÃ´ng cÃ³ mÃ´ táº£ áº£nh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4800" y="3429000"/>
            <a:ext cx="3149600" cy="2438400"/>
          </a:xfrm>
          <a:prstGeom prst="rect">
            <a:avLst/>
          </a:prstGeom>
          <a:noFill/>
        </p:spPr>
      </p:pic>
      <p:pic>
        <p:nvPicPr>
          <p:cNvPr id="20" name="Picture 8" descr="BLU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8" descr="BLU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8" descr="BLU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8" descr="BLU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366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7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7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4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47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4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47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7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6" presetClass="entr" presetSubtype="2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74758" grpId="0"/>
      <p:bldP spid="74760" grpId="0"/>
      <p:bldP spid="747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chơi đất sét Play Doh - Nặn hoa quả bằng đất sét - Mẹ thông thá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7648" y="1004319"/>
            <a:ext cx="9382078" cy="5277420"/>
          </a:xfrm>
          <a:prstGeom prst="rect">
            <a:avLst/>
          </a:prstGeom>
        </p:spPr>
      </p:pic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4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4" name="chimes.wav"/>
          </p:stSnd>
        </p:sndAc>
      </p:transition>
    </mc:Choice>
    <mc:Fallback xmlns="">
      <p:transition spd="med" advClick="0" advTm="10000">
        <p:fade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519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3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59834" y="1456945"/>
            <a:ext cx="2221835" cy="185946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Bài tham khảo</a:t>
            </a: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8194" name="Picture 2" descr="C:\Users\Administrator\Desktop\unnamed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780" y="1130298"/>
            <a:ext cx="6739097" cy="479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Giáo án mầm non bài dạy nặn các loại quả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18" y="1130298"/>
            <a:ext cx="7533564" cy="471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Administrator\Desktop\dat-na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491" y="1228299"/>
            <a:ext cx="7557828" cy="4616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Administrator\Desktop\unnamed (3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2205" y="1113933"/>
            <a:ext cx="5486400" cy="513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5-Point Star 29"/>
          <p:cNvSpPr/>
          <p:nvPr/>
        </p:nvSpPr>
        <p:spPr>
          <a:xfrm>
            <a:off x="7968018" y="61926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3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"/>
                                        <p:tgtEl>
                                          <p:spTgt spid="519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25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16000" y="3525837"/>
            <a:ext cx="10337800" cy="2651126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Em hãy nặn loại quả mà em yêu thích</a:t>
            </a:r>
          </a:p>
          <a:p>
            <a:pPr eaLnBrk="1" hangingPunct="1">
              <a:defRPr/>
            </a:pPr>
            <a:r>
              <a:rPr lang="en-US" dirty="0" smtClean="0"/>
              <a:t>Chuẩn bị cho bài tiếp theo: nặn dáng người</a:t>
            </a: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5" name="Text Box 27"/>
          <p:cNvSpPr txBox="1">
            <a:spLocks noChangeArrowheads="1"/>
          </p:cNvSpPr>
          <p:nvPr/>
        </p:nvSpPr>
        <p:spPr bwMode="auto">
          <a:xfrm>
            <a:off x="3498283" y="1292227"/>
            <a:ext cx="37417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sz="6000" u="sng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sz="6000" u="sng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Vogue" pitchFamily="34" charset="0"/>
              </a:rPr>
              <a:t>Ho¹t ®éng 3</a:t>
            </a:r>
          </a:p>
        </p:txBody>
      </p:sp>
      <p:sp>
        <p:nvSpPr>
          <p:cNvPr id="519198" name="WordArt 30"/>
          <p:cNvSpPr>
            <a:spLocks noChangeArrowheads="1" noChangeShapeType="1" noTextEdit="1"/>
          </p:cNvSpPr>
          <p:nvPr/>
        </p:nvSpPr>
        <p:spPr bwMode="auto">
          <a:xfrm>
            <a:off x="2018828" y="2330781"/>
            <a:ext cx="8737600" cy="9391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Thực hành</a:t>
            </a:r>
            <a:endParaRPr lang="en-US" sz="36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9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19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9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519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9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9" descr="thin 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8331994" y="3196431"/>
            <a:ext cx="165623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9" descr="thin 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3860006" y="3348831"/>
            <a:ext cx="16562388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thin 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2801599" y="6705600"/>
            <a:ext cx="4445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9" descr="thin ba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-13004799" y="-107950"/>
            <a:ext cx="444500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 descr="BLU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11668" y="73027"/>
            <a:ext cx="11785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8" descr="BLU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004077" y="3234798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AutoShape 8"/>
          <p:cNvSpPr>
            <a:spLocks noChangeArrowheads="1"/>
          </p:cNvSpPr>
          <p:nvPr/>
        </p:nvSpPr>
        <p:spPr bwMode="auto">
          <a:xfrm>
            <a:off x="2" y="3422651"/>
            <a:ext cx="488951" cy="431800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sz="1800" u="none">
              <a:latin typeface="Arial" charset="0"/>
            </a:endParaRPr>
          </a:p>
        </p:txBody>
      </p:sp>
      <p:pic>
        <p:nvPicPr>
          <p:cNvPr id="6153" name="Picture 8" descr="BLU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531756" y="3228448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8" descr="BLULI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04800" y="6472239"/>
            <a:ext cx="1178560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1" descr="fish frame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8000" y="381000"/>
            <a:ext cx="11176000" cy="6096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1321032hqpshja35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870952" y="3429002"/>
            <a:ext cx="882649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Picture 13" descr="1321032hqpshja35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701760" y="3688558"/>
            <a:ext cx="66198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Picture 14" descr="1321032hqpshja35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82382">
            <a:off x="3421858" y="159544"/>
            <a:ext cx="66198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Picture 15" descr="1321032hqpshja35g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5340">
            <a:off x="2032001" y="923927"/>
            <a:ext cx="882651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Picture 16" descr="Fishes Images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5257800"/>
            <a:ext cx="3759200" cy="90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601" name="Text Box 17"/>
          <p:cNvSpPr txBox="1">
            <a:spLocks noChangeArrowheads="1"/>
          </p:cNvSpPr>
          <p:nvPr/>
        </p:nvSpPr>
        <p:spPr bwMode="auto">
          <a:xfrm rot="21379443">
            <a:off x="4092790" y="2364222"/>
            <a:ext cx="62546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6000" u="sng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sz="6000" u="sng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r>
              <a:rPr lang="en-US" sz="2800" b="1" dirty="0" smtClean="0">
                <a:solidFill>
                  <a:schemeClr val="folHlink"/>
                </a:solidFill>
                <a:latin typeface="Times New Roman" pitchFamily="18" charset="0"/>
                <a:cs typeface="Times New Roman" pitchFamily="18" charset="0"/>
              </a:rPr>
              <a:t>BÀI 14: NẶN HÌNH QUẢ</a:t>
            </a:r>
            <a:endParaRPr lang="en-US" sz="2800" b="1" dirty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63" name="Text Box 2"/>
          <p:cNvSpPr txBox="1">
            <a:spLocks noChangeArrowheads="1"/>
          </p:cNvSpPr>
          <p:nvPr/>
        </p:nvSpPr>
        <p:spPr bwMode="auto">
          <a:xfrm rot="21330166">
            <a:off x="4485046" y="1540169"/>
            <a:ext cx="454988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sz="6000" u="sng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sz="6000" u="sng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u="none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Mĩ thuật 3</a:t>
            </a:r>
            <a:endParaRPr lang="en-US" sz="2800" b="1" u="none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1" descr="C:\Users\Administrator\Desktop\783783e9093ef260ab2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54" y="172940"/>
            <a:ext cx="2143267" cy="1508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129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79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601" grpId="0"/>
      <p:bldP spid="61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5" name="Text Box 27"/>
          <p:cNvSpPr txBox="1">
            <a:spLocks noChangeArrowheads="1"/>
          </p:cNvSpPr>
          <p:nvPr/>
        </p:nvSpPr>
        <p:spPr bwMode="auto">
          <a:xfrm>
            <a:off x="3251200" y="981740"/>
            <a:ext cx="62261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sz="6000" u="sng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sz="6000" u="sng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 DÙNG HỌC TẬP </a:t>
            </a:r>
            <a:endParaRPr lang="en-US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Administrator\Desktop\ae109d654a9730ab4d5abab15c4647f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072" y="1812737"/>
            <a:ext cx="5080000" cy="467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25.u4939.d20170703.t094411.9337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2040072"/>
            <a:ext cx="386080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82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19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8" dur="1" fill="hold"/>
                                        <p:tgtEl>
                                          <p:spTgt spid="519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9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FF"/>
              </a:solidFill>
              <a:latin typeface=".VnVogue" pitchFamily="34" charset="0"/>
            </a:endParaRPr>
          </a:p>
          <a:p>
            <a:endParaRPr lang="en-US" u="none">
              <a:latin typeface=".VnVogue" pitchFamily="34" charset="0"/>
            </a:endParaRP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5" name="Text Box 27"/>
          <p:cNvSpPr txBox="1">
            <a:spLocks noChangeArrowheads="1"/>
          </p:cNvSpPr>
          <p:nvPr/>
        </p:nvSpPr>
        <p:spPr bwMode="auto">
          <a:xfrm>
            <a:off x="3498283" y="1292227"/>
            <a:ext cx="374173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>
              <a:defRPr sz="6000" u="sng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sz="6000" u="sng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sz="6000" u="sng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6000" u="sng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.VnVogue" pitchFamily="34" charset="0"/>
              </a:rPr>
              <a:t>Ho¹t ®éng 1</a:t>
            </a:r>
          </a:p>
        </p:txBody>
      </p:sp>
      <p:sp>
        <p:nvSpPr>
          <p:cNvPr id="519198" name="WordArt 30"/>
          <p:cNvSpPr>
            <a:spLocks noChangeArrowheads="1" noChangeShapeType="1" noTextEdit="1"/>
          </p:cNvSpPr>
          <p:nvPr/>
        </p:nvSpPr>
        <p:spPr bwMode="auto">
          <a:xfrm>
            <a:off x="1625600" y="2800350"/>
            <a:ext cx="92456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>
              <a:defRPr/>
            </a:pP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Arabia"/>
              </a:rPr>
              <a:t>Quan s¸t - nhËn xÐt</a:t>
            </a:r>
          </a:p>
        </p:txBody>
      </p:sp>
    </p:spTree>
    <p:extLst>
      <p:ext uri="{BB962C8B-B14F-4D97-AF65-F5344CB8AC3E}">
        <p14:creationId xmlns:p14="http://schemas.microsoft.com/office/powerpoint/2010/main" val="274708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2" name="chimes.wav"/>
          </p:stSnd>
        </p:sndAc>
      </p:transition>
    </mc:Choice>
    <mc:Fallback xmlns="">
      <p:transition spd="med" advClick="0" advTm="10000">
        <p:fade/>
        <p:sndAc>
          <p:stSnd>
            <p:snd r:embed="rId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519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9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9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519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9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ếm ngược 5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1576" y="2060811"/>
            <a:ext cx="4925325" cy="2770495"/>
          </a:xfrm>
          <a:prstGeom prst="rect">
            <a:avLst/>
          </a:prstGeom>
        </p:spPr>
      </p:pic>
      <p:pic>
        <p:nvPicPr>
          <p:cNvPr id="2051" name="Picture 3" descr="C:\Users\Administrator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71" y="1867201"/>
            <a:ext cx="4876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Screenshot_1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67" y="1930793"/>
            <a:ext cx="5355833" cy="352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1052" y="685801"/>
            <a:ext cx="2470148" cy="11702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ĐỐ VUI</a:t>
            </a: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5869" y="2371675"/>
            <a:ext cx="5243773" cy="3316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ĐÈN LỒNG AI 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THẮP </a:t>
            </a:r>
            <a:r>
              <a:rPr lang="en-US" sz="3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AU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ĐÃ 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ĂN QUẢ 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HẸN SAU TRẢ </a:t>
            </a:r>
            <a:r>
              <a:rPr lang="en-US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VÀNG ?</a:t>
            </a:r>
            <a:endParaRPr lang="en-US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Đếm ngược 5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550400" y="894883"/>
            <a:ext cx="1654257" cy="972318"/>
          </a:xfrm>
          <a:prstGeom prst="rect">
            <a:avLst/>
          </a:prstGeom>
        </p:spPr>
      </p:pic>
      <p:pic>
        <p:nvPicPr>
          <p:cNvPr id="38" name="Picture 10" descr="angela_looking_up_hg_clr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032630"/>
            <a:ext cx="1016000" cy="8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963944" y="5452548"/>
            <a:ext cx="17412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QUẢ KHẾ</a:t>
            </a:r>
            <a:endParaRPr lang="en-US" sz="2400" dirty="0"/>
          </a:p>
        </p:txBody>
      </p:sp>
      <p:sp>
        <p:nvSpPr>
          <p:cNvPr id="40" name="5-Point Star 39"/>
          <p:cNvSpPr/>
          <p:nvPr/>
        </p:nvSpPr>
        <p:spPr>
          <a:xfrm>
            <a:off x="9804400" y="574357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89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4" name="chimes.wav"/>
          </p:stSnd>
        </p:sndAc>
      </p:transition>
    </mc:Choice>
    <mc:Fallback xmlns="">
      <p:transition spd="med" advClick="0" advTm="10000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 override="childStyle"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fol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519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4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431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 showWhenStopped="0">
                <p:cTn id="6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146" grpId="0"/>
      <p:bldP spid="2" grpId="0"/>
      <p:bldP spid="12" grpId="0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ếm ngược 5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1576" y="2060811"/>
            <a:ext cx="4925325" cy="2770495"/>
          </a:xfrm>
          <a:prstGeom prst="rect">
            <a:avLst/>
          </a:prstGeom>
        </p:spPr>
      </p:pic>
      <p:pic>
        <p:nvPicPr>
          <p:cNvPr id="2051" name="Picture 3" descr="C:\Users\Administrator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71" y="1867201"/>
            <a:ext cx="4876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1052" y="685801"/>
            <a:ext cx="2470148" cy="11702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ĐỐ VUI</a:t>
            </a: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5869" y="2371675"/>
            <a:ext cx="524377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800" dirty="0">
                <a:solidFill>
                  <a:schemeClr val="bg1"/>
                </a:solidFill>
              </a:rPr>
              <a:t>DA </a:t>
            </a:r>
            <a:r>
              <a:rPr lang="vi-VN" sz="2800" b="1" dirty="0">
                <a:solidFill>
                  <a:schemeClr val="bg1"/>
                </a:solidFill>
              </a:rPr>
              <a:t>XANH</a:t>
            </a:r>
            <a:r>
              <a:rPr lang="vi-VN" sz="2800" dirty="0">
                <a:solidFill>
                  <a:schemeClr val="bg1"/>
                </a:solidFill>
              </a:rPr>
              <a:t> NGĂN NGẮT</a:t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NỔI TIẾNG </a:t>
            </a:r>
            <a:r>
              <a:rPr lang="vi-VN" sz="2800" b="1" dirty="0">
                <a:solidFill>
                  <a:schemeClr val="bg1"/>
                </a:solidFill>
              </a:rPr>
              <a:t>CHUA NGOA</a:t>
            </a:r>
            <a:r>
              <a:rPr lang="vi-VN" sz="2800" dirty="0">
                <a:solidFill>
                  <a:schemeClr val="bg1"/>
                </a:solidFill>
              </a:rPr>
              <a:t/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NHIỀU NGƯỜI </a:t>
            </a:r>
            <a:r>
              <a:rPr lang="vi-VN" sz="2800" dirty="0" smtClean="0">
                <a:solidFill>
                  <a:schemeClr val="bg1"/>
                </a:solidFill>
              </a:rPr>
              <a:t>VẪ</a:t>
            </a:r>
            <a:r>
              <a:rPr lang="en-US" sz="2800" dirty="0" smtClean="0">
                <a:solidFill>
                  <a:schemeClr val="bg1"/>
                </a:solidFill>
              </a:rPr>
              <a:t>N</a:t>
            </a:r>
            <a:r>
              <a:rPr lang="vi-VN" sz="2800" dirty="0" smtClean="0">
                <a:solidFill>
                  <a:schemeClr val="bg1"/>
                </a:solidFill>
              </a:rPr>
              <a:t> </a:t>
            </a:r>
            <a:r>
              <a:rPr lang="vi-VN" sz="2800" dirty="0">
                <a:solidFill>
                  <a:schemeClr val="bg1"/>
                </a:solidFill>
              </a:rPr>
              <a:t>QUÝ BẢO LÀ THƠM NGON</a:t>
            </a:r>
            <a:r>
              <a:rPr lang="en-US" sz="2800" dirty="0">
                <a:solidFill>
                  <a:schemeClr val="bg1"/>
                </a:solidFill>
              </a:rPr>
              <a:t> ?</a:t>
            </a:r>
          </a:p>
        </p:txBody>
      </p:sp>
      <p:pic>
        <p:nvPicPr>
          <p:cNvPr id="10" name="Đếm ngược 5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04950" y="928022"/>
            <a:ext cx="1775850" cy="1043786"/>
          </a:xfrm>
          <a:prstGeom prst="rect">
            <a:avLst/>
          </a:prstGeom>
        </p:spPr>
      </p:pic>
      <p:pic>
        <p:nvPicPr>
          <p:cNvPr id="38" name="Picture 10" descr="angela_looking_up_hg_clr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032630"/>
            <a:ext cx="1016000" cy="8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700531" y="5340056"/>
            <a:ext cx="2314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QUẢ CHANH</a:t>
            </a:r>
            <a:endParaRPr lang="en-US" sz="2400" dirty="0"/>
          </a:p>
        </p:txBody>
      </p:sp>
      <p:pic>
        <p:nvPicPr>
          <p:cNvPr id="3074" name="Picture 2" descr="C:\Users\Administrator\Desktop\benefitsoflime-1567496996-9070-1567497249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1737" y="2029967"/>
            <a:ext cx="5601787" cy="336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5-Point Star 29"/>
          <p:cNvSpPr/>
          <p:nvPr/>
        </p:nvSpPr>
        <p:spPr>
          <a:xfrm>
            <a:off x="9804400" y="574357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697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4" name="chimes.wav"/>
          </p:stSnd>
        </p:sndAc>
      </p:transition>
    </mc:Choice>
    <mc:Fallback xmlns="">
      <p:transition spd="med" advClick="0" advTm="10000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6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75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C752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20"/>
                            </p:stCondLst>
                            <p:childTnLst>
                              <p:par>
                                <p:cTn id="3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519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74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31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931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931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1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 showWhenStopped="0">
                <p:cTn id="6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146" grpId="0"/>
      <p:bldP spid="2" grpId="0"/>
      <p:bldP spid="12" grpId="0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ếm ngược 5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1576" y="2060811"/>
            <a:ext cx="4925325" cy="2770495"/>
          </a:xfrm>
          <a:prstGeom prst="rect">
            <a:avLst/>
          </a:prstGeom>
        </p:spPr>
      </p:pic>
      <p:pic>
        <p:nvPicPr>
          <p:cNvPr id="2051" name="Picture 3" descr="C:\Users\Administrator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218" y="1543709"/>
            <a:ext cx="4876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1052" y="685801"/>
            <a:ext cx="2470148" cy="11702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ĐỐ VUI</a:t>
            </a: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5869" y="2371675"/>
            <a:ext cx="50178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chemeClr val="bg1"/>
                </a:solidFill>
                <a:cs typeface="Times New Roman" pitchFamily="18" charset="0"/>
              </a:rPr>
              <a:t>ĐẦU TRÒN </a:t>
            </a:r>
            <a:r>
              <a:rPr lang="vi-VN" sz="2800" b="1" dirty="0">
                <a:solidFill>
                  <a:schemeClr val="bg1"/>
                </a:solidFill>
                <a:cs typeface="Times New Roman" pitchFamily="18" charset="0"/>
              </a:rPr>
              <a:t>TUA TỦA GAI </a:t>
            </a:r>
            <a:r>
              <a:rPr lang="vi-VN" sz="2800" dirty="0">
                <a:solidFill>
                  <a:schemeClr val="bg1"/>
                </a:solidFill>
                <a:cs typeface="Times New Roman" pitchFamily="18" charset="0"/>
              </a:rPr>
              <a:t>RA</a:t>
            </a:r>
            <a:br>
              <a:rPr lang="vi-VN" sz="2800" dirty="0">
                <a:solidFill>
                  <a:schemeClr val="bg1"/>
                </a:solidFill>
                <a:cs typeface="Times New Roman" pitchFamily="18" charset="0"/>
              </a:rPr>
            </a:br>
            <a:r>
              <a:rPr lang="vi-VN" sz="2800" dirty="0">
                <a:solidFill>
                  <a:schemeClr val="bg1"/>
                </a:solidFill>
                <a:cs typeface="Times New Roman" pitchFamily="18" charset="0"/>
              </a:rPr>
              <a:t>TRỐN GÓC NÀO CŨNG CẢ NHÀ </a:t>
            </a:r>
            <a:r>
              <a:rPr lang="vi-VN" sz="2800" b="1" dirty="0">
                <a:solidFill>
                  <a:schemeClr val="bg1"/>
                </a:solidFill>
                <a:cs typeface="Times New Roman" pitchFamily="18" charset="0"/>
              </a:rPr>
              <a:t>LỪNG THƠM</a:t>
            </a:r>
            <a:r>
              <a:rPr lang="en-US" sz="2800" b="1" dirty="0">
                <a:solidFill>
                  <a:schemeClr val="bg1"/>
                </a:solidFill>
                <a:cs typeface="Times New Roman" pitchFamily="18" charset="0"/>
              </a:rPr>
              <a:t> ?</a:t>
            </a:r>
          </a:p>
        </p:txBody>
      </p:sp>
      <p:pic>
        <p:nvPicPr>
          <p:cNvPr id="10" name="Đếm ngược 5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36412" y="955903"/>
            <a:ext cx="2530362" cy="1487263"/>
          </a:xfrm>
          <a:prstGeom prst="rect">
            <a:avLst/>
          </a:prstGeom>
        </p:spPr>
      </p:pic>
      <p:pic>
        <p:nvPicPr>
          <p:cNvPr id="38" name="Picture 10" descr="angela_looking_up_hg_clr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032630"/>
            <a:ext cx="1016000" cy="8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700531" y="5340056"/>
            <a:ext cx="23140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QUẢ MÍT</a:t>
            </a:r>
            <a:endParaRPr lang="en-US" sz="2400" dirty="0"/>
          </a:p>
        </p:txBody>
      </p:sp>
      <p:pic>
        <p:nvPicPr>
          <p:cNvPr id="4098" name="Picture 2" descr="C:\Users\Administrator\Desktop\an-mit-1529116759585181774040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836" y="1228299"/>
            <a:ext cx="5477938" cy="410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5-Point Star 29"/>
          <p:cNvSpPr/>
          <p:nvPr/>
        </p:nvSpPr>
        <p:spPr>
          <a:xfrm>
            <a:off x="9804400" y="5757225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4" name="chimes.wav"/>
          </p:stSnd>
        </p:sndAc>
      </p:transition>
    </mc:Choice>
    <mc:Fallback xmlns="">
      <p:transition spd="med" advClick="0" advTm="10000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519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4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431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931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931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 showWhenStopped="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146" grpId="0"/>
      <p:bldP spid="2" grpId="0"/>
      <p:bldP spid="12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Đếm ngược 5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1576" y="2060811"/>
            <a:ext cx="4925325" cy="2770495"/>
          </a:xfrm>
          <a:prstGeom prst="rect">
            <a:avLst/>
          </a:prstGeom>
        </p:spPr>
      </p:pic>
      <p:pic>
        <p:nvPicPr>
          <p:cNvPr id="2051" name="Picture 3" descr="C:\Users\Administrator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218" y="1543709"/>
            <a:ext cx="4876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1052" y="685801"/>
            <a:ext cx="2470148" cy="11702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ĐỐ VUI</a:t>
            </a: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495869" y="2371675"/>
            <a:ext cx="50178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ĐÃ TỪNG PHIÊU BẠT ĐẢO XA</a:t>
            </a:r>
            <a:br>
              <a:rPr lang="en-US" sz="2800" dirty="0">
                <a:solidFill>
                  <a:schemeClr val="bg1"/>
                </a:solidFill>
              </a:rPr>
            </a:br>
            <a:r>
              <a:rPr lang="en-US" sz="2800" dirty="0">
                <a:solidFill>
                  <a:schemeClr val="bg1"/>
                </a:solidFill>
              </a:rPr>
              <a:t>TRONG LÀ </a:t>
            </a:r>
            <a:r>
              <a:rPr lang="en-US" sz="2800" b="1" dirty="0">
                <a:solidFill>
                  <a:schemeClr val="bg1"/>
                </a:solidFill>
              </a:rPr>
              <a:t>RUỘT ĐỎ </a:t>
            </a:r>
            <a:r>
              <a:rPr lang="en-US" sz="2800" dirty="0">
                <a:solidFill>
                  <a:schemeClr val="bg1"/>
                </a:solidFill>
              </a:rPr>
              <a:t>NGOÀI LÀ </a:t>
            </a:r>
            <a:r>
              <a:rPr lang="en-US" sz="2800" b="1" dirty="0">
                <a:solidFill>
                  <a:schemeClr val="bg1"/>
                </a:solidFill>
              </a:rPr>
              <a:t>VỎ XANH ?</a:t>
            </a:r>
          </a:p>
        </p:txBody>
      </p:sp>
      <p:pic>
        <p:nvPicPr>
          <p:cNvPr id="10" name="Đếm ngược 5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396041" y="914400"/>
            <a:ext cx="2146932" cy="1261895"/>
          </a:xfrm>
          <a:prstGeom prst="rect">
            <a:avLst/>
          </a:prstGeom>
        </p:spPr>
      </p:pic>
      <p:pic>
        <p:nvPicPr>
          <p:cNvPr id="38" name="Picture 10" descr="angela_looking_up_hg_clr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032630"/>
            <a:ext cx="1016000" cy="8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206018" y="5367352"/>
            <a:ext cx="31571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QUẢ DƯA HẤU</a:t>
            </a:r>
            <a:endParaRPr lang="en-US" sz="2400" dirty="0"/>
          </a:p>
        </p:txBody>
      </p:sp>
      <p:pic>
        <p:nvPicPr>
          <p:cNvPr id="5122" name="Picture 2" descr="C:\Users\Administrator\Desktop\thu-vien-anh-dep-ve-qua-dua-hau-voi-khoan-100-619-tam-anh-chat-luong-cuc-cao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137" y="1335576"/>
            <a:ext cx="5625221" cy="403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5-Point Star 29"/>
          <p:cNvSpPr/>
          <p:nvPr/>
        </p:nvSpPr>
        <p:spPr>
          <a:xfrm>
            <a:off x="9804400" y="574357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2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4" name="chimes.wav"/>
          </p:stSnd>
        </p:sndAc>
      </p:transition>
    </mc:Choice>
    <mc:Fallback xmlns="">
      <p:transition spd="med" advClick="0" advTm="10000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519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4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431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931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931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 showWhenStopped="0">
                <p:cTn id="6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6146" grpId="0"/>
      <p:bldP spid="2" grpId="0"/>
      <p:bldP spid="12" grpId="0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5-Point Star 30"/>
          <p:cNvSpPr/>
          <p:nvPr/>
        </p:nvSpPr>
        <p:spPr>
          <a:xfrm>
            <a:off x="8272818" y="5960604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Đếm ngược 5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41576" y="2060811"/>
            <a:ext cx="4925325" cy="2770495"/>
          </a:xfrm>
          <a:prstGeom prst="rect">
            <a:avLst/>
          </a:prstGeom>
        </p:spPr>
      </p:pic>
      <p:pic>
        <p:nvPicPr>
          <p:cNvPr id="2051" name="Picture 3" descr="C:\Users\Administrator\Desktop\unnam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218" y="1543709"/>
            <a:ext cx="4876800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81052" y="685801"/>
            <a:ext cx="2470148" cy="1170296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ĐỐ VUI</a:t>
            </a:r>
          </a:p>
        </p:txBody>
      </p:sp>
      <p:pic>
        <p:nvPicPr>
          <p:cNvPr id="7173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-26984"/>
            <a:ext cx="12192000" cy="318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152246" y="3345920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734954" y="3345921"/>
            <a:ext cx="6664325" cy="35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Picture 10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5637215"/>
            <a:ext cx="1828800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668670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 descr="IND_00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5705477"/>
            <a:ext cx="17272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Picture 8" descr="BLULIN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01600" y="6592095"/>
            <a:ext cx="117856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9183" name="Picture 15" descr="butterfly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088">
            <a:off x="10153652" y="5253038"/>
            <a:ext cx="1117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9184" name="AutoShape 16"/>
          <p:cNvSpPr>
            <a:spLocks noChangeArrowheads="1"/>
          </p:cNvSpPr>
          <p:nvPr/>
        </p:nvSpPr>
        <p:spPr bwMode="auto">
          <a:xfrm>
            <a:off x="5689600" y="381000"/>
            <a:ext cx="9144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5" name="AutoShape 17"/>
          <p:cNvSpPr>
            <a:spLocks noChangeArrowheads="1"/>
          </p:cNvSpPr>
          <p:nvPr/>
        </p:nvSpPr>
        <p:spPr bwMode="auto">
          <a:xfrm>
            <a:off x="83312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6" name="AutoShape 18"/>
          <p:cNvSpPr>
            <a:spLocks noChangeArrowheads="1"/>
          </p:cNvSpPr>
          <p:nvPr/>
        </p:nvSpPr>
        <p:spPr bwMode="auto">
          <a:xfrm>
            <a:off x="10668000" y="381000"/>
            <a:ext cx="812800" cy="5334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7" name="AutoShape 19"/>
          <p:cNvSpPr>
            <a:spLocks noChangeArrowheads="1"/>
          </p:cNvSpPr>
          <p:nvPr/>
        </p:nvSpPr>
        <p:spPr bwMode="auto">
          <a:xfrm>
            <a:off x="6096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8" name="AutoShape 20"/>
          <p:cNvSpPr>
            <a:spLocks noChangeArrowheads="1"/>
          </p:cNvSpPr>
          <p:nvPr/>
        </p:nvSpPr>
        <p:spPr bwMode="auto">
          <a:xfrm>
            <a:off x="3251200" y="381000"/>
            <a:ext cx="812800" cy="6096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89" name="AutoShape 21"/>
          <p:cNvSpPr>
            <a:spLocks noChangeArrowheads="1"/>
          </p:cNvSpPr>
          <p:nvPr/>
        </p:nvSpPr>
        <p:spPr bwMode="auto">
          <a:xfrm>
            <a:off x="193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0" name="AutoShape 22"/>
          <p:cNvSpPr>
            <a:spLocks noChangeArrowheads="1"/>
          </p:cNvSpPr>
          <p:nvPr/>
        </p:nvSpPr>
        <p:spPr bwMode="auto">
          <a:xfrm>
            <a:off x="4572000" y="381000"/>
            <a:ext cx="812800" cy="6096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1" name="AutoShape 23"/>
          <p:cNvSpPr>
            <a:spLocks noChangeArrowheads="1"/>
          </p:cNvSpPr>
          <p:nvPr/>
        </p:nvSpPr>
        <p:spPr bwMode="auto">
          <a:xfrm>
            <a:off x="955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19192" name="AutoShape 24"/>
          <p:cNvSpPr>
            <a:spLocks noChangeArrowheads="1"/>
          </p:cNvSpPr>
          <p:nvPr/>
        </p:nvSpPr>
        <p:spPr bwMode="auto">
          <a:xfrm>
            <a:off x="7010400" y="381000"/>
            <a:ext cx="812800" cy="533400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59835" y="2371675"/>
            <a:ext cx="5380566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2800" dirty="0">
                <a:solidFill>
                  <a:schemeClr val="bg1"/>
                </a:solidFill>
              </a:rPr>
              <a:t>HOA </a:t>
            </a:r>
            <a:r>
              <a:rPr lang="vi-VN" sz="2800" b="1" dirty="0">
                <a:solidFill>
                  <a:schemeClr val="bg1"/>
                </a:solidFill>
              </a:rPr>
              <a:t>TRẮNG</a:t>
            </a:r>
            <a:r>
              <a:rPr lang="vi-VN" sz="2800" dirty="0">
                <a:solidFill>
                  <a:schemeClr val="bg1"/>
                </a:solidFill>
              </a:rPr>
              <a:t> NHƯ </a:t>
            </a:r>
            <a:r>
              <a:rPr lang="vi-VN" sz="2800" b="1" dirty="0">
                <a:solidFill>
                  <a:schemeClr val="bg1"/>
                </a:solidFill>
              </a:rPr>
              <a:t>MẬN</a:t>
            </a:r>
            <a:r>
              <a:rPr lang="vi-VN" sz="2800" dirty="0">
                <a:solidFill>
                  <a:schemeClr val="bg1"/>
                </a:solidFill>
              </a:rPr>
              <a:t/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QUẢ ĐẸP NHƯ </a:t>
            </a:r>
            <a:r>
              <a:rPr lang="vi-VN" sz="2800" b="1" dirty="0">
                <a:solidFill>
                  <a:schemeClr val="bg1"/>
                </a:solidFill>
              </a:rPr>
              <a:t>MẬN</a:t>
            </a:r>
            <a:r>
              <a:rPr lang="vi-VN" sz="2800" dirty="0">
                <a:solidFill>
                  <a:schemeClr val="bg1"/>
                </a:solidFill>
              </a:rPr>
              <a:t/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dirty="0">
                <a:solidFill>
                  <a:schemeClr val="bg1"/>
                </a:solidFill>
              </a:rPr>
              <a:t>TÊN GỌI MỚI ĐẸP LÀM SAO</a:t>
            </a:r>
            <a:br>
              <a:rPr lang="vi-VN" sz="2800" dirty="0">
                <a:solidFill>
                  <a:schemeClr val="bg1"/>
                </a:solidFill>
              </a:rPr>
            </a:br>
            <a:r>
              <a:rPr lang="vi-VN" sz="2800" b="1" dirty="0">
                <a:solidFill>
                  <a:schemeClr val="bg1"/>
                </a:solidFill>
              </a:rPr>
              <a:t>ĐÊM ĐÊM </a:t>
            </a:r>
            <a:r>
              <a:rPr lang="vi-VN" sz="2800" dirty="0">
                <a:solidFill>
                  <a:schemeClr val="bg1"/>
                </a:solidFill>
              </a:rPr>
              <a:t>NHIỀU </a:t>
            </a:r>
            <a:r>
              <a:rPr lang="vi-VN" sz="2800" b="1" dirty="0">
                <a:solidFill>
                  <a:schemeClr val="bg1"/>
                </a:solidFill>
              </a:rPr>
              <a:t>MỘNG </a:t>
            </a:r>
            <a:r>
              <a:rPr lang="vi-VN" sz="2800" b="1" dirty="0" smtClean="0">
                <a:solidFill>
                  <a:schemeClr val="bg1"/>
                </a:solidFill>
              </a:rPr>
              <a:t>ƯỚC</a:t>
            </a:r>
            <a:r>
              <a:rPr lang="en-US" sz="2800" b="1" dirty="0" smtClean="0">
                <a:solidFill>
                  <a:schemeClr val="bg1"/>
                </a:solidFill>
              </a:rPr>
              <a:t> ?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" name="Đếm ngược 5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46686" y="1659628"/>
            <a:ext cx="5309863" cy="3120962"/>
          </a:xfrm>
          <a:prstGeom prst="rect">
            <a:avLst/>
          </a:prstGeom>
        </p:spPr>
      </p:pic>
      <p:pic>
        <p:nvPicPr>
          <p:cNvPr id="38" name="Picture 10" descr="angela_looking_up_hg_clr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1032630"/>
            <a:ext cx="1016000" cy="83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120418" y="5258883"/>
            <a:ext cx="224278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QUẢ MƠ</a:t>
            </a:r>
            <a:endParaRPr lang="en-US" sz="2400" dirty="0"/>
          </a:p>
        </p:txBody>
      </p:sp>
      <p:pic>
        <p:nvPicPr>
          <p:cNvPr id="3" name="Picture 2" descr="C:\Users\Administrator\Desktop\Unripe-Ume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28" y="1493423"/>
            <a:ext cx="5400221" cy="359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5-Point Star 29"/>
          <p:cNvSpPr/>
          <p:nvPr/>
        </p:nvSpPr>
        <p:spPr>
          <a:xfrm>
            <a:off x="9804400" y="5743577"/>
            <a:ext cx="304800" cy="251346"/>
          </a:xfrm>
          <a:prstGeom prst="star5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14:flythrough/>
        <p:sndAc>
          <p:stSnd>
            <p:snd r:embed="rId4" name="chimes.wav"/>
          </p:stSnd>
        </p:sndAc>
      </p:transition>
    </mc:Choice>
    <mc:Fallback xmlns="">
      <p:transition spd="med" advClick="0" advTm="10000">
        <p:fade/>
        <p:sndAc>
          <p:stSnd>
            <p:snd r:embed="rId1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5191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5191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191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5191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9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519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4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21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7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hlink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9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51918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74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431"/>
                            </p:stCondLst>
                            <p:childTnLst>
                              <p:par>
                                <p:cTn id="4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931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931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681"/>
                            </p:stCondLst>
                            <p:childTnLst>
                              <p:par>
                                <p:cTn id="61" presetID="16" presetClass="entr" presetSubtype="21" fill="hold" grpId="0" nodeType="afterEffect">
                                  <p:stCondLst>
                                    <p:cond delay="7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4" fill="remove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 showWhenStopped="0">
                <p:cTn id="65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1" grpId="0" animBg="1"/>
      <p:bldP spid="6146" grpId="0"/>
      <p:bldP spid="2" grpId="0"/>
      <p:bldP spid="12" grpId="0"/>
      <p:bldP spid="3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226</Words>
  <Application>Microsoft Office PowerPoint</Application>
  <PresentationFormat>Widescreen</PresentationFormat>
  <Paragraphs>44</Paragraphs>
  <Slides>16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.VnArabia</vt:lpstr>
      <vt:lpstr>.VnVogue</vt:lpstr>
      <vt:lpstr>Arial</vt:lpstr>
      <vt:lpstr>Calibri</vt:lpstr>
      <vt:lpstr>Calibri Light</vt:lpstr>
      <vt:lpstr>Times New Roman</vt:lpstr>
      <vt:lpstr>UNI Chu truyen thong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ĐỐ VUI</vt:lpstr>
      <vt:lpstr>ĐỐ VUI</vt:lpstr>
      <vt:lpstr>ĐỐ VUI</vt:lpstr>
      <vt:lpstr>ĐỐ VUI</vt:lpstr>
      <vt:lpstr>ĐỐ VUI</vt:lpstr>
      <vt:lpstr>Ngoài các loại quả trên em còn biết thêm các loại quả nào?</vt:lpstr>
      <vt:lpstr>PowerPoint Presentation</vt:lpstr>
      <vt:lpstr>PowerPoint Presentation</vt:lpstr>
      <vt:lpstr>PowerPoint Presentation</vt:lpstr>
      <vt:lpstr>PowerPoint Presentation</vt:lpstr>
      <vt:lpstr>Bài tham khảo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Rajiv Kohli</dc:creator>
  <cp:lastModifiedBy>Admin</cp:lastModifiedBy>
  <cp:revision>78</cp:revision>
  <dcterms:created xsi:type="dcterms:W3CDTF">2016-09-14T10:58:57Z</dcterms:created>
  <dcterms:modified xsi:type="dcterms:W3CDTF">2020-12-28T14:44:13Z</dcterms:modified>
</cp:coreProperties>
</file>