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notesMasterIdLst>
    <p:notesMasterId r:id="rId19"/>
  </p:notesMasterIdLst>
  <p:sldIdLst>
    <p:sldId id="260" r:id="rId2"/>
    <p:sldId id="262" r:id="rId3"/>
    <p:sldId id="259" r:id="rId4"/>
    <p:sldId id="257" r:id="rId5"/>
    <p:sldId id="261" r:id="rId6"/>
    <p:sldId id="263" r:id="rId7"/>
    <p:sldId id="264" r:id="rId8"/>
    <p:sldId id="265" r:id="rId9"/>
    <p:sldId id="276" r:id="rId10"/>
    <p:sldId id="266" r:id="rId11"/>
    <p:sldId id="277" r:id="rId12"/>
    <p:sldId id="268" r:id="rId13"/>
    <p:sldId id="269" r:id="rId14"/>
    <p:sldId id="278" r:id="rId15"/>
    <p:sldId id="271" r:id="rId16"/>
    <p:sldId id="273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>
        <p:scale>
          <a:sx n="76" d="100"/>
          <a:sy n="76" d="100"/>
        </p:scale>
        <p:origin x="-50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A5026E-C067-4D8A-86DA-45B7A90A0144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A0105-D097-43A6-BF35-C6766B24C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645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A0105-D097-43A6-BF35-C6766B24CE5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3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E125-9D06-46BB-802F-BBCD3766C54D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CB34C-F385-43B5-947F-CB8075592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873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E125-9D06-46BB-802F-BBCD3766C54D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CB34C-F385-43B5-947F-CB8075592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089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E125-9D06-46BB-802F-BBCD3766C54D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CB34C-F385-43B5-947F-CB8075592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456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E125-9D06-46BB-802F-BBCD3766C54D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CB34C-F385-43B5-947F-CB8075592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287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E125-9D06-46BB-802F-BBCD3766C54D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CB34C-F385-43B5-947F-CB8075592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946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E125-9D06-46BB-802F-BBCD3766C54D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CB34C-F385-43B5-947F-CB8075592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744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E125-9D06-46BB-802F-BBCD3766C54D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CB34C-F385-43B5-947F-CB8075592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486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E125-9D06-46BB-802F-BBCD3766C54D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CB34C-F385-43B5-947F-CB8075592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625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E125-9D06-46BB-802F-BBCD3766C54D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CB34C-F385-43B5-947F-CB8075592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306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E125-9D06-46BB-802F-BBCD3766C54D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CB34C-F385-43B5-947F-CB8075592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349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6E125-9D06-46BB-802F-BBCD3766C54D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CB34C-F385-43B5-947F-CB8075592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57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6E125-9D06-46BB-802F-BBCD3766C54D}" type="datetimeFigureOut">
              <a:rPr lang="en-US" smtClean="0"/>
              <a:t>4/4/2021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CB34C-F385-43B5-947F-CB8075592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75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72343"/>
            <a:ext cx="9071429" cy="1446550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en-US" sz="4400" b="1" dirty="0" err="1" smtClean="0">
                <a:ln w="13462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Chào</a:t>
            </a:r>
            <a:r>
              <a:rPr lang="en-US" sz="4400" b="1" dirty="0" smtClean="0">
                <a:ln w="13462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400" b="1" dirty="0" err="1" smtClean="0">
                <a:ln w="13462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mừng</a:t>
            </a:r>
            <a:r>
              <a:rPr lang="en-US" sz="4400" b="1" dirty="0" smtClean="0">
                <a:ln w="13462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400" b="1" dirty="0" err="1" smtClean="0">
                <a:ln w="13462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các</a:t>
            </a:r>
            <a:r>
              <a:rPr lang="en-US" sz="4400" b="1" dirty="0" smtClean="0">
                <a:ln w="13462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400" b="1" dirty="0" err="1" smtClean="0">
                <a:ln w="13462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thầy</a:t>
            </a:r>
            <a:r>
              <a:rPr lang="en-US" sz="4400" b="1" dirty="0" smtClean="0">
                <a:ln w="13462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400" b="1" dirty="0" err="1" smtClean="0">
                <a:ln w="13462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cô</a:t>
            </a:r>
            <a:r>
              <a:rPr lang="en-US" sz="4400" b="1" dirty="0" smtClean="0">
                <a:ln w="13462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400" b="1" dirty="0" err="1" smtClean="0">
                <a:ln w="13462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giáo</a:t>
            </a:r>
            <a:r>
              <a:rPr lang="en-US" sz="4400" b="1" dirty="0" smtClean="0">
                <a:ln w="13462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400" b="1" dirty="0" err="1" smtClean="0">
                <a:ln w="13462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đã</a:t>
            </a:r>
            <a:r>
              <a:rPr lang="en-US" sz="4400" b="1" dirty="0" smtClean="0">
                <a:ln w="13462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400" b="1" dirty="0" err="1" smtClean="0">
                <a:ln w="13462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đến</a:t>
            </a:r>
            <a:r>
              <a:rPr lang="en-US" sz="4400" b="1" dirty="0" smtClean="0">
                <a:ln w="13462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400" b="1" dirty="0" err="1" smtClean="0">
                <a:ln w="13462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dự</a:t>
            </a:r>
            <a:r>
              <a:rPr lang="en-US" sz="4400" b="1" dirty="0" smtClean="0">
                <a:ln w="13462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400" b="1" dirty="0" err="1" smtClean="0">
                <a:ln w="13462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giờ</a:t>
            </a:r>
            <a:r>
              <a:rPr lang="en-US" sz="4400" b="1" dirty="0" smtClean="0">
                <a:ln w="13462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400" b="1" dirty="0" err="1" smtClean="0">
                <a:ln w="13462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tiết</a:t>
            </a:r>
            <a:r>
              <a:rPr lang="en-US" sz="4400" b="1" dirty="0" smtClean="0">
                <a:ln w="13462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400" b="1" dirty="0" err="1" smtClean="0">
                <a:ln w="13462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học</a:t>
            </a:r>
            <a:r>
              <a:rPr lang="en-US" sz="4400" b="1" dirty="0" smtClean="0">
                <a:ln w="13462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400" b="1" dirty="0" err="1" smtClean="0">
                <a:ln w="13462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ngày</a:t>
            </a:r>
            <a:r>
              <a:rPr lang="en-US" sz="4400" b="1" dirty="0" smtClean="0">
                <a:ln w="13462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400" b="1" dirty="0" err="1" smtClean="0">
                <a:ln w="13462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hôm</a:t>
            </a:r>
            <a:r>
              <a:rPr lang="en-US" sz="4400" b="1" dirty="0" smtClean="0">
                <a:ln w="13462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 nay</a:t>
            </a:r>
            <a:endParaRPr lang="en-US" sz="4400" b="1" dirty="0">
              <a:ln w="13462">
                <a:solidFill>
                  <a:srgbClr val="7030A0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734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0" y="150124"/>
            <a:ext cx="11928143" cy="7055893"/>
          </a:xfrm>
        </p:spPr>
      </p:pic>
      <p:sp>
        <p:nvSpPr>
          <p:cNvPr id="8" name="TextBox 7"/>
          <p:cNvSpPr txBox="1"/>
          <p:nvPr/>
        </p:nvSpPr>
        <p:spPr>
          <a:xfrm>
            <a:off x="3316406" y="873457"/>
            <a:ext cx="61414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 smtClean="0">
                <a:solidFill>
                  <a:srgbClr val="FF0000"/>
                </a:solidFill>
                <a:latin typeface="+mj-lt"/>
              </a:rPr>
              <a:t>Câu</a:t>
            </a:r>
            <a:r>
              <a:rPr lang="en-US" sz="3200" u="sng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u="sng" dirty="0" err="1" smtClean="0">
                <a:solidFill>
                  <a:srgbClr val="FF0000"/>
                </a:solidFill>
                <a:latin typeface="+mj-lt"/>
              </a:rPr>
              <a:t>hỏi</a:t>
            </a:r>
            <a:r>
              <a:rPr lang="en-US" sz="3200" u="sng" dirty="0" smtClean="0">
                <a:solidFill>
                  <a:srgbClr val="FF0000"/>
                </a:solidFill>
                <a:latin typeface="+mj-lt"/>
              </a:rPr>
              <a:t> 1</a:t>
            </a:r>
            <a:r>
              <a:rPr lang="en-US" sz="3200" dirty="0" smtClean="0">
                <a:latin typeface="+mj-lt"/>
              </a:rPr>
              <a:t>: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Trong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hai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khổ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thơ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đầu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trăng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được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so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sánh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với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những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gì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?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" name="Notched Right Arrow 8"/>
          <p:cNvSpPr/>
          <p:nvPr/>
        </p:nvSpPr>
        <p:spPr>
          <a:xfrm>
            <a:off x="3562065" y="2306360"/>
            <a:ext cx="832514" cy="464024"/>
          </a:xfrm>
          <a:prstGeom prst="notchedRightArrow">
            <a:avLst/>
          </a:prstGeom>
          <a:solidFill>
            <a:srgbClr val="00B0F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58603" y="2320119"/>
            <a:ext cx="237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619765" y="2400940"/>
            <a:ext cx="48381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</a:rPr>
              <a:t>Trăng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được</a:t>
            </a:r>
            <a:r>
              <a:rPr lang="en-US" sz="2800" dirty="0" smtClean="0">
                <a:solidFill>
                  <a:srgbClr val="002060"/>
                </a:solidFill>
              </a:rPr>
              <a:t> so </a:t>
            </a:r>
            <a:r>
              <a:rPr lang="en-US" sz="2800" dirty="0" err="1" smtClean="0">
                <a:solidFill>
                  <a:srgbClr val="002060"/>
                </a:solidFill>
              </a:rPr>
              <a:t>sánh</a:t>
            </a:r>
            <a:r>
              <a:rPr lang="en-US" sz="2800" dirty="0" smtClean="0">
                <a:solidFill>
                  <a:srgbClr val="002060"/>
                </a:solidFill>
              </a:rPr>
              <a:t> :</a:t>
            </a:r>
          </a:p>
          <a:p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smtClean="0">
                <a:solidFill>
                  <a:srgbClr val="002060"/>
                </a:solidFill>
              </a:rPr>
              <a:t>    +, </a:t>
            </a:r>
            <a:r>
              <a:rPr lang="en-US" sz="2800" dirty="0" err="1" smtClean="0">
                <a:solidFill>
                  <a:srgbClr val="002060"/>
                </a:solidFill>
              </a:rPr>
              <a:t>Trăng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hồng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như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quả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chín</a:t>
            </a:r>
            <a:endParaRPr lang="en-US" sz="2800" dirty="0">
              <a:solidFill>
                <a:srgbClr val="002060"/>
              </a:solidFill>
            </a:endParaRPr>
          </a:p>
          <a:p>
            <a:r>
              <a:rPr lang="en-US" sz="2800" dirty="0" smtClean="0">
                <a:solidFill>
                  <a:srgbClr val="002060"/>
                </a:solidFill>
              </a:rPr>
              <a:t>     +, </a:t>
            </a:r>
            <a:r>
              <a:rPr lang="en-US" sz="2800" dirty="0" err="1" smtClean="0">
                <a:solidFill>
                  <a:srgbClr val="002060"/>
                </a:solidFill>
              </a:rPr>
              <a:t>Trăng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tròn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như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mắt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cá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27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686" y="653143"/>
            <a:ext cx="4601027" cy="5700996"/>
          </a:xfrm>
        </p:spPr>
      </p:pic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80" y="653143"/>
            <a:ext cx="5021377" cy="5700996"/>
          </a:xfrm>
        </p:spPr>
      </p:pic>
    </p:spTree>
    <p:extLst>
      <p:ext uri="{BB962C8B-B14F-4D97-AF65-F5344CB8AC3E}">
        <p14:creationId xmlns:p14="http://schemas.microsoft.com/office/powerpoint/2010/main" val="419073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3016155" y="0"/>
            <a:ext cx="87209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 smtClean="0">
                <a:solidFill>
                  <a:srgbClr val="FF0000"/>
                </a:solidFill>
              </a:rPr>
              <a:t>Câu</a:t>
            </a:r>
            <a:r>
              <a:rPr lang="en-US" sz="3200" u="sng" dirty="0" smtClean="0">
                <a:solidFill>
                  <a:srgbClr val="FF0000"/>
                </a:solidFill>
              </a:rPr>
              <a:t> </a:t>
            </a:r>
            <a:r>
              <a:rPr lang="en-US" sz="3200" u="sng" dirty="0" err="1" smtClean="0">
                <a:solidFill>
                  <a:srgbClr val="FF0000"/>
                </a:solidFill>
              </a:rPr>
              <a:t>hỏi</a:t>
            </a:r>
            <a:r>
              <a:rPr lang="en-US" sz="3200" u="sng" dirty="0" smtClean="0">
                <a:solidFill>
                  <a:srgbClr val="FF0000"/>
                </a:solidFill>
              </a:rPr>
              <a:t> 2 </a:t>
            </a:r>
            <a:r>
              <a:rPr lang="en-US" sz="3200" dirty="0" smtClean="0">
                <a:solidFill>
                  <a:srgbClr val="FF0000"/>
                </a:solidFill>
              </a:rPr>
              <a:t>: </a:t>
            </a:r>
            <a:r>
              <a:rPr lang="en-US" sz="3200" dirty="0" err="1" smtClean="0">
                <a:solidFill>
                  <a:srgbClr val="002060"/>
                </a:solidFill>
              </a:rPr>
              <a:t>Vì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sao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tác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giả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nghĩ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trăng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đến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từ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cánh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rừng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xa</a:t>
            </a:r>
            <a:r>
              <a:rPr lang="en-US" sz="3200" dirty="0" smtClean="0">
                <a:solidFill>
                  <a:srgbClr val="002060"/>
                </a:solidFill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</a:rPr>
              <a:t>từ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biển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xanh</a:t>
            </a:r>
            <a:r>
              <a:rPr lang="en-US" sz="3200" dirty="0" smtClean="0">
                <a:solidFill>
                  <a:srgbClr val="002060"/>
                </a:solidFill>
              </a:rPr>
              <a:t> ? 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8" name="Notched Right Arrow 7"/>
          <p:cNvSpPr/>
          <p:nvPr/>
        </p:nvSpPr>
        <p:spPr>
          <a:xfrm>
            <a:off x="3398292" y="1983867"/>
            <a:ext cx="736979" cy="35961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51527" y="1983867"/>
            <a:ext cx="5650173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 smtClean="0">
                <a:solidFill>
                  <a:schemeClr val="accent2">
                    <a:lumMod val="50000"/>
                  </a:schemeClr>
                </a:solidFill>
              </a:rPr>
              <a:t>-   </a:t>
            </a:r>
            <a:r>
              <a:rPr lang="en-US" sz="2900" dirty="0" err="1" smtClean="0">
                <a:solidFill>
                  <a:schemeClr val="accent2">
                    <a:lumMod val="50000"/>
                  </a:schemeClr>
                </a:solidFill>
              </a:rPr>
              <a:t>Tác</a:t>
            </a:r>
            <a:r>
              <a:rPr lang="en-US" sz="29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accent2">
                    <a:lumMod val="50000"/>
                  </a:schemeClr>
                </a:solidFill>
              </a:rPr>
              <a:t>giả</a:t>
            </a:r>
            <a:r>
              <a:rPr lang="en-US" sz="29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accent2">
                    <a:lumMod val="50000"/>
                  </a:schemeClr>
                </a:solidFill>
              </a:rPr>
              <a:t>nghĩ</a:t>
            </a:r>
            <a:r>
              <a:rPr lang="en-US" sz="29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accent2">
                    <a:lumMod val="50000"/>
                  </a:schemeClr>
                </a:solidFill>
              </a:rPr>
              <a:t>trăng</a:t>
            </a:r>
            <a:r>
              <a:rPr lang="en-US" sz="29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accent2">
                    <a:lumMod val="50000"/>
                  </a:schemeClr>
                </a:solidFill>
              </a:rPr>
              <a:t>đến</a:t>
            </a:r>
            <a:r>
              <a:rPr lang="en-US" sz="29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accent2">
                    <a:lumMod val="50000"/>
                  </a:schemeClr>
                </a:solidFill>
              </a:rPr>
              <a:t>từ</a:t>
            </a:r>
            <a:r>
              <a:rPr lang="en-US" sz="29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accent2">
                    <a:lumMod val="50000"/>
                  </a:schemeClr>
                </a:solidFill>
              </a:rPr>
              <a:t>cánh</a:t>
            </a:r>
            <a:r>
              <a:rPr lang="en-US" sz="29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accent2">
                    <a:lumMod val="50000"/>
                  </a:schemeClr>
                </a:solidFill>
              </a:rPr>
              <a:t>rừng</a:t>
            </a:r>
            <a:r>
              <a:rPr lang="en-US" sz="29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accent2">
                    <a:lumMod val="50000"/>
                  </a:schemeClr>
                </a:solidFill>
              </a:rPr>
              <a:t>xa</a:t>
            </a:r>
            <a:r>
              <a:rPr lang="en-US" sz="29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accent2">
                    <a:lumMod val="50000"/>
                  </a:schemeClr>
                </a:solidFill>
              </a:rPr>
              <a:t>vì</a:t>
            </a:r>
            <a:r>
              <a:rPr lang="en-US" sz="29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accent2">
                    <a:lumMod val="50000"/>
                  </a:schemeClr>
                </a:solidFill>
              </a:rPr>
              <a:t>trăng</a:t>
            </a:r>
            <a:r>
              <a:rPr lang="en-US" sz="29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accent2">
                    <a:lumMod val="50000"/>
                  </a:schemeClr>
                </a:solidFill>
              </a:rPr>
              <a:t>có</a:t>
            </a:r>
            <a:r>
              <a:rPr lang="en-US" sz="29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accent2">
                    <a:lumMod val="50000"/>
                  </a:schemeClr>
                </a:solidFill>
              </a:rPr>
              <a:t>màu</a:t>
            </a:r>
            <a:r>
              <a:rPr lang="en-US" sz="29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accent2">
                    <a:lumMod val="50000"/>
                  </a:schemeClr>
                </a:solidFill>
              </a:rPr>
              <a:t>hồng</a:t>
            </a:r>
            <a:r>
              <a:rPr lang="en-US" sz="29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accent2">
                    <a:lumMod val="50000"/>
                  </a:schemeClr>
                </a:solidFill>
              </a:rPr>
              <a:t>như</a:t>
            </a:r>
            <a:r>
              <a:rPr lang="en-US" sz="29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accent2">
                    <a:lumMod val="50000"/>
                  </a:schemeClr>
                </a:solidFill>
              </a:rPr>
              <a:t>quả</a:t>
            </a:r>
            <a:r>
              <a:rPr lang="en-US" sz="29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accent2">
                    <a:lumMod val="50000"/>
                  </a:schemeClr>
                </a:solidFill>
              </a:rPr>
              <a:t>chín</a:t>
            </a:r>
            <a:r>
              <a:rPr lang="en-US" sz="29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accent2">
                    <a:lumMod val="50000"/>
                  </a:schemeClr>
                </a:solidFill>
              </a:rPr>
              <a:t>đang</a:t>
            </a:r>
            <a:r>
              <a:rPr lang="en-US" sz="29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accent2">
                    <a:lumMod val="50000"/>
                  </a:schemeClr>
                </a:solidFill>
              </a:rPr>
              <a:t>treo</a:t>
            </a:r>
            <a:r>
              <a:rPr lang="en-US" sz="29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accent2">
                    <a:lumMod val="50000"/>
                  </a:schemeClr>
                </a:solidFill>
              </a:rPr>
              <a:t>lơ</a:t>
            </a:r>
            <a:r>
              <a:rPr lang="en-US" sz="29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accent2">
                    <a:lumMod val="50000"/>
                  </a:schemeClr>
                </a:solidFill>
              </a:rPr>
              <a:t>lửng</a:t>
            </a:r>
            <a:r>
              <a:rPr lang="en-US" sz="29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accent2">
                    <a:lumMod val="50000"/>
                  </a:schemeClr>
                </a:solidFill>
              </a:rPr>
              <a:t>trước</a:t>
            </a:r>
            <a:r>
              <a:rPr lang="en-US" sz="29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accent2">
                    <a:lumMod val="50000"/>
                  </a:schemeClr>
                </a:solidFill>
              </a:rPr>
              <a:t>nhà</a:t>
            </a:r>
            <a:r>
              <a:rPr lang="en-US" sz="29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marL="285750" indent="-285750">
              <a:buFontTx/>
              <a:buChar char="-"/>
            </a:pPr>
            <a:endParaRPr lang="en-US" sz="29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900" dirty="0" smtClean="0">
                <a:solidFill>
                  <a:schemeClr val="accent2">
                    <a:lumMod val="50000"/>
                  </a:schemeClr>
                </a:solidFill>
              </a:rPr>
              <a:t>-    </a:t>
            </a:r>
            <a:r>
              <a:rPr lang="en-US" sz="2900" dirty="0" err="1" smtClean="0">
                <a:solidFill>
                  <a:schemeClr val="accent2">
                    <a:lumMod val="50000"/>
                  </a:schemeClr>
                </a:solidFill>
              </a:rPr>
              <a:t>Tác</a:t>
            </a:r>
            <a:r>
              <a:rPr lang="en-US" sz="29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accent2">
                    <a:lumMod val="50000"/>
                  </a:schemeClr>
                </a:solidFill>
              </a:rPr>
              <a:t>giả</a:t>
            </a:r>
            <a:r>
              <a:rPr lang="en-US" sz="29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accent2">
                    <a:lumMod val="50000"/>
                  </a:schemeClr>
                </a:solidFill>
              </a:rPr>
              <a:t>nghĩ</a:t>
            </a:r>
            <a:r>
              <a:rPr lang="en-US" sz="29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accent2">
                    <a:lumMod val="50000"/>
                  </a:schemeClr>
                </a:solidFill>
              </a:rPr>
              <a:t>trăng</a:t>
            </a:r>
            <a:r>
              <a:rPr lang="en-US" sz="29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accent2">
                    <a:lumMod val="50000"/>
                  </a:schemeClr>
                </a:solidFill>
              </a:rPr>
              <a:t>đến</a:t>
            </a:r>
            <a:r>
              <a:rPr lang="en-US" sz="29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accent2">
                    <a:lumMod val="50000"/>
                  </a:schemeClr>
                </a:solidFill>
              </a:rPr>
              <a:t>từ</a:t>
            </a:r>
            <a:r>
              <a:rPr lang="en-US" sz="29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accent2">
                    <a:lumMod val="50000"/>
                  </a:schemeClr>
                </a:solidFill>
              </a:rPr>
              <a:t>biển</a:t>
            </a:r>
            <a:r>
              <a:rPr lang="en-US" sz="29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accent2">
                    <a:lumMod val="50000"/>
                  </a:schemeClr>
                </a:solidFill>
              </a:rPr>
              <a:t>xanh</a:t>
            </a:r>
            <a:r>
              <a:rPr lang="en-US" sz="29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accent2">
                    <a:lumMod val="50000"/>
                  </a:schemeClr>
                </a:solidFill>
              </a:rPr>
              <a:t>vì</a:t>
            </a:r>
            <a:r>
              <a:rPr lang="en-US" sz="29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accent2">
                    <a:lumMod val="50000"/>
                  </a:schemeClr>
                </a:solidFill>
              </a:rPr>
              <a:t>tác</a:t>
            </a:r>
            <a:r>
              <a:rPr lang="en-US" sz="29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accent2">
                    <a:lumMod val="50000"/>
                  </a:schemeClr>
                </a:solidFill>
              </a:rPr>
              <a:t>giả</a:t>
            </a:r>
            <a:r>
              <a:rPr lang="en-US" sz="29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accent2">
                    <a:lumMod val="50000"/>
                  </a:schemeClr>
                </a:solidFill>
              </a:rPr>
              <a:t>thấy</a:t>
            </a:r>
            <a:r>
              <a:rPr lang="en-US" sz="29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accent2">
                    <a:lumMod val="50000"/>
                  </a:schemeClr>
                </a:solidFill>
              </a:rPr>
              <a:t>trăng</a:t>
            </a:r>
            <a:r>
              <a:rPr lang="en-US" sz="29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accent2">
                    <a:lumMod val="50000"/>
                  </a:schemeClr>
                </a:solidFill>
              </a:rPr>
              <a:t>tròn</a:t>
            </a:r>
            <a:r>
              <a:rPr lang="en-US" sz="29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accent2">
                    <a:lumMod val="50000"/>
                  </a:schemeClr>
                </a:solidFill>
              </a:rPr>
              <a:t>như</a:t>
            </a:r>
            <a:r>
              <a:rPr lang="en-US" sz="29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accent2">
                    <a:lumMod val="50000"/>
                  </a:schemeClr>
                </a:solidFill>
              </a:rPr>
              <a:t>mắt</a:t>
            </a:r>
            <a:r>
              <a:rPr lang="en-US" sz="29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accent2">
                    <a:lumMod val="50000"/>
                  </a:schemeClr>
                </a:solidFill>
              </a:rPr>
              <a:t>cá</a:t>
            </a:r>
            <a:r>
              <a:rPr lang="en-US" sz="29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accent2">
                    <a:lumMod val="50000"/>
                  </a:schemeClr>
                </a:solidFill>
              </a:rPr>
              <a:t>chẳng</a:t>
            </a:r>
            <a:r>
              <a:rPr lang="en-US" sz="29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accent2">
                    <a:lumMod val="50000"/>
                  </a:schemeClr>
                </a:solidFill>
              </a:rPr>
              <a:t>bao</a:t>
            </a:r>
            <a:r>
              <a:rPr lang="en-US" sz="29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accent2">
                    <a:lumMod val="50000"/>
                  </a:schemeClr>
                </a:solidFill>
              </a:rPr>
              <a:t>giờ</a:t>
            </a:r>
            <a:r>
              <a:rPr lang="en-US" sz="29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900" dirty="0" err="1" smtClean="0">
                <a:solidFill>
                  <a:schemeClr val="accent2">
                    <a:lumMod val="50000"/>
                  </a:schemeClr>
                </a:solidFill>
              </a:rPr>
              <a:t>chớp</a:t>
            </a:r>
            <a:r>
              <a:rPr lang="en-US" sz="2900" dirty="0" smtClean="0">
                <a:solidFill>
                  <a:schemeClr val="accent2">
                    <a:lumMod val="50000"/>
                  </a:schemeClr>
                </a:solidFill>
              </a:rPr>
              <a:t> mi.</a:t>
            </a:r>
            <a:endParaRPr lang="en-US" sz="29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59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78" y="214627"/>
            <a:ext cx="11750723" cy="6605516"/>
          </a:xfrm>
        </p:spPr>
      </p:pic>
      <p:sp>
        <p:nvSpPr>
          <p:cNvPr id="6" name="Oval Callout 5"/>
          <p:cNvSpPr/>
          <p:nvPr/>
        </p:nvSpPr>
        <p:spPr>
          <a:xfrm>
            <a:off x="2866029" y="241923"/>
            <a:ext cx="8147713" cy="3756871"/>
          </a:xfrm>
          <a:prstGeom prst="wedgeEllipseCallout">
            <a:avLst>
              <a:gd name="adj1" fmla="val -54811"/>
              <a:gd name="adj2" fmla="val 5824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55140" y="436728"/>
            <a:ext cx="18833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u="sng" dirty="0" err="1" smtClean="0">
                <a:solidFill>
                  <a:srgbClr val="FF0000"/>
                </a:solidFill>
              </a:rPr>
              <a:t>Thảo</a:t>
            </a:r>
            <a:r>
              <a:rPr lang="en-US" sz="3000" u="sng" dirty="0" smtClean="0">
                <a:solidFill>
                  <a:srgbClr val="FF0000"/>
                </a:solidFill>
              </a:rPr>
              <a:t> </a:t>
            </a:r>
            <a:r>
              <a:rPr lang="en-US" sz="3000" u="sng" dirty="0" err="1" smtClean="0">
                <a:solidFill>
                  <a:srgbClr val="FF0000"/>
                </a:solidFill>
              </a:rPr>
              <a:t>luận</a:t>
            </a:r>
            <a:r>
              <a:rPr lang="en-US" sz="3000" u="sng" dirty="0" smtClean="0">
                <a:solidFill>
                  <a:srgbClr val="FF0000"/>
                </a:solidFill>
              </a:rPr>
              <a:t>:</a:t>
            </a:r>
            <a:endParaRPr lang="en-US" sz="3000" u="sng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8889" y="1140851"/>
            <a:ext cx="674199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solidFill>
                  <a:srgbClr val="0070C0"/>
                </a:solidFill>
              </a:rPr>
              <a:t>Trong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mỗi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khổ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thơ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tiếp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theo</a:t>
            </a:r>
            <a:r>
              <a:rPr lang="en-US" sz="2600" dirty="0" smtClean="0">
                <a:solidFill>
                  <a:srgbClr val="0070C0"/>
                </a:solidFill>
              </a:rPr>
              <a:t>, </a:t>
            </a:r>
            <a:r>
              <a:rPr lang="en-US" sz="2600" dirty="0" err="1" smtClean="0">
                <a:solidFill>
                  <a:srgbClr val="0070C0"/>
                </a:solidFill>
              </a:rPr>
              <a:t>vầng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trăng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được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gắn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với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một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số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đối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tượng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cụ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thể</a:t>
            </a:r>
            <a:r>
              <a:rPr lang="en-US" sz="2600" dirty="0" smtClean="0">
                <a:solidFill>
                  <a:srgbClr val="0070C0"/>
                </a:solidFill>
              </a:rPr>
              <a:t>. </a:t>
            </a:r>
            <a:r>
              <a:rPr lang="en-US" sz="2600" dirty="0" err="1" smtClean="0">
                <a:solidFill>
                  <a:srgbClr val="0070C0"/>
                </a:solidFill>
              </a:rPr>
              <a:t>Đó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là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những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gì</a:t>
            </a:r>
            <a:r>
              <a:rPr lang="en-US" sz="2600" dirty="0" smtClean="0">
                <a:solidFill>
                  <a:srgbClr val="0070C0"/>
                </a:solidFill>
              </a:rPr>
              <a:t>, </a:t>
            </a:r>
            <a:r>
              <a:rPr lang="en-US" sz="2600" dirty="0" err="1" smtClean="0">
                <a:solidFill>
                  <a:srgbClr val="0070C0"/>
                </a:solidFill>
              </a:rPr>
              <a:t>những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ai</a:t>
            </a:r>
            <a:r>
              <a:rPr lang="en-US" sz="2600" dirty="0" smtClean="0">
                <a:solidFill>
                  <a:srgbClr val="0070C0"/>
                </a:solidFill>
              </a:rPr>
              <a:t> ?</a:t>
            </a:r>
            <a:endParaRPr lang="en-US" sz="2600" dirty="0">
              <a:solidFill>
                <a:srgbClr val="0070C0"/>
              </a:solidFill>
            </a:endParaRPr>
          </a:p>
        </p:txBody>
      </p:sp>
      <p:sp>
        <p:nvSpPr>
          <p:cNvPr id="9" name="Notched Right Arrow 8"/>
          <p:cNvSpPr/>
          <p:nvPr/>
        </p:nvSpPr>
        <p:spPr>
          <a:xfrm>
            <a:off x="3186754" y="2521426"/>
            <a:ext cx="809926" cy="386671"/>
          </a:xfrm>
          <a:prstGeom prst="notched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162567" y="2583638"/>
            <a:ext cx="6264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017152" y="2410429"/>
            <a:ext cx="64598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Đó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là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sân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chơi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quả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bóng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lời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mẹ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ru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chú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Cuội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đường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hành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quân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chú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bộ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đội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góc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sân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18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15" y="420914"/>
            <a:ext cx="4862286" cy="6066972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20914"/>
            <a:ext cx="5181600" cy="6066972"/>
          </a:xfrm>
        </p:spPr>
      </p:pic>
    </p:spTree>
    <p:extLst>
      <p:ext uri="{BB962C8B-B14F-4D97-AF65-F5344CB8AC3E}">
        <p14:creationId xmlns:p14="http://schemas.microsoft.com/office/powerpoint/2010/main" val="263735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516203"/>
          </a:xfrm>
        </p:spPr>
      </p:pic>
      <p:sp>
        <p:nvSpPr>
          <p:cNvPr id="17" name="TextBox 16"/>
          <p:cNvSpPr txBox="1"/>
          <p:nvPr/>
        </p:nvSpPr>
        <p:spPr>
          <a:xfrm flipH="1">
            <a:off x="4667534" y="1460310"/>
            <a:ext cx="2006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</a:rPr>
              <a:t>Câu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</a:rPr>
              <a:t>hỏi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 4: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26609" y="1908607"/>
            <a:ext cx="83387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Bài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thơ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thể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hiện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tình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cảm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tác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giả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đối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với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quê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hương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đất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nước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như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thế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nào</a:t>
            </a:r>
            <a:r>
              <a:rPr lang="en-US" sz="3200" dirty="0" smtClean="0">
                <a:solidFill>
                  <a:srgbClr val="FF0000"/>
                </a:solidFill>
              </a:rPr>
              <a:t> 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9" name="Notched Right Arrow 18"/>
          <p:cNvSpPr/>
          <p:nvPr/>
        </p:nvSpPr>
        <p:spPr>
          <a:xfrm>
            <a:off x="1535373" y="3261815"/>
            <a:ext cx="782472" cy="34461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499815" y="2985825"/>
            <a:ext cx="74926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Bài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thơ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đã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thể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hiện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tình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cảm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yêu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mến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thiết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tha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và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niềm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tự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hào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về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quê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hương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đất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nước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Việt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Nam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của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tác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giả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45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 animBg="1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7184571" y="391886"/>
            <a:ext cx="42672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Trăng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ơi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…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từ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đâu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đến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?</a:t>
            </a:r>
          </a:p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Hay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từ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cánh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rừng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xa</a:t>
            </a:r>
            <a:endParaRPr lang="en-US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Trăng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hồng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như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quả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chín</a:t>
            </a:r>
            <a:endParaRPr lang="en-US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Lửng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lơ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l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ên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trước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nhà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Trăng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ơi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…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từ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đâu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đến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?</a:t>
            </a:r>
          </a:p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Hay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biển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xanh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diệu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kì</a:t>
            </a:r>
            <a:endParaRPr lang="en-US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Trăng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tròn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như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mắt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cá</a:t>
            </a:r>
            <a:endParaRPr lang="en-US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Chẳng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bao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giờ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chớp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mi.</a:t>
            </a:r>
          </a:p>
          <a:p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Trăng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ơi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…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từ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đâu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đến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?</a:t>
            </a:r>
          </a:p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Hay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từ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một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sân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chơi</a:t>
            </a:r>
            <a:endParaRPr lang="en-US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Trăng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bay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như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quả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bóng</a:t>
            </a:r>
            <a:endParaRPr lang="en-US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Bạn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nào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đá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lên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trời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343" y="653144"/>
            <a:ext cx="740228" cy="56460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087" y="653144"/>
            <a:ext cx="736827" cy="5646056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8868229" y="827314"/>
            <a:ext cx="1480457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215086" y="1698171"/>
            <a:ext cx="653143" cy="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608457" y="1698171"/>
            <a:ext cx="1106487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329714" y="2104571"/>
            <a:ext cx="108857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9506857" y="3374708"/>
            <a:ext cx="872559" cy="712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215086" y="3788229"/>
            <a:ext cx="43883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9042400" y="5515429"/>
            <a:ext cx="11193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8828088" y="2960915"/>
            <a:ext cx="1436914" cy="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8113486" y="5907314"/>
            <a:ext cx="566057" cy="1451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9506857" y="5921829"/>
            <a:ext cx="1208087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8828088" y="5065486"/>
            <a:ext cx="152059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36099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1944914" y="1859340"/>
            <a:ext cx="58347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Cám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ơn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cô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và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các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bạn</a:t>
            </a:r>
            <a:endParaRPr lang="en-US" sz="48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      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đã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lắng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nghe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!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007" y="5036456"/>
            <a:ext cx="2450193" cy="18215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5036457"/>
            <a:ext cx="1988457" cy="182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46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-145142"/>
            <a:ext cx="11959771" cy="6857999"/>
          </a:xfrm>
        </p:spPr>
      </p:pic>
      <p:sp>
        <p:nvSpPr>
          <p:cNvPr id="7" name="TextBox 6"/>
          <p:cNvSpPr txBox="1"/>
          <p:nvPr/>
        </p:nvSpPr>
        <p:spPr>
          <a:xfrm>
            <a:off x="5319375" y="147093"/>
            <a:ext cx="63210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                                    </a:t>
            </a:r>
            <a:r>
              <a:rPr lang="en-US" sz="3600" u="sng" dirty="0" err="1" smtClean="0">
                <a:solidFill>
                  <a:schemeClr val="accent5">
                    <a:lumMod val="50000"/>
                  </a:schemeClr>
                </a:solidFill>
              </a:rPr>
              <a:t>Tập</a:t>
            </a:r>
            <a:r>
              <a:rPr lang="en-US" sz="3600" u="sng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u="sng" dirty="0" err="1" smtClean="0">
                <a:solidFill>
                  <a:schemeClr val="accent5">
                    <a:lumMod val="50000"/>
                  </a:schemeClr>
                </a:solidFill>
              </a:rPr>
              <a:t>đọc</a:t>
            </a:r>
            <a:endParaRPr lang="en-US" sz="3600" u="sng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4000" i="1" dirty="0" err="1" smtClean="0">
                <a:solidFill>
                  <a:srgbClr val="FF0000"/>
                </a:solidFill>
                <a:latin typeface="Jokerman" panose="04090605060D06020702" pitchFamily="82" charset="0"/>
              </a:rPr>
              <a:t>Trăng</a:t>
            </a:r>
            <a:r>
              <a:rPr lang="en-US" sz="4000" i="1" dirty="0" smtClean="0">
                <a:solidFill>
                  <a:srgbClr val="FF0000"/>
                </a:solidFill>
                <a:latin typeface="Jokerman" panose="04090605060D06020702" pitchFamily="82" charset="0"/>
              </a:rPr>
              <a:t> </a:t>
            </a:r>
            <a:r>
              <a:rPr lang="en-US" sz="4000" i="1" dirty="0" err="1" smtClean="0">
                <a:solidFill>
                  <a:srgbClr val="FF0000"/>
                </a:solidFill>
                <a:latin typeface="Jokerman" panose="04090605060D06020702" pitchFamily="82" charset="0"/>
              </a:rPr>
              <a:t>ơi</a:t>
            </a:r>
            <a:r>
              <a:rPr lang="en-US" sz="4000" i="1" dirty="0" smtClean="0">
                <a:solidFill>
                  <a:srgbClr val="FF0000"/>
                </a:solidFill>
                <a:latin typeface="Jokerman" panose="04090605060D06020702" pitchFamily="82" charset="0"/>
              </a:rPr>
              <a:t> … </a:t>
            </a:r>
            <a:r>
              <a:rPr lang="en-US" sz="4000" i="1" dirty="0" err="1" smtClean="0">
                <a:solidFill>
                  <a:srgbClr val="FF0000"/>
                </a:solidFill>
                <a:latin typeface="Jokerman" panose="04090605060D06020702" pitchFamily="82" charset="0"/>
              </a:rPr>
              <a:t>từ</a:t>
            </a:r>
            <a:r>
              <a:rPr lang="en-US" sz="4000" i="1" dirty="0" smtClean="0">
                <a:solidFill>
                  <a:srgbClr val="FF0000"/>
                </a:solidFill>
                <a:latin typeface="Jokerman" panose="04090605060D06020702" pitchFamily="82" charset="0"/>
              </a:rPr>
              <a:t> </a:t>
            </a:r>
            <a:r>
              <a:rPr lang="en-US" sz="4000" i="1" dirty="0" err="1" smtClean="0">
                <a:solidFill>
                  <a:srgbClr val="FF0000"/>
                </a:solidFill>
                <a:latin typeface="Jokerman" panose="04090605060D06020702" pitchFamily="82" charset="0"/>
              </a:rPr>
              <a:t>đâu</a:t>
            </a:r>
            <a:r>
              <a:rPr lang="en-US" sz="4000" i="1" dirty="0" smtClean="0">
                <a:solidFill>
                  <a:srgbClr val="FF0000"/>
                </a:solidFill>
                <a:latin typeface="Jokerman" panose="04090605060D06020702" pitchFamily="82" charset="0"/>
              </a:rPr>
              <a:t> </a:t>
            </a:r>
            <a:r>
              <a:rPr lang="en-US" sz="4000" i="1" dirty="0" err="1" smtClean="0">
                <a:solidFill>
                  <a:srgbClr val="FF0000"/>
                </a:solidFill>
                <a:latin typeface="Jokerman" panose="04090605060D06020702" pitchFamily="82" charset="0"/>
              </a:rPr>
              <a:t>đến</a:t>
            </a:r>
            <a:r>
              <a:rPr lang="en-US" sz="4000" i="1" dirty="0" smtClean="0">
                <a:solidFill>
                  <a:srgbClr val="FF0000"/>
                </a:solidFill>
                <a:latin typeface="Jokerman" panose="04090605060D06020702" pitchFamily="82" charset="0"/>
              </a:rPr>
              <a:t> ?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Viner Hand ITC" panose="03070502030502020203" pitchFamily="66" charset="0"/>
              </a:rPr>
              <a:t> 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Viner Hand ITC" panose="03070502030502020203" pitchFamily="66" charset="0"/>
              </a:rPr>
              <a:t>                          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Viner Hand ITC" panose="0307050203050202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59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Content Placeholder 3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4" name="Right Arrow 33"/>
          <p:cNvSpPr/>
          <p:nvPr/>
        </p:nvSpPr>
        <p:spPr>
          <a:xfrm>
            <a:off x="1075095" y="2172804"/>
            <a:ext cx="643943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ight Arrow 35"/>
          <p:cNvSpPr/>
          <p:nvPr/>
        </p:nvSpPr>
        <p:spPr>
          <a:xfrm>
            <a:off x="1075094" y="3905539"/>
            <a:ext cx="643943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3335628" y="669701"/>
            <a:ext cx="387654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Kiểm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tra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bài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cũ</a:t>
            </a:r>
            <a:endParaRPr lang="en-US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075094" y="1326034"/>
            <a:ext cx="72060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/>
              <a:t>Câu</a:t>
            </a:r>
            <a:r>
              <a:rPr lang="en-US" sz="2600" dirty="0"/>
              <a:t> </a:t>
            </a:r>
            <a:r>
              <a:rPr lang="en-US" sz="2600" dirty="0" err="1"/>
              <a:t>hỏi</a:t>
            </a:r>
            <a:r>
              <a:rPr lang="en-US" sz="2600" dirty="0"/>
              <a:t> 1: </a:t>
            </a:r>
            <a:r>
              <a:rPr lang="en-US" sz="2600" dirty="0" err="1"/>
              <a:t>Bài</a:t>
            </a:r>
            <a:r>
              <a:rPr lang="en-US" sz="2600" dirty="0"/>
              <a:t> </a:t>
            </a:r>
            <a:r>
              <a:rPr lang="en-US" sz="2600" dirty="0" err="1"/>
              <a:t>tập</a:t>
            </a:r>
            <a:r>
              <a:rPr lang="en-US" sz="2600" dirty="0"/>
              <a:t> </a:t>
            </a:r>
            <a:r>
              <a:rPr lang="en-US" sz="2600" dirty="0" err="1"/>
              <a:t>đọc</a:t>
            </a:r>
            <a:r>
              <a:rPr lang="en-US" sz="2600" dirty="0"/>
              <a:t> </a:t>
            </a:r>
            <a:r>
              <a:rPr lang="en-US" sz="2600" dirty="0" err="1"/>
              <a:t>trước</a:t>
            </a:r>
            <a:r>
              <a:rPr lang="en-US" sz="2600" dirty="0"/>
              <a:t> </a:t>
            </a:r>
            <a:r>
              <a:rPr lang="en-US" sz="2600" dirty="0" err="1"/>
              <a:t>chúng</a:t>
            </a:r>
            <a:r>
              <a:rPr lang="en-US" sz="2600" dirty="0"/>
              <a:t> ta </a:t>
            </a:r>
            <a:r>
              <a:rPr lang="en-US" sz="2600" dirty="0" err="1"/>
              <a:t>học</a:t>
            </a:r>
            <a:r>
              <a:rPr lang="en-US" sz="2600" dirty="0"/>
              <a:t> </a:t>
            </a:r>
            <a:r>
              <a:rPr lang="en-US" sz="2600" dirty="0" err="1"/>
              <a:t>là</a:t>
            </a:r>
            <a:r>
              <a:rPr lang="en-US" sz="2600" dirty="0"/>
              <a:t> </a:t>
            </a:r>
            <a:r>
              <a:rPr lang="en-US" sz="2600" dirty="0" err="1"/>
              <a:t>bài</a:t>
            </a:r>
            <a:r>
              <a:rPr lang="en-US" sz="2600" dirty="0"/>
              <a:t> </a:t>
            </a:r>
            <a:r>
              <a:rPr lang="en-US" sz="2600" dirty="0" err="1"/>
              <a:t>gì</a:t>
            </a:r>
            <a:r>
              <a:rPr lang="en-US" sz="2600" dirty="0"/>
              <a:t> ?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719038" y="2087704"/>
            <a:ext cx="33552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  </a:t>
            </a:r>
            <a:r>
              <a:rPr lang="en-US" sz="2600" dirty="0" err="1" smtClean="0"/>
              <a:t>Bài</a:t>
            </a:r>
            <a:r>
              <a:rPr lang="en-US" sz="2600" dirty="0" smtClean="0"/>
              <a:t> </a:t>
            </a:r>
            <a:r>
              <a:rPr lang="en-US" sz="2600" dirty="0"/>
              <a:t>: </a:t>
            </a:r>
            <a:r>
              <a:rPr lang="en-US" sz="2600" dirty="0" err="1"/>
              <a:t>Đường</a:t>
            </a:r>
            <a:r>
              <a:rPr lang="en-US" sz="2600" dirty="0"/>
              <a:t> </a:t>
            </a:r>
            <a:r>
              <a:rPr lang="en-US" sz="2600" dirty="0" err="1"/>
              <a:t>đi</a:t>
            </a:r>
            <a:r>
              <a:rPr lang="en-US" sz="2600" dirty="0"/>
              <a:t> Sa Pa</a:t>
            </a:r>
          </a:p>
          <a:p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1075095" y="2857146"/>
            <a:ext cx="956434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/>
              <a:t>Câu</a:t>
            </a:r>
            <a:r>
              <a:rPr lang="en-US" sz="2600" dirty="0"/>
              <a:t> </a:t>
            </a:r>
            <a:r>
              <a:rPr lang="en-US" sz="2600" dirty="0" err="1"/>
              <a:t>hỏi</a:t>
            </a:r>
            <a:r>
              <a:rPr lang="en-US" sz="2600" dirty="0"/>
              <a:t> 2: </a:t>
            </a:r>
            <a:r>
              <a:rPr lang="en-US" sz="2600" dirty="0" err="1"/>
              <a:t>Bài</a:t>
            </a:r>
            <a:r>
              <a:rPr lang="en-US" sz="2600" dirty="0"/>
              <a:t> </a:t>
            </a:r>
            <a:r>
              <a:rPr lang="en-US" sz="2600" dirty="0" err="1"/>
              <a:t>văn</a:t>
            </a:r>
            <a:r>
              <a:rPr lang="en-US" sz="2600" dirty="0"/>
              <a:t> </a:t>
            </a:r>
            <a:r>
              <a:rPr lang="en-US" sz="2600" dirty="0" err="1"/>
              <a:t>thể</a:t>
            </a:r>
            <a:r>
              <a:rPr lang="en-US" sz="2600" dirty="0"/>
              <a:t> </a:t>
            </a:r>
            <a:r>
              <a:rPr lang="en-US" sz="2600" dirty="0" err="1"/>
              <a:t>hiển</a:t>
            </a:r>
            <a:r>
              <a:rPr lang="en-US" sz="2600" dirty="0"/>
              <a:t> </a:t>
            </a:r>
            <a:r>
              <a:rPr lang="en-US" sz="2600" dirty="0" err="1"/>
              <a:t>tình</a:t>
            </a:r>
            <a:r>
              <a:rPr lang="en-US" sz="2600" dirty="0"/>
              <a:t> </a:t>
            </a:r>
            <a:r>
              <a:rPr lang="en-US" sz="2600" dirty="0" err="1"/>
              <a:t>cảm</a:t>
            </a:r>
            <a:r>
              <a:rPr lang="en-US" sz="2600" dirty="0"/>
              <a:t> </a:t>
            </a:r>
            <a:r>
              <a:rPr lang="en-US" sz="2600" dirty="0" err="1"/>
              <a:t>của</a:t>
            </a:r>
            <a:r>
              <a:rPr lang="en-US" sz="2600" dirty="0"/>
              <a:t> </a:t>
            </a:r>
            <a:r>
              <a:rPr lang="en-US" sz="2600" dirty="0" err="1"/>
              <a:t>tác</a:t>
            </a:r>
            <a:r>
              <a:rPr lang="en-US" sz="2600" dirty="0"/>
              <a:t> </a:t>
            </a:r>
            <a:r>
              <a:rPr lang="en-US" sz="2600" dirty="0" err="1"/>
              <a:t>giả</a:t>
            </a:r>
            <a:r>
              <a:rPr lang="en-US" sz="2600" dirty="0"/>
              <a:t> </a:t>
            </a:r>
            <a:r>
              <a:rPr lang="en-US" sz="2600" dirty="0" err="1"/>
              <a:t>đối</a:t>
            </a:r>
            <a:r>
              <a:rPr lang="en-US" sz="2600" dirty="0"/>
              <a:t> </a:t>
            </a:r>
            <a:r>
              <a:rPr lang="en-US" sz="2600" dirty="0" err="1"/>
              <a:t>với</a:t>
            </a:r>
            <a:r>
              <a:rPr lang="en-US" sz="2600" dirty="0"/>
              <a:t> </a:t>
            </a:r>
            <a:r>
              <a:rPr lang="en-US" sz="2600" dirty="0" err="1"/>
              <a:t>cảnh</a:t>
            </a:r>
            <a:r>
              <a:rPr lang="en-US" sz="2600" dirty="0"/>
              <a:t> </a:t>
            </a:r>
            <a:r>
              <a:rPr lang="en-US" sz="2600" dirty="0" err="1"/>
              <a:t>đẹp</a:t>
            </a:r>
            <a:r>
              <a:rPr lang="en-US" sz="2600" dirty="0"/>
              <a:t> Sa Pa </a:t>
            </a:r>
            <a:r>
              <a:rPr lang="en-US" sz="2600" dirty="0" err="1"/>
              <a:t>như</a:t>
            </a:r>
            <a:r>
              <a:rPr lang="en-US" sz="2600" dirty="0"/>
              <a:t> </a:t>
            </a:r>
            <a:r>
              <a:rPr lang="en-US" sz="2600" dirty="0" err="1"/>
              <a:t>thế</a:t>
            </a:r>
            <a:r>
              <a:rPr lang="en-US" sz="2600" dirty="0"/>
              <a:t> </a:t>
            </a:r>
            <a:r>
              <a:rPr lang="en-US" sz="2600" dirty="0" err="1"/>
              <a:t>nào</a:t>
            </a:r>
            <a:r>
              <a:rPr lang="en-US" sz="2600" dirty="0"/>
              <a:t> ?</a:t>
            </a:r>
          </a:p>
          <a:p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1719038" y="3853449"/>
            <a:ext cx="755375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600" dirty="0" err="1"/>
              <a:t>Tác</a:t>
            </a:r>
            <a:r>
              <a:rPr lang="en-US" sz="2600" dirty="0"/>
              <a:t> </a:t>
            </a:r>
            <a:r>
              <a:rPr lang="en-US" sz="2600" dirty="0" err="1"/>
              <a:t>giả</a:t>
            </a:r>
            <a:r>
              <a:rPr lang="en-US" sz="2600" dirty="0"/>
              <a:t> </a:t>
            </a:r>
            <a:r>
              <a:rPr lang="en-US" sz="2600" dirty="0" err="1"/>
              <a:t>ngưỡng</a:t>
            </a:r>
            <a:r>
              <a:rPr lang="en-US" sz="2600" dirty="0"/>
              <a:t> </a:t>
            </a:r>
            <a:r>
              <a:rPr lang="en-US" sz="2600" dirty="0" err="1"/>
              <a:t>mộ</a:t>
            </a:r>
            <a:r>
              <a:rPr lang="en-US" sz="2600" dirty="0"/>
              <a:t>, </a:t>
            </a:r>
            <a:r>
              <a:rPr lang="en-US" sz="2600" dirty="0" err="1"/>
              <a:t>háo</a:t>
            </a:r>
            <a:r>
              <a:rPr lang="en-US" sz="2600" dirty="0"/>
              <a:t> </a:t>
            </a:r>
            <a:r>
              <a:rPr lang="en-US" sz="2600" dirty="0" err="1"/>
              <a:t>hức</a:t>
            </a:r>
            <a:r>
              <a:rPr lang="en-US" sz="2600" dirty="0"/>
              <a:t> </a:t>
            </a:r>
            <a:r>
              <a:rPr lang="en-US" sz="2600" dirty="0" err="1"/>
              <a:t>trước</a:t>
            </a:r>
            <a:r>
              <a:rPr lang="en-US" sz="2600" dirty="0"/>
              <a:t> </a:t>
            </a:r>
            <a:r>
              <a:rPr lang="en-US" sz="2600" dirty="0" err="1"/>
              <a:t>cảnh</a:t>
            </a:r>
            <a:r>
              <a:rPr lang="en-US" sz="2600" dirty="0"/>
              <a:t> </a:t>
            </a:r>
            <a:r>
              <a:rPr lang="en-US" sz="2600" dirty="0" err="1"/>
              <a:t>đẹp</a:t>
            </a:r>
            <a:r>
              <a:rPr lang="en-US" sz="2600" dirty="0"/>
              <a:t> </a:t>
            </a:r>
            <a:r>
              <a:rPr lang="en-US" sz="2600" dirty="0" err="1"/>
              <a:t>của</a:t>
            </a:r>
            <a:r>
              <a:rPr lang="en-US" sz="2600" dirty="0"/>
              <a:t> Sa Pa. Ca </a:t>
            </a:r>
            <a:r>
              <a:rPr lang="en-US" sz="2600" dirty="0" err="1"/>
              <a:t>ngợi</a:t>
            </a:r>
            <a:r>
              <a:rPr lang="en-US" sz="2600" dirty="0"/>
              <a:t> Sa Pa </a:t>
            </a:r>
            <a:r>
              <a:rPr lang="en-US" sz="2600" dirty="0" err="1"/>
              <a:t>là</a:t>
            </a:r>
            <a:r>
              <a:rPr lang="en-US" sz="2600" dirty="0"/>
              <a:t> </a:t>
            </a:r>
            <a:r>
              <a:rPr lang="en-US" sz="2600" dirty="0" err="1"/>
              <a:t>món</a:t>
            </a:r>
            <a:r>
              <a:rPr lang="en-US" sz="2600" dirty="0"/>
              <a:t> </a:t>
            </a:r>
            <a:r>
              <a:rPr lang="en-US" sz="2600" dirty="0" err="1"/>
              <a:t>quà</a:t>
            </a:r>
            <a:r>
              <a:rPr lang="en-US" sz="2600" dirty="0"/>
              <a:t> </a:t>
            </a:r>
            <a:r>
              <a:rPr lang="en-US" sz="2600" dirty="0" err="1"/>
              <a:t>kì</a:t>
            </a:r>
            <a:r>
              <a:rPr lang="en-US" sz="2600" dirty="0"/>
              <a:t> </a:t>
            </a:r>
            <a:r>
              <a:rPr lang="en-US" sz="2600" dirty="0" err="1"/>
              <a:t>diệu</a:t>
            </a:r>
            <a:r>
              <a:rPr lang="en-US" sz="2600" dirty="0"/>
              <a:t> </a:t>
            </a:r>
            <a:r>
              <a:rPr lang="en-US" sz="2600" dirty="0" err="1"/>
              <a:t>của</a:t>
            </a:r>
            <a:r>
              <a:rPr lang="en-US" sz="2600" dirty="0"/>
              <a:t> </a:t>
            </a:r>
            <a:r>
              <a:rPr lang="en-US" sz="2600" dirty="0" err="1"/>
              <a:t>thiên</a:t>
            </a:r>
            <a:r>
              <a:rPr lang="en-US" sz="2600" dirty="0"/>
              <a:t> </a:t>
            </a:r>
            <a:r>
              <a:rPr lang="en-US" sz="2600" dirty="0" err="1"/>
              <a:t>nhiên</a:t>
            </a:r>
            <a:r>
              <a:rPr lang="en-US" sz="2600" dirty="0"/>
              <a:t> </a:t>
            </a:r>
            <a:r>
              <a:rPr lang="en-US" sz="2600" dirty="0" err="1"/>
              <a:t>dành</a:t>
            </a:r>
            <a:r>
              <a:rPr lang="en-US" sz="2600" dirty="0"/>
              <a:t> </a:t>
            </a:r>
            <a:r>
              <a:rPr lang="en-US" sz="2600" dirty="0" err="1"/>
              <a:t>cho</a:t>
            </a:r>
            <a:r>
              <a:rPr lang="en-US" sz="2600" dirty="0"/>
              <a:t> </a:t>
            </a:r>
            <a:r>
              <a:rPr lang="en-US" sz="2600" dirty="0" err="1"/>
              <a:t>đất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91751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59865" y="2446986"/>
            <a:ext cx="154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0" y="0"/>
            <a:ext cx="11696131" cy="7042245"/>
          </a:xfrm>
        </p:spPr>
      </p:pic>
    </p:spTree>
    <p:extLst>
      <p:ext uri="{BB962C8B-B14F-4D97-AF65-F5344CB8AC3E}">
        <p14:creationId xmlns:p14="http://schemas.microsoft.com/office/powerpoint/2010/main" val="78650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0" y="627798"/>
            <a:ext cx="6820547" cy="5513696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767" y="627797"/>
            <a:ext cx="5090614" cy="5513697"/>
          </a:xfrm>
        </p:spPr>
      </p:pic>
    </p:spTree>
    <p:extLst>
      <p:ext uri="{BB962C8B-B14F-4D97-AF65-F5344CB8AC3E}">
        <p14:creationId xmlns:p14="http://schemas.microsoft.com/office/powerpoint/2010/main" val="61256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4926842" y="191068"/>
            <a:ext cx="3630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Trần</a:t>
            </a:r>
            <a:r>
              <a:rPr lang="en-US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Đăng</a:t>
            </a:r>
            <a:r>
              <a:rPr lang="en-US" sz="32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Khoa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09397" y="1105469"/>
            <a:ext cx="5258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 smtClean="0"/>
              <a:t>ngày</a:t>
            </a:r>
            <a:r>
              <a:rPr lang="en-US" dirty="0" smtClean="0"/>
              <a:t> 24/4/1958 </a:t>
            </a:r>
            <a:r>
              <a:rPr lang="en-US" dirty="0" err="1" smtClean="0"/>
              <a:t>tại</a:t>
            </a:r>
            <a:r>
              <a:rPr lang="en-US" dirty="0" smtClean="0"/>
              <a:t> </a:t>
            </a:r>
            <a:r>
              <a:rPr lang="en-US" dirty="0" err="1" smtClean="0"/>
              <a:t>làng</a:t>
            </a:r>
            <a:r>
              <a:rPr lang="en-US" dirty="0" smtClean="0"/>
              <a:t> </a:t>
            </a:r>
            <a:r>
              <a:rPr lang="en-US" dirty="0" err="1" smtClean="0"/>
              <a:t>Trực</a:t>
            </a:r>
            <a:r>
              <a:rPr lang="en-US" dirty="0" smtClean="0"/>
              <a:t> </a:t>
            </a:r>
            <a:r>
              <a:rPr lang="en-US" dirty="0" err="1" smtClean="0"/>
              <a:t>Trì</a:t>
            </a:r>
            <a:r>
              <a:rPr lang="en-US" dirty="0" smtClean="0"/>
              <a:t>, </a:t>
            </a:r>
            <a:r>
              <a:rPr lang="en-US" dirty="0" err="1" smtClean="0"/>
              <a:t>xã</a:t>
            </a:r>
            <a:r>
              <a:rPr lang="en-US" dirty="0" smtClean="0"/>
              <a:t> </a:t>
            </a:r>
            <a:r>
              <a:rPr lang="en-US" dirty="0" err="1" smtClean="0"/>
              <a:t>Quốc</a:t>
            </a:r>
            <a:r>
              <a:rPr lang="en-US" dirty="0" smtClean="0"/>
              <a:t> </a:t>
            </a:r>
            <a:r>
              <a:rPr lang="en-US" dirty="0" err="1" smtClean="0"/>
              <a:t>Tuấn</a:t>
            </a:r>
            <a:r>
              <a:rPr lang="en-US" dirty="0" smtClean="0"/>
              <a:t>, </a:t>
            </a:r>
            <a:r>
              <a:rPr lang="en-US" dirty="0" err="1" smtClean="0"/>
              <a:t>huyện</a:t>
            </a:r>
            <a:r>
              <a:rPr lang="en-US" dirty="0" smtClean="0"/>
              <a:t> Nam </a:t>
            </a:r>
            <a:r>
              <a:rPr lang="en-US" dirty="0" err="1" smtClean="0"/>
              <a:t>Sách</a:t>
            </a:r>
            <a:r>
              <a:rPr lang="en-US" dirty="0" smtClean="0"/>
              <a:t>, </a:t>
            </a:r>
            <a:r>
              <a:rPr lang="en-US" dirty="0" err="1" smtClean="0"/>
              <a:t>tỉnh</a:t>
            </a:r>
            <a:r>
              <a:rPr lang="en-US" dirty="0" smtClean="0"/>
              <a:t> </a:t>
            </a:r>
            <a:r>
              <a:rPr lang="en-US" dirty="0" err="1" smtClean="0"/>
              <a:t>Hải</a:t>
            </a:r>
            <a:r>
              <a:rPr lang="en-US" dirty="0" smtClean="0"/>
              <a:t> </a:t>
            </a:r>
            <a:r>
              <a:rPr lang="en-US" dirty="0" err="1" smtClean="0"/>
              <a:t>Dương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09397" y="1896760"/>
            <a:ext cx="49586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thơ</a:t>
            </a:r>
            <a:r>
              <a:rPr lang="en-US" dirty="0" smtClean="0"/>
              <a:t> “ </a:t>
            </a:r>
            <a:r>
              <a:rPr lang="en-US" dirty="0" err="1" smtClean="0"/>
              <a:t>Trăng</a:t>
            </a:r>
            <a:r>
              <a:rPr lang="en-US" dirty="0" smtClean="0"/>
              <a:t> </a:t>
            </a:r>
            <a:r>
              <a:rPr lang="en-US" dirty="0" err="1" smtClean="0"/>
              <a:t>ơi</a:t>
            </a:r>
            <a:r>
              <a:rPr lang="en-US" dirty="0" smtClean="0"/>
              <a:t> …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đâu</a:t>
            </a:r>
            <a:r>
              <a:rPr lang="en-US" dirty="0" smtClean="0"/>
              <a:t> </a:t>
            </a:r>
            <a:r>
              <a:rPr lang="en-US" dirty="0" err="1" smtClean="0"/>
              <a:t>đến</a:t>
            </a:r>
            <a:r>
              <a:rPr lang="en-US" dirty="0" smtClean="0"/>
              <a:t> ?” </a:t>
            </a:r>
            <a:r>
              <a:rPr lang="en-US" dirty="0" err="1" smtClean="0"/>
              <a:t>nằm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 </a:t>
            </a:r>
            <a:r>
              <a:rPr lang="en-US" dirty="0" err="1" smtClean="0"/>
              <a:t>thơ</a:t>
            </a:r>
            <a:r>
              <a:rPr lang="en-US" dirty="0" smtClean="0"/>
              <a:t> “ </a:t>
            </a:r>
            <a:r>
              <a:rPr lang="en-US" dirty="0" err="1" smtClean="0"/>
              <a:t>Góc</a:t>
            </a:r>
            <a:r>
              <a:rPr lang="en-US" dirty="0" smtClean="0"/>
              <a:t> </a:t>
            </a:r>
            <a:r>
              <a:rPr lang="en-US" dirty="0" err="1" smtClean="0"/>
              <a:t>sân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khoảng</a:t>
            </a:r>
            <a:r>
              <a:rPr lang="en-US" dirty="0" smtClean="0"/>
              <a:t> </a:t>
            </a:r>
            <a:r>
              <a:rPr lang="en-US" dirty="0" err="1" smtClean="0"/>
              <a:t>trời</a:t>
            </a:r>
            <a:r>
              <a:rPr lang="en-US" dirty="0" smtClean="0"/>
              <a:t>”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Trần</a:t>
            </a:r>
            <a:r>
              <a:rPr lang="en-US" dirty="0" smtClean="0"/>
              <a:t> </a:t>
            </a:r>
            <a:r>
              <a:rPr lang="en-US" dirty="0" err="1" smtClean="0"/>
              <a:t>Đăng</a:t>
            </a:r>
            <a:r>
              <a:rPr lang="en-US" dirty="0" smtClean="0"/>
              <a:t> </a:t>
            </a:r>
            <a:r>
              <a:rPr lang="en-US" dirty="0" err="1" smtClean="0"/>
              <a:t>Khoa</a:t>
            </a:r>
            <a:r>
              <a:rPr lang="en-US" dirty="0" smtClean="0"/>
              <a:t> </a:t>
            </a:r>
            <a:r>
              <a:rPr lang="en-US" dirty="0" err="1" smtClean="0"/>
              <a:t>sáng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năm</a:t>
            </a:r>
            <a:r>
              <a:rPr lang="en-US" dirty="0" smtClean="0"/>
              <a:t> 1968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ông</a:t>
            </a:r>
            <a:r>
              <a:rPr lang="en-US" dirty="0" smtClean="0"/>
              <a:t> 10 </a:t>
            </a:r>
            <a:r>
              <a:rPr lang="en-US" dirty="0" err="1" smtClean="0"/>
              <a:t>tuổi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409" y="2965050"/>
            <a:ext cx="2914650" cy="38929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573" y="775843"/>
            <a:ext cx="3684896" cy="27179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573" y="4078602"/>
            <a:ext cx="4026373" cy="255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34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05313" cy="6721521"/>
          </a:xfrm>
        </p:spPr>
      </p:pic>
      <p:sp>
        <p:nvSpPr>
          <p:cNvPr id="10" name="Cloud Callout 9"/>
          <p:cNvSpPr/>
          <p:nvPr/>
        </p:nvSpPr>
        <p:spPr>
          <a:xfrm>
            <a:off x="2795515" y="893928"/>
            <a:ext cx="7342496" cy="3616658"/>
          </a:xfrm>
          <a:prstGeom prst="cloudCallout">
            <a:avLst>
              <a:gd name="adj1" fmla="val -22878"/>
              <a:gd name="adj2" fmla="val 66274"/>
            </a:avLst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039737" y="1746913"/>
            <a:ext cx="5486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solidFill>
                  <a:schemeClr val="accent1">
                    <a:lumMod val="75000"/>
                  </a:schemeClr>
                </a:solidFill>
              </a:rPr>
              <a:t>Bài</a:t>
            </a: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000" dirty="0" err="1" smtClean="0">
                <a:solidFill>
                  <a:schemeClr val="accent1">
                    <a:lumMod val="75000"/>
                  </a:schemeClr>
                </a:solidFill>
              </a:rPr>
              <a:t>thơ</a:t>
            </a: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000" dirty="0" err="1" smtClean="0">
                <a:solidFill>
                  <a:schemeClr val="accent1">
                    <a:lumMod val="75000"/>
                  </a:schemeClr>
                </a:solidFill>
              </a:rPr>
              <a:t>được</a:t>
            </a: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</a:rPr>
              <a:t> chia </a:t>
            </a:r>
            <a:r>
              <a:rPr lang="en-US" sz="3000" dirty="0" err="1" smtClean="0">
                <a:solidFill>
                  <a:schemeClr val="accent1">
                    <a:lumMod val="75000"/>
                  </a:schemeClr>
                </a:solidFill>
              </a:rPr>
              <a:t>làm</a:t>
            </a: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000" dirty="0" err="1" smtClean="0">
                <a:solidFill>
                  <a:schemeClr val="accent1">
                    <a:lumMod val="75000"/>
                  </a:schemeClr>
                </a:solidFill>
              </a:rPr>
              <a:t>mấy</a:t>
            </a: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000" dirty="0" err="1" smtClean="0">
                <a:solidFill>
                  <a:schemeClr val="accent1">
                    <a:lumMod val="75000"/>
                  </a:schemeClr>
                </a:solidFill>
              </a:rPr>
              <a:t>đoạn</a:t>
            </a: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</a:rPr>
              <a:t> ?</a:t>
            </a:r>
            <a:endParaRPr lang="en-US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Bent Arrow 12"/>
          <p:cNvSpPr/>
          <p:nvPr/>
        </p:nvSpPr>
        <p:spPr>
          <a:xfrm>
            <a:off x="3628530" y="2489454"/>
            <a:ext cx="813816" cy="384241"/>
          </a:xfrm>
          <a:prstGeom prst="ben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0239" y="2496908"/>
            <a:ext cx="39032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Bài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thơ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được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chia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làm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6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đoạn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ứng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với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6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khổ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thơ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016" y="3701143"/>
            <a:ext cx="3247860" cy="321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09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76" y="112425"/>
            <a:ext cx="11436823" cy="6537278"/>
          </a:xfrm>
        </p:spPr>
      </p:pic>
      <p:sp>
        <p:nvSpPr>
          <p:cNvPr id="11" name="TextBox 10"/>
          <p:cNvSpPr txBox="1"/>
          <p:nvPr/>
        </p:nvSpPr>
        <p:spPr>
          <a:xfrm>
            <a:off x="7328848" y="597771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165677" y="770589"/>
            <a:ext cx="463146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 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endParaRPr lang="en-US" sz="32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endParaRPr lang="en-US" sz="32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Lửng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lơ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Action Button: Help 13">
            <a:hlinkClick r:id="" action="ppaction://noaction" highlightClick="1"/>
          </p:cNvPr>
          <p:cNvSpPr/>
          <p:nvPr/>
        </p:nvSpPr>
        <p:spPr>
          <a:xfrm>
            <a:off x="1815152" y="3487423"/>
            <a:ext cx="818866" cy="764275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105351" y="3487423"/>
            <a:ext cx="7130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Cô</a:t>
            </a:r>
            <a:r>
              <a:rPr lang="en-US" sz="3200" dirty="0" smtClean="0"/>
              <a:t> </a:t>
            </a:r>
            <a:r>
              <a:rPr lang="en-US" sz="3200" dirty="0" err="1" smtClean="0"/>
              <a:t>ngắt</a:t>
            </a:r>
            <a:r>
              <a:rPr lang="en-US" sz="3200" dirty="0" smtClean="0"/>
              <a:t> </a:t>
            </a:r>
            <a:r>
              <a:rPr lang="en-US" sz="3200" dirty="0" err="1" smtClean="0"/>
              <a:t>nhịp</a:t>
            </a:r>
            <a:r>
              <a:rPr lang="en-US" sz="3200" dirty="0" smtClean="0"/>
              <a:t> </a:t>
            </a:r>
            <a:r>
              <a:rPr lang="en-US" sz="3200" dirty="0" err="1" smtClean="0"/>
              <a:t>thơ</a:t>
            </a:r>
            <a:r>
              <a:rPr lang="en-US" sz="3200" dirty="0" smtClean="0"/>
              <a:t> </a:t>
            </a:r>
            <a:r>
              <a:rPr lang="en-US" sz="3200" dirty="0" err="1" smtClean="0"/>
              <a:t>sau</a:t>
            </a:r>
            <a:r>
              <a:rPr lang="en-US" sz="3200" dirty="0" smtClean="0"/>
              <a:t> </a:t>
            </a:r>
            <a:r>
              <a:rPr lang="en-US" sz="3200" dirty="0" err="1" smtClean="0"/>
              <a:t>những</a:t>
            </a:r>
            <a:r>
              <a:rPr lang="en-US" sz="3200" dirty="0" smtClean="0"/>
              <a:t> </a:t>
            </a:r>
            <a:r>
              <a:rPr lang="en-US" sz="3200" dirty="0" err="1" smtClean="0"/>
              <a:t>từ</a:t>
            </a:r>
            <a:r>
              <a:rPr lang="en-US" sz="3200" dirty="0" smtClean="0"/>
              <a:t> </a:t>
            </a:r>
            <a:r>
              <a:rPr lang="en-US" sz="3200" dirty="0" err="1" smtClean="0"/>
              <a:t>ngữ</a:t>
            </a:r>
            <a:r>
              <a:rPr lang="en-US" sz="3200" dirty="0" smtClean="0"/>
              <a:t> </a:t>
            </a:r>
            <a:r>
              <a:rPr lang="en-US" sz="3200" dirty="0" err="1" smtClean="0"/>
              <a:t>nào</a:t>
            </a:r>
            <a:r>
              <a:rPr lang="en-US" sz="3200" dirty="0" smtClean="0"/>
              <a:t> ?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7001301" y="668741"/>
            <a:ext cx="3138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/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65029" y="33237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887546" y="1197181"/>
            <a:ext cx="1306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/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94171" y="33237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7100724" y="1708192"/>
            <a:ext cx="457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/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70586" y="348742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85003" y="2170972"/>
            <a:ext cx="1993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/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90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18" grpId="0"/>
      <p:bldP spid="3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" y="275770"/>
            <a:ext cx="11654972" cy="6342743"/>
          </a:xfrm>
        </p:spPr>
      </p:pic>
      <p:sp>
        <p:nvSpPr>
          <p:cNvPr id="8" name="TextBox 7"/>
          <p:cNvSpPr txBox="1"/>
          <p:nvPr/>
        </p:nvSpPr>
        <p:spPr>
          <a:xfrm>
            <a:off x="1349829" y="2249714"/>
            <a:ext cx="3672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Cách</a:t>
            </a:r>
            <a:r>
              <a:rPr lang="en-US" sz="3200" dirty="0" smtClean="0"/>
              <a:t> </a:t>
            </a:r>
            <a:r>
              <a:rPr lang="en-US" sz="3200" dirty="0" err="1" smtClean="0"/>
              <a:t>đọc</a:t>
            </a:r>
            <a:r>
              <a:rPr lang="en-US" sz="3200" dirty="0" smtClean="0"/>
              <a:t> </a:t>
            </a:r>
            <a:r>
              <a:rPr lang="en-US" sz="3200" dirty="0" err="1" smtClean="0"/>
              <a:t>bài</a:t>
            </a:r>
            <a:r>
              <a:rPr lang="en-US" sz="3200" dirty="0" smtClean="0"/>
              <a:t> </a:t>
            </a:r>
            <a:r>
              <a:rPr lang="en-US" sz="3200" dirty="0" err="1" smtClean="0"/>
              <a:t>thơ</a:t>
            </a:r>
            <a:r>
              <a:rPr lang="en-US" sz="3200" dirty="0" smtClean="0"/>
              <a:t>: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872343" y="3447141"/>
            <a:ext cx="8519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</a:rPr>
              <a:t>Bài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thơ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đọc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với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giọng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thiết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tha</a:t>
            </a:r>
            <a:r>
              <a:rPr lang="en-US" sz="4000" dirty="0" smtClean="0">
                <a:solidFill>
                  <a:srgbClr val="FF0000"/>
                </a:solidFill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</a:rPr>
              <a:t>êm</a:t>
            </a:r>
            <a:r>
              <a:rPr lang="en-US" sz="4000" dirty="0" smtClean="0">
                <a:solidFill>
                  <a:srgbClr val="FF0000"/>
                </a:solidFill>
              </a:rPr>
              <a:t> ả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1" y="4968090"/>
            <a:ext cx="1451430" cy="14832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71" y="4949371"/>
            <a:ext cx="1393372" cy="14754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943" y="4922800"/>
            <a:ext cx="1451430" cy="15020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372" y="4922801"/>
            <a:ext cx="1538513" cy="148467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885" y="4922799"/>
            <a:ext cx="1509486" cy="15020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371" y="4934857"/>
            <a:ext cx="1320800" cy="147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60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1225</TotalTime>
  <Words>532</Words>
  <Application>Microsoft Office PowerPoint</Application>
  <PresentationFormat>Custom</PresentationFormat>
  <Paragraphs>57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thầy cô giáo đến với tiết học của lớp 4A</dc:title>
  <dc:creator>M4800</dc:creator>
  <cp:lastModifiedBy>a</cp:lastModifiedBy>
  <cp:revision>75</cp:revision>
  <dcterms:created xsi:type="dcterms:W3CDTF">2019-03-13T14:11:54Z</dcterms:created>
  <dcterms:modified xsi:type="dcterms:W3CDTF">2021-04-04T13:20:48Z</dcterms:modified>
</cp:coreProperties>
</file>