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88" r:id="rId3"/>
    <p:sldId id="326" r:id="rId4"/>
    <p:sldId id="273" r:id="rId5"/>
    <p:sldId id="310" r:id="rId6"/>
    <p:sldId id="311" r:id="rId7"/>
    <p:sldId id="313" r:id="rId8"/>
    <p:sldId id="274" r:id="rId9"/>
    <p:sldId id="265" r:id="rId10"/>
    <p:sldId id="323" r:id="rId11"/>
    <p:sldId id="300" r:id="rId12"/>
    <p:sldId id="308" r:id="rId13"/>
    <p:sldId id="324" r:id="rId14"/>
    <p:sldId id="269" r:id="rId15"/>
  </p:sldIdLst>
  <p:sldSz cx="12161838" cy="6858000"/>
  <p:notesSz cx="6858000" cy="9144000"/>
  <p:defaultTextStyle>
    <a:defPPr>
      <a:defRPr lang="en-US"/>
    </a:defPPr>
    <a:lvl1pPr marL="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  <a:srgbClr val="EBE7F1"/>
    <a:srgbClr val="F8F892"/>
    <a:srgbClr val="FCD760"/>
    <a:srgbClr val="FF00FF"/>
    <a:srgbClr val="00FFFF"/>
    <a:srgbClr val="FF0000"/>
    <a:srgbClr val="FFFF00"/>
    <a:srgbClr val="FFA87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88612" autoAdjust="0"/>
  </p:normalViewPr>
  <p:slideViewPr>
    <p:cSldViewPr>
      <p:cViewPr varScale="1">
        <p:scale>
          <a:sx n="65" d="100"/>
          <a:sy n="65" d="100"/>
        </p:scale>
        <p:origin x="888" y="6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1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2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33" indent="0">
              <a:buNone/>
              <a:defRPr sz="3700"/>
            </a:lvl2pPr>
            <a:lvl3pPr marL="1217066" indent="0">
              <a:buNone/>
              <a:defRPr sz="3200"/>
            </a:lvl3pPr>
            <a:lvl4pPr marL="1825599" indent="0">
              <a:buNone/>
              <a:defRPr sz="2700"/>
            </a:lvl4pPr>
            <a:lvl5pPr marL="2434131" indent="0">
              <a:buNone/>
              <a:defRPr sz="2700"/>
            </a:lvl5pPr>
            <a:lvl6pPr marL="3042664" indent="0">
              <a:buNone/>
              <a:defRPr sz="2700"/>
            </a:lvl6pPr>
            <a:lvl7pPr marL="3651197" indent="0">
              <a:buNone/>
              <a:defRPr sz="2700"/>
            </a:lvl7pPr>
            <a:lvl8pPr marL="4259730" indent="0">
              <a:buNone/>
              <a:defRPr sz="2700"/>
            </a:lvl8pPr>
            <a:lvl9pPr marL="486826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07" tIns="60853" rIns="121707" bIns="60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07" tIns="60853" rIns="121707" bIns="60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06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00" indent="-456400" algn="l" defTabSz="121706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66" indent="-380333" algn="l" defTabSz="121706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32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865" indent="-304266" algn="l" defTabSz="121706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97" indent="-304266" algn="l" defTabSz="121706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931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463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996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29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3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66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99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131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64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97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73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26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11.wdp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9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8.png"/><Relationship Id="rId1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1659" y="859314"/>
            <a:ext cx="60801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n w="11430"/>
                <a:latin typeface="HP001 4 hàng" panose="020B0603050302020204" pitchFamily="34" charset="0"/>
                <a:cs typeface="Arial" pitchFamily="34" charset="0"/>
              </a:rPr>
              <a:t>Thứ hai </a:t>
            </a:r>
            <a:r>
              <a:rPr lang="en-US" sz="3600" b="1">
                <a:ln w="11430"/>
                <a:latin typeface="HP001 4 hàng" panose="020B0603050302020204" pitchFamily="34" charset="0"/>
                <a:cs typeface="Arial" pitchFamily="34" charset="0"/>
              </a:rPr>
              <a:t>ngày </a:t>
            </a:r>
            <a:r>
              <a:rPr lang="en-US" sz="3600" b="1" smtClean="0">
                <a:ln w="11430"/>
                <a:latin typeface="HP001 4 hàng" panose="020B0603050302020204" pitchFamily="34" charset="0"/>
                <a:cs typeface="Arial" pitchFamily="34" charset="0"/>
              </a:rPr>
              <a:t>3 </a:t>
            </a:r>
            <a:r>
              <a:rPr lang="en-US" sz="3600" b="1">
                <a:ln w="11430"/>
                <a:latin typeface="HP001 4 hàng" panose="020B0603050302020204" pitchFamily="34" charset="0"/>
                <a:cs typeface="Arial" pitchFamily="34" charset="0"/>
              </a:rPr>
              <a:t>- </a:t>
            </a:r>
            <a:r>
              <a:rPr lang="en-US" sz="3600" b="1" smtClean="0">
                <a:ln w="11430"/>
                <a:latin typeface="HP001 4 hàng" panose="020B0603050302020204" pitchFamily="34" charset="0"/>
                <a:cs typeface="Arial" pitchFamily="34" charset="0"/>
              </a:rPr>
              <a:t>10 </a:t>
            </a:r>
            <a:r>
              <a:rPr lang="en-US" sz="3600" b="1">
                <a:ln w="11430"/>
                <a:latin typeface="HP001 4 hàng" panose="020B0603050302020204" pitchFamily="34" charset="0"/>
                <a:cs typeface="Arial" pitchFamily="34" charset="0"/>
              </a:rPr>
              <a:t>-</a:t>
            </a:r>
            <a:r>
              <a:rPr lang="en-US" sz="3600" b="1" smtClean="0">
                <a:ln w="11430"/>
                <a:latin typeface="HP001 4 hàng" panose="020B0603050302020204" pitchFamily="34" charset="0"/>
                <a:cs typeface="Arial" pitchFamily="34" charset="0"/>
              </a:rPr>
              <a:t>2022</a:t>
            </a:r>
            <a:endParaRPr lang="en-US" sz="3600" b="1" dirty="0">
              <a:ln w="11430"/>
              <a:latin typeface="HP001 4 hàng" panose="020B0603050302020204" pitchFamily="34" charset="0"/>
              <a:cs typeface="Arial" pitchFamily="34" charset="0"/>
            </a:endParaRPr>
          </a:p>
          <a:p>
            <a:pPr algn="ctr"/>
            <a:r>
              <a:rPr lang="en-US" sz="3600" b="1" dirty="0">
                <a:ln w="11430"/>
                <a:latin typeface="HP001 4 hàng" panose="020B0603050302020204" pitchFamily="34" charset="0"/>
                <a:cs typeface="Arial" pitchFamily="34" charset="0"/>
              </a:rPr>
              <a:t>Toán</a:t>
            </a:r>
          </a:p>
          <a:p>
            <a:r>
              <a:rPr lang="en-US" sz="3600" b="1" dirty="0">
                <a:ln w="11430"/>
                <a:latin typeface="HP001 4 hàng" panose="020B0603050302020204" pitchFamily="34" charset="0"/>
                <a:cs typeface="Arial" pitchFamily="34" charset="0"/>
              </a:rPr>
              <a:t>3 ô </a:t>
            </a:r>
            <a:r>
              <a:rPr lang="en-US" sz="3600" b="1" dirty="0" smtClean="0">
                <a:ln w="11430"/>
                <a:latin typeface="HP001 4 hàng" panose="020B0603050302020204" pitchFamily="34" charset="0"/>
                <a:cs typeface="Arial" pitchFamily="34" charset="0"/>
              </a:rPr>
              <a:t>  Bảng </a:t>
            </a:r>
            <a:r>
              <a:rPr lang="en-US" sz="3600" b="1" dirty="0">
                <a:ln w="11430"/>
                <a:latin typeface="HP001 4 hàng" panose="020B0603050302020204" pitchFamily="34" charset="0"/>
                <a:cs typeface="Arial" pitchFamily="34" charset="0"/>
              </a:rPr>
              <a:t>cộng (qua 10)</a:t>
            </a:r>
          </a:p>
          <a:p>
            <a:r>
              <a:rPr lang="en-US" sz="3600" b="1" dirty="0">
                <a:ln w="11430"/>
                <a:latin typeface="HP001 4 hàng" panose="020B0603050302020204" pitchFamily="34" charset="0"/>
                <a:cs typeface="Arial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5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Những đèn lồng nào ghi phép tính có kết quả bằng nhau?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+ 7 = 15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+ 5 = 11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26" b="56085" l="49886" r="59909">
                        <a14:foregroundMark x1="54442" y1="45855" x2="53872" y2="51852"/>
                        <a14:foregroundMark x1="55353" y1="26455" x2="55125" y2="32099"/>
                        <a14:foregroundMark x1="55581" y1="26455" x2="55125" y2="3139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67" t="22554" r="39447" b="43427"/>
          <a:stretch/>
        </p:blipFill>
        <p:spPr>
          <a:xfrm>
            <a:off x="5806496" y="2256615"/>
            <a:ext cx="777966" cy="14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33646 0.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150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2" presetClass="emph" presetSubtype="0" repeatCount="indefinit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83" grpId="0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20000" y="419099"/>
            <a:ext cx="9118018" cy="1322987"/>
          </a:xfrm>
          <a:prstGeom prst="rect">
            <a:avLst/>
          </a:prstGeom>
          <a:noFill/>
          <a:ln w="57150">
            <a:noFill/>
          </a:ln>
        </p:spPr>
        <p:txBody>
          <a:bodyPr wrap="square" lIns="90993" tIns="45496" rIns="90993" bIns="45496" rtlCol="0">
            <a:spAutoFit/>
          </a:bodyPr>
          <a:lstStyle/>
          <a:p>
            <a:pPr algn="ctr">
              <a:spcBef>
                <a:spcPts val="598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781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3794919" y="0"/>
            <a:ext cx="6506641" cy="6324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185319" y="4114800"/>
            <a:ext cx="61722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+ 8        9 + 3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76595" y="4258367"/>
            <a:ext cx="1005681" cy="100826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76595" y="4258367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9319" y="750399"/>
            <a:ext cx="3276600" cy="100826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&gt;, &lt;, = ?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524000"/>
            <a:ext cx="1390760" cy="4215406"/>
            <a:chOff x="748145" y="914398"/>
            <a:chExt cx="1787236" cy="541712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+ 9 = 18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+ 8 = 17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+ 7 = 16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+ 6 = 15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+ 5 = 14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+ 4 = 13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+ 3 =  ?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+ 2 = 11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052274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 + 9 = 17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+ 8 = 16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+ 7 = 15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+ 6 = 14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+ 5 = 13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+ 4 = 12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+ 3 = 11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581295"/>
            <a:ext cx="1390760" cy="3158858"/>
            <a:chOff x="748145" y="2272144"/>
            <a:chExt cx="1787236" cy="405938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 + 9 = 16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+ 8 = 15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+ 7 = 14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+ 6 = 13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+ 5 =  ?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+ 4 = 11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095000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+ 9 = 15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+ 8 = 14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+ 7 = 13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+ 6 = 12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+ 5 = 11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628664"/>
            <a:ext cx="1390760" cy="2102312"/>
            <a:chOff x="748145" y="3629890"/>
            <a:chExt cx="1787236" cy="270163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+ 9 = 14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 + 8 = 13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 + 7 =  ?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 + 6 = 11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152665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+ 9 = 13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+ 8 = 12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+ 7 = 11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4682693"/>
            <a:ext cx="1390760" cy="1045766"/>
            <a:chOff x="748145" y="4971314"/>
            <a:chExt cx="1787236" cy="134389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+ 9 =  ?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+ 8 = 11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209214"/>
            <a:ext cx="1390760" cy="5174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+ 9 = 11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047686"/>
            <a:ext cx="1390760" cy="517492"/>
          </a:xfrm>
          <a:prstGeom prst="rect">
            <a:avLst/>
          </a:prstGeom>
          <a:solidFill>
            <a:srgbClr val="C3D69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+ 3 = 12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112727"/>
            <a:ext cx="1390760" cy="517492"/>
          </a:xfrm>
          <a:prstGeom prst="rect">
            <a:avLst/>
          </a:prstGeom>
          <a:solidFill>
            <a:srgbClr val="C3D69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+ 5 = 12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208093"/>
            <a:ext cx="1390760" cy="517492"/>
          </a:xfrm>
          <a:prstGeom prst="rect">
            <a:avLst/>
          </a:prstGeom>
          <a:solidFill>
            <a:srgbClr val="C3D69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+ 9 = 12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163842"/>
            <a:ext cx="1390760" cy="517492"/>
          </a:xfrm>
          <a:prstGeom prst="rect">
            <a:avLst/>
          </a:prstGeom>
          <a:solidFill>
            <a:srgbClr val="C3D69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+ 7 = 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5" r="67594" b="39621"/>
          <a:stretch/>
        </p:blipFill>
        <p:spPr>
          <a:xfrm>
            <a:off x="1430654" y="2613771"/>
            <a:ext cx="456237" cy="45104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6" t="29923" r="748" b="39623"/>
          <a:stretch/>
        </p:blipFill>
        <p:spPr>
          <a:xfrm>
            <a:off x="1435277" y="3128224"/>
            <a:ext cx="456237" cy="4510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724" r="27364" b="56232"/>
          <a:stretch/>
        </p:blipFill>
        <p:spPr>
          <a:xfrm>
            <a:off x="1384415" y="3678598"/>
            <a:ext cx="468295" cy="43598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t="53151" r="27332" b="8587"/>
          <a:stretch/>
        </p:blipFill>
        <p:spPr>
          <a:xfrm>
            <a:off x="1428239" y="4216400"/>
            <a:ext cx="437171" cy="38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47222" r="74346" b="32859"/>
          <a:stretch/>
        </p:blipFill>
        <p:spPr>
          <a:xfrm>
            <a:off x="2822156" y="2066041"/>
            <a:ext cx="482843" cy="48995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0" t="27317" r="27208" b="52764"/>
          <a:stretch/>
        </p:blipFill>
        <p:spPr>
          <a:xfrm>
            <a:off x="2822784" y="2622769"/>
            <a:ext cx="482843" cy="48995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t="66787" r="50025" b="13294"/>
          <a:stretch/>
        </p:blipFill>
        <p:spPr>
          <a:xfrm>
            <a:off x="2836112" y="3166797"/>
            <a:ext cx="482843" cy="48995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4832" r="49260" b="76173"/>
          <a:stretch/>
        </p:blipFill>
        <p:spPr>
          <a:xfrm>
            <a:off x="2836740" y="3754024"/>
            <a:ext cx="440911" cy="34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8" t="62133" r="7208" b="14825"/>
          <a:stretch/>
        </p:blipFill>
        <p:spPr>
          <a:xfrm>
            <a:off x="5677324" y="3614217"/>
            <a:ext cx="406400" cy="47406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5" t="53754" r="36504" b="22148"/>
          <a:stretch/>
        </p:blipFill>
        <p:spPr>
          <a:xfrm>
            <a:off x="7115830" y="4674429"/>
            <a:ext cx="323112" cy="49577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 t="58790" r="63498" b="17112"/>
          <a:stretch/>
        </p:blipFill>
        <p:spPr>
          <a:xfrm>
            <a:off x="11385033" y="5208093"/>
            <a:ext cx="323112" cy="4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2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6" y="12615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>
              <a:spcBef>
                <a:spcPts val="798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3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1" y="275166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6" y="45127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3700" b="1" i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7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(tr.34)</a:t>
            </a:r>
            <a:endParaRPr lang="en-US" sz="37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4"/>
            <a:ext cx="2939111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43" y="2004092"/>
            <a:ext cx="4682331" cy="4682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t="17777" r="31854" b="8889"/>
          <a:stretch/>
        </p:blipFill>
        <p:spPr>
          <a:xfrm rot="1545911">
            <a:off x="8409908" y="1830656"/>
            <a:ext cx="2581878" cy="5029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519" y="411960"/>
            <a:ext cx="11032802" cy="2200146"/>
          </a:xfrm>
          <a:prstGeom prst="rect">
            <a:avLst/>
          </a:prstGeom>
          <a:noFill/>
          <a:ln w="57150">
            <a:noFill/>
          </a:ln>
        </p:spPr>
        <p:txBody>
          <a:bodyPr wrap="square" lIns="90988" tIns="45494" rIns="90988" bIns="45494" rtlCol="0">
            <a:spAutoFit/>
          </a:bodyPr>
          <a:lstStyle/>
          <a:p>
            <a:pPr algn="ctr">
              <a:spcBef>
                <a:spcPts val="597"/>
              </a:spcBef>
            </a:pPr>
            <a:r>
              <a:rPr lang="en-US" sz="6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  <a:r>
              <a:rPr lang="en-US" sz="6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</a:p>
          <a:p>
            <a:pPr algn="ctr">
              <a:spcBef>
                <a:spcPts val="597"/>
              </a:spcBef>
            </a:pPr>
            <a:r>
              <a:rPr lang="en-US" sz="66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Thử tài Toán học</a:t>
            </a: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22962" b="7963"/>
          <a:stretch/>
        </p:blipFill>
        <p:spPr>
          <a:xfrm rot="1346882">
            <a:off x="2270920" y="214507"/>
            <a:ext cx="1175529" cy="2273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871119" y="1039350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22962" b="7963"/>
          <a:stretch/>
        </p:blipFill>
        <p:spPr>
          <a:xfrm rot="1346882">
            <a:off x="5556007" y="214507"/>
            <a:ext cx="1175529" cy="22733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376319" y="1039350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28921" y="1039350"/>
            <a:ext cx="12342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54575" y="3290036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22962" b="7963"/>
          <a:stretch/>
        </p:blipFill>
        <p:spPr>
          <a:xfrm rot="1346882">
            <a:off x="5540924" y="2465193"/>
            <a:ext cx="1175529" cy="22733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361236" y="3290036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13838" y="3290036"/>
            <a:ext cx="12342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51036" y="3290036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57">
            <a:off x="2926888" y="2707481"/>
            <a:ext cx="1381876" cy="17887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57">
            <a:off x="583798" y="2626114"/>
            <a:ext cx="1381876" cy="17887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57">
            <a:off x="5139669" y="4786506"/>
            <a:ext cx="1381876" cy="178872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361235" y="5316334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13837" y="5316334"/>
            <a:ext cx="12342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13836" y="5316334"/>
            <a:ext cx="12342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40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9" y="1905000"/>
            <a:ext cx="470838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4909978"/>
            <a:ext cx="2369873" cy="1948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D36B2-FCB8-470F-A7F2-B0788FCD97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7641" t="30811" b="3077"/>
          <a:stretch/>
        </p:blipFill>
        <p:spPr>
          <a:xfrm>
            <a:off x="10729119" y="4931749"/>
            <a:ext cx="1275689" cy="1750631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3305"/>
              </p:ext>
            </p:extLst>
          </p:nvPr>
        </p:nvGraphicFramePr>
        <p:xfrm>
          <a:off x="1785821" y="1080288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16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2061062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92403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523744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755085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86426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217767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449108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680449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93527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335309" y="125285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548387" y="125285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538029" y="1282697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 +  2  =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508345" y="1282697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940232" y="-155282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611647" y="152452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2043476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274817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506158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737499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968840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200181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431522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662863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86363" y="251815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535780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552865" y="2558507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 +  6  =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523181" y="2558507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98934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772626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6009778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246624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2043476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274817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506158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737499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968840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200181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431522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849211" y="384616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98628" y="384616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552865" y="3914250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 +  5  =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523181" y="3914250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5061782" y="384616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535474" y="384616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772626" y="384616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2043476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274817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506158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737499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968840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200181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621793" y="510608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5071210" y="5106080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552865" y="5174167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 +  6  =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523181" y="5174167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834364" y="5106080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308056" y="5106080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545208" y="5106080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772626" y="510607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6919" y="3124200"/>
            <a:ext cx="3505200" cy="1785778"/>
            <a:chOff x="746919" y="3124200"/>
            <a:chExt cx="3505200" cy="1785778"/>
          </a:xfrm>
        </p:grpSpPr>
        <p:sp>
          <p:nvSpPr>
            <p:cNvPr id="11" name="Oval Callout 10"/>
            <p:cNvSpPr/>
            <p:nvPr/>
          </p:nvSpPr>
          <p:spPr>
            <a:xfrm>
              <a:off x="746919" y="3124200"/>
              <a:ext cx="3505200" cy="1785778"/>
            </a:xfrm>
            <a:prstGeom prst="wedgeEllipseCallout">
              <a:avLst>
                <a:gd name="adj1" fmla="val -31564"/>
                <a:gd name="adj2" fmla="val 6444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019" y="3267748"/>
              <a:ext cx="2438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Mình và Rô-bốt cùng hoàn thành các phép cộng này nhé!</a:t>
              </a:r>
              <a:endPara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0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00"/>
                            </p:stCondLst>
                            <p:childTnLst>
                              <p:par>
                                <p:cTn id="2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"/>
                            </p:stCondLst>
                            <p:childTnLst>
                              <p:par>
                                <p:cTn id="2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30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00"/>
                            </p:stCondLst>
                            <p:childTnLst>
                              <p:par>
                                <p:cTn id="3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/>
      <p:bldP spid="42" grpId="0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/>
      <p:bldP spid="70" grpId="0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58"/>
            <a:ext cx="1484416" cy="15875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764697"/>
            <a:ext cx="1390760" cy="4215406"/>
            <a:chOff x="748145" y="914398"/>
            <a:chExt cx="1787236" cy="541712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 + 9 = 18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+ 8 = 17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+ 7 = 16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+ 6 = 15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+ 5 = 14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+ 4 = 13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 + 3 =  ?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+ 2 = 11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292971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 + 9 = 17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+ 8 = 16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+ 7 = 15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+ 6 = 14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+ 5 = 13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+ 4 = 12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+ 3 = 11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821992"/>
            <a:ext cx="1390760" cy="3158858"/>
            <a:chOff x="748145" y="2272144"/>
            <a:chExt cx="1787236" cy="405938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 + 9 = 16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 + 8 = 15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 + 7 = 14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 + 6 = 13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 + 5 =  ?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 + 4 = 11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335697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 + 9 = 15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 + 8 = 14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 + 7 = 13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 + 6 = 12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 + 5 = 11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869361"/>
            <a:ext cx="1390760" cy="2102312"/>
            <a:chOff x="748145" y="3629890"/>
            <a:chExt cx="1787236" cy="270163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 + 9 = 14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 + 8 = 13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 + 7 =  ?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 + 6 = 11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393362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+ 9 = 13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 + 8 = 12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 + 7 = 11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4923390"/>
            <a:ext cx="1390760" cy="1045766"/>
            <a:chOff x="748145" y="4971314"/>
            <a:chExt cx="1787236" cy="134389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 + 9 =  ?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 + 8 = 11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44991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+ 9 = 11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838200"/>
            <a:ext cx="6154546" cy="2507607"/>
            <a:chOff x="5107266" y="455668"/>
            <a:chExt cx="6154546" cy="2507607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0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À,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cộng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qua 10. </a:t>
              </a:r>
            </a:p>
            <a:p>
              <a:pPr algn="ctr"/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hoàn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bảng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cộng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(qua 10)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2883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+ 3 = 12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35342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+ 5 = 12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448790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+ 9 = 12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404539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39552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5" grpId="0" animBg="1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2111829"/>
            <a:ext cx="4156233" cy="17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719" y="228600"/>
            <a:ext cx="6172200" cy="914400"/>
            <a:chOff x="137319" y="151501"/>
            <a:chExt cx="6172200" cy="914400"/>
          </a:xfrm>
        </p:grpSpPr>
        <p:sp>
          <p:nvSpPr>
            <p:cNvPr id="14" name="Oval 13"/>
            <p:cNvSpPr/>
            <p:nvPr/>
          </p:nvSpPr>
          <p:spPr>
            <a:xfrm>
              <a:off x="137319" y="151501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1071051" y="392637"/>
              <a:ext cx="5238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  <a:endParaRPr lang="x-none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643031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7   +   7	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643031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  +   4</a:t>
            </a:r>
            <a:endParaRPr lang="x-non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1413849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x-none" sz="4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1413849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x-none" sz="4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5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052286" y="422362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 </a:t>
            </a:r>
            <a:r>
              <a:rPr lang="x-none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x-none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2" name="Freeform 121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122" grpId="0" animBg="1"/>
          <p:bldP spid="123" grpId="0" animBg="1"/>
          <p:bldP spid="1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122" grpId="0" animBg="1"/>
          <p:bldP spid="123" grpId="0" animBg="1"/>
          <p:bldP spid="12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621</Words>
  <Application>Microsoft Office PowerPoint</Application>
  <PresentationFormat>Custom</PresentationFormat>
  <Paragraphs>149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HP001 4 hàng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238</cp:revision>
  <dcterms:created xsi:type="dcterms:W3CDTF">2020-04-19T13:18:56Z</dcterms:created>
  <dcterms:modified xsi:type="dcterms:W3CDTF">2022-10-02T15:51:45Z</dcterms:modified>
</cp:coreProperties>
</file>