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900" r:id="rId2"/>
  </p:sldMasterIdLst>
  <p:notesMasterIdLst>
    <p:notesMasterId r:id="rId22"/>
  </p:notesMasterIdLst>
  <p:sldIdLst>
    <p:sldId id="355" r:id="rId3"/>
    <p:sldId id="284" r:id="rId4"/>
    <p:sldId id="295" r:id="rId5"/>
    <p:sldId id="286" r:id="rId6"/>
    <p:sldId id="296" r:id="rId7"/>
    <p:sldId id="297" r:id="rId8"/>
    <p:sldId id="294" r:id="rId9"/>
    <p:sldId id="356" r:id="rId10"/>
    <p:sldId id="361" r:id="rId11"/>
    <p:sldId id="357" r:id="rId12"/>
    <p:sldId id="287" r:id="rId13"/>
    <p:sldId id="300" r:id="rId14"/>
    <p:sldId id="298" r:id="rId15"/>
    <p:sldId id="299" r:id="rId16"/>
    <p:sldId id="358" r:id="rId17"/>
    <p:sldId id="291" r:id="rId18"/>
    <p:sldId id="359" r:id="rId19"/>
    <p:sldId id="293" r:id="rId20"/>
    <p:sldId id="36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90"/>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3082"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4E7A1-F770-403A-B44F-ABE2628A000E}" type="datetimeFigureOut">
              <a:rPr lang="en-US" smtClean="0"/>
              <a:t>7/29/2021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94FFD4-C49B-4DE4-BDB2-D4736871B2C6}" type="slidenum">
              <a:rPr lang="en-US" smtClean="0"/>
              <a:t>‹#›</a:t>
            </a:fld>
            <a:endParaRPr lang="en-US"/>
          </a:p>
        </p:txBody>
      </p:sp>
    </p:spTree>
    <p:extLst>
      <p:ext uri="{BB962C8B-B14F-4D97-AF65-F5344CB8AC3E}">
        <p14:creationId xmlns:p14="http://schemas.microsoft.com/office/powerpoint/2010/main" val="1251834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2</a:t>
            </a:fld>
            <a:endParaRPr lang="en-US"/>
          </a:p>
        </p:txBody>
      </p:sp>
    </p:spTree>
    <p:extLst>
      <p:ext uri="{BB962C8B-B14F-4D97-AF65-F5344CB8AC3E}">
        <p14:creationId xmlns:p14="http://schemas.microsoft.com/office/powerpoint/2010/main" val="3535345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11</a:t>
            </a:fld>
            <a:endParaRPr lang="en-US"/>
          </a:p>
        </p:txBody>
      </p:sp>
    </p:spTree>
    <p:extLst>
      <p:ext uri="{BB962C8B-B14F-4D97-AF65-F5344CB8AC3E}">
        <p14:creationId xmlns:p14="http://schemas.microsoft.com/office/powerpoint/2010/main" val="3991934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12</a:t>
            </a:fld>
            <a:endParaRPr lang="en-US"/>
          </a:p>
        </p:txBody>
      </p:sp>
    </p:spTree>
    <p:extLst>
      <p:ext uri="{BB962C8B-B14F-4D97-AF65-F5344CB8AC3E}">
        <p14:creationId xmlns:p14="http://schemas.microsoft.com/office/powerpoint/2010/main" val="1468436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13</a:t>
            </a:fld>
            <a:endParaRPr lang="en-US"/>
          </a:p>
        </p:txBody>
      </p:sp>
    </p:spTree>
    <p:extLst>
      <p:ext uri="{BB962C8B-B14F-4D97-AF65-F5344CB8AC3E}">
        <p14:creationId xmlns:p14="http://schemas.microsoft.com/office/powerpoint/2010/main" val="2659784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202812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16</a:t>
            </a:fld>
            <a:endParaRPr lang="en-US"/>
          </a:p>
        </p:txBody>
      </p:sp>
    </p:spTree>
    <p:extLst>
      <p:ext uri="{BB962C8B-B14F-4D97-AF65-F5344CB8AC3E}">
        <p14:creationId xmlns:p14="http://schemas.microsoft.com/office/powerpoint/2010/main" val="3366640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18</a:t>
            </a:fld>
            <a:endParaRPr lang="en-US"/>
          </a:p>
        </p:txBody>
      </p:sp>
    </p:spTree>
    <p:extLst>
      <p:ext uri="{BB962C8B-B14F-4D97-AF65-F5344CB8AC3E}">
        <p14:creationId xmlns:p14="http://schemas.microsoft.com/office/powerpoint/2010/main" val="3802612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84960217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505509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53367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25753587"/>
      </p:ext>
    </p:extLst>
  </p:cSld>
  <p:clrMapOvr>
    <a:masterClrMapping/>
  </p:clrMapOvr>
  <mc:AlternateContent xmlns:mc="http://schemas.openxmlformats.org/markup-compatibility/2006" xmlns:p14="http://schemas.microsoft.com/office/powerpoint/2010/main">
    <mc:Choice Requires="p14">
      <p:transition p14:dur="100">
        <p:cut/>
        <p:sndAc>
          <p:stSnd>
            <p:snd r:embed="rId1" name="applause.wav"/>
          </p:stSnd>
        </p:sndAc>
      </p:transition>
    </mc:Choice>
    <mc:Fallback xmlns="">
      <p:transition>
        <p:cut/>
        <p:sndAc>
          <p:stSnd>
            <p:snd r:embed="rId3" name="applause.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7491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7/29/2021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163523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41537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6001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33160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7/29/2021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43261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7/29/2021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80696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106006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7/29/2021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6295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57995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85084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08388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60902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74345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474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00810392"/>
      </p:ext>
    </p:extLst>
  </p:cSld>
  <p:clrMapOvr>
    <a:masterClrMapping/>
  </p:clrMapOvr>
  <mc:AlternateContent xmlns:mc="http://schemas.openxmlformats.org/markup-compatibility/2006" xmlns:p14="http://schemas.microsoft.com/office/powerpoint/2010/main">
    <mc:Choice Requires="p14">
      <p:transition p14:dur="100">
        <p:cut/>
        <p:sndAc>
          <p:stSnd>
            <p:snd r:embed="rId1" name="applause.wav"/>
          </p:stSnd>
        </p:sndAc>
      </p:transition>
    </mc:Choice>
    <mc:Fallback xmlns="">
      <p:transition>
        <p:cut/>
        <p:sndAc>
          <p:stSnd>
            <p:snd r:embed="rId3" name="applause.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6329038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663294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625954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5673364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15561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02316406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37838346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图片 7" descr="444"/>
          <p:cNvPicPr>
            <a:picLocks noChangeAspect="1"/>
          </p:cNvPicPr>
          <p:nvPr userDrawn="1"/>
        </p:nvPicPr>
        <p:blipFill>
          <a:blip r:embed="rId16"/>
          <a:stretch>
            <a:fillRect/>
          </a:stretch>
        </p:blipFill>
        <p:spPr>
          <a:xfrm>
            <a:off x="-8255" y="3492"/>
            <a:ext cx="12208511" cy="6851015"/>
          </a:xfrm>
          <a:prstGeom prst="rect">
            <a:avLst/>
          </a:prstGeom>
        </p:spPr>
      </p:pic>
    </p:spTree>
    <p:extLst>
      <p:ext uri="{BB962C8B-B14F-4D97-AF65-F5344CB8AC3E}">
        <p14:creationId xmlns:p14="http://schemas.microsoft.com/office/powerpoint/2010/main" val="31308973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896" r:id="rId12"/>
    <p:sldLayoutId id="2147483898" r:id="rId13"/>
    <p:sldLayoutId id="2147483899" r:id="rId14"/>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7/29/2021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7" descr="444"/>
          <p:cNvPicPr>
            <a:picLocks noChangeAspect="1"/>
          </p:cNvPicPr>
          <p:nvPr userDrawn="1"/>
        </p:nvPicPr>
        <p:blipFill>
          <a:blip r:embed="rId15"/>
          <a:stretch>
            <a:fillRect/>
          </a:stretch>
        </p:blipFill>
        <p:spPr>
          <a:xfrm>
            <a:off x="-8255" y="3492"/>
            <a:ext cx="12208511" cy="6851015"/>
          </a:xfrm>
          <a:prstGeom prst="rect">
            <a:avLst/>
          </a:prstGeom>
        </p:spPr>
      </p:pic>
    </p:spTree>
    <p:extLst>
      <p:ext uri="{BB962C8B-B14F-4D97-AF65-F5344CB8AC3E}">
        <p14:creationId xmlns:p14="http://schemas.microsoft.com/office/powerpoint/2010/main" val="360268880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audio" Target="../media/audio10.wav"/><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audio" Target="../media/audio4.wav"/><Relationship Id="rId12" Type="http://schemas.openxmlformats.org/officeDocument/2006/relationships/image" Target="../media/image9.png"/><Relationship Id="rId2" Type="http://schemas.openxmlformats.org/officeDocument/2006/relationships/audio" Target="../media/media2.mp3"/><Relationship Id="rId16" Type="http://schemas.openxmlformats.org/officeDocument/2006/relationships/image" Target="../media/image7.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5.jpeg"/><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audio" Target="../media/audio4.wav"/><Relationship Id="rId12" Type="http://schemas.openxmlformats.org/officeDocument/2006/relationships/image" Target="../media/image9.png"/><Relationship Id="rId2" Type="http://schemas.openxmlformats.org/officeDocument/2006/relationships/audio" Target="../media/media2.mp3"/><Relationship Id="rId16" Type="http://schemas.openxmlformats.org/officeDocument/2006/relationships/image" Target="../media/image7.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5.jpeg"/><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audio" Target="../media/audio4.wav"/><Relationship Id="rId12" Type="http://schemas.openxmlformats.org/officeDocument/2006/relationships/image" Target="../media/image9.png"/><Relationship Id="rId2" Type="http://schemas.openxmlformats.org/officeDocument/2006/relationships/audio" Target="../media/media2.mp3"/><Relationship Id="rId16" Type="http://schemas.openxmlformats.org/officeDocument/2006/relationships/image" Target="../media/image7.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5.jpeg"/><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rcRect t="35313" b="20813"/>
          <a:stretch>
            <a:fillRect/>
          </a:stretch>
        </p:blipFill>
        <p:spPr bwMode="auto">
          <a:xfrm>
            <a:off x="-7938" y="-136525"/>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0" y="4214813"/>
            <a:ext cx="1060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a:latin typeface="HP001 4 hàng" panose="020B0603050302020204" pitchFamily="34" charset="0"/>
                <a:ea typeface="字魂17号-萌趣果冻体"/>
                <a:cs typeface="Times New Roman" panose="02020603050405020304" pitchFamily="18" charset="0"/>
              </a:rPr>
              <a:t>Xin chào tất cả các con!</a:t>
            </a:r>
            <a:endParaRPr lang="zh-CN" altLang="en-US" sz="7200" b="1">
              <a:latin typeface="HP001 4 hàng" panose="020B0603050302020204" pitchFamily="34" charset="0"/>
              <a:ea typeface="字魂17号-萌趣果冻体"/>
              <a:cs typeface="Times New Roman" panose="02020603050405020304" pitchFamily="18" charset="0"/>
            </a:endParaRPr>
          </a:p>
        </p:txBody>
      </p:sp>
      <p:pic>
        <p:nvPicPr>
          <p:cNvPr id="6" name="Picture 2" descr="Kết nối tri thức với cuộc số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685505"/>
      </p:ext>
    </p:extLst>
  </p:cSld>
  <p:clrMapOvr>
    <a:masterClrMapping/>
  </p:clrMapOvr>
  <mc:AlternateContent xmlns:mc="http://schemas.openxmlformats.org/markup-compatibility/2006" xmlns:p14="http://schemas.microsoft.com/office/powerpoint/2010/main">
    <mc:Choice Requires="p14">
      <p:transition p14:dur="100">
        <p:cut/>
        <p:sndAc>
          <p:stSnd>
            <p:snd r:embed="rId2" name="applause.wav"/>
          </p:stSnd>
        </p:sndAc>
      </p:transition>
    </mc:Choice>
    <mc:Fallback xmlns="">
      <p:transition>
        <p:cut/>
        <p:sndAc>
          <p:stSnd>
            <p:snd r:embed="rId6" name="applause.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Khám</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phá</a:t>
            </a:r>
            <a:endParaRPr lang="en-US" sz="7200" b="1" dirty="0">
              <a:solidFill>
                <a:schemeClr val="bg1"/>
              </a:solidFill>
              <a:latin typeface="Arial" pitchFamily="34" charset="0"/>
              <a:cs typeface="Arial"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281088"/>
      </p:ext>
    </p:extLst>
  </p:cSld>
  <p:clrMapOvr>
    <a:masterClrMapping/>
  </p:clrMapOvr>
  <mc:AlternateContent xmlns:mc="http://schemas.openxmlformats.org/markup-compatibility/2006" xmlns:p14="http://schemas.microsoft.com/office/powerpoint/2010/main">
    <mc:Choice Requires="p14">
      <p:transition p14:dur="100">
        <p:cut/>
        <p:sndAc>
          <p:stSnd>
            <p:snd r:embed="rId2" name="applause.wav"/>
          </p:stSnd>
        </p:sndAc>
      </p:transition>
    </mc:Choice>
    <mc:Fallback xmlns="">
      <p:transition>
        <p:cut/>
        <p:sndAc>
          <p:stSnd>
            <p:snd r:embed="rId7" name="applause.wav"/>
          </p:st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F748B9AE-A366-4181-AB5A-68A2AED83D7F}"/>
              </a:ext>
            </a:extLst>
          </p:cNvPr>
          <p:cNvSpPr/>
          <p:nvPr/>
        </p:nvSpPr>
        <p:spPr>
          <a:xfrm>
            <a:off x="2799184" y="447869"/>
            <a:ext cx="6867330" cy="6251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rPr>
              <a:t>Chia </a:t>
            </a:r>
            <a:r>
              <a:rPr lang="en-US" sz="2800" b="1" dirty="0" err="1">
                <a:solidFill>
                  <a:schemeClr val="bg1"/>
                </a:solidFill>
                <a:effectLst/>
              </a:rPr>
              <a:t>sẻ</a:t>
            </a:r>
            <a:r>
              <a:rPr lang="en-US" sz="2800" b="1" dirty="0">
                <a:solidFill>
                  <a:schemeClr val="bg1"/>
                </a:solidFill>
                <a:effectLst/>
              </a:rPr>
              <a:t> </a:t>
            </a:r>
            <a:r>
              <a:rPr lang="en-US" sz="2800" b="1" dirty="0" err="1">
                <a:solidFill>
                  <a:schemeClr val="bg1"/>
                </a:solidFill>
                <a:effectLst/>
              </a:rPr>
              <a:t>những</a:t>
            </a:r>
            <a:r>
              <a:rPr lang="en-US" sz="2800" b="1" dirty="0">
                <a:solidFill>
                  <a:schemeClr val="bg1"/>
                </a:solidFill>
                <a:effectLst/>
              </a:rPr>
              <a:t> </a:t>
            </a:r>
            <a:r>
              <a:rPr lang="en-US" sz="2800" b="1" dirty="0" err="1">
                <a:solidFill>
                  <a:schemeClr val="bg1"/>
                </a:solidFill>
                <a:effectLst/>
              </a:rPr>
              <a:t>gì</a:t>
            </a:r>
            <a:r>
              <a:rPr lang="en-US" sz="2800" b="1" dirty="0">
                <a:solidFill>
                  <a:schemeClr val="bg1"/>
                </a:solidFill>
                <a:effectLst/>
              </a:rPr>
              <a:t> </a:t>
            </a:r>
            <a:r>
              <a:rPr lang="en-US" sz="2800" b="1" dirty="0" err="1">
                <a:solidFill>
                  <a:schemeClr val="bg1"/>
                </a:solidFill>
                <a:effectLst/>
              </a:rPr>
              <a:t>em</a:t>
            </a:r>
            <a:r>
              <a:rPr lang="en-US" sz="2800" b="1" dirty="0">
                <a:solidFill>
                  <a:schemeClr val="bg1"/>
                </a:solidFill>
                <a:effectLst/>
              </a:rPr>
              <a:t> </a:t>
            </a:r>
            <a:r>
              <a:rPr lang="en-US" sz="2800" b="1" dirty="0" err="1">
                <a:solidFill>
                  <a:schemeClr val="bg1"/>
                </a:solidFill>
                <a:effectLst/>
              </a:rPr>
              <a:t>biết</a:t>
            </a:r>
            <a:r>
              <a:rPr lang="en-US" sz="2800" b="1" dirty="0">
                <a:solidFill>
                  <a:schemeClr val="bg1"/>
                </a:solidFill>
                <a:effectLst/>
              </a:rPr>
              <a:t> </a:t>
            </a:r>
            <a:r>
              <a:rPr lang="en-US" sz="2800" b="1" dirty="0" err="1">
                <a:solidFill>
                  <a:schemeClr val="bg1"/>
                </a:solidFill>
                <a:effectLst/>
              </a:rPr>
              <a:t>về</a:t>
            </a:r>
            <a:r>
              <a:rPr lang="en-US" sz="2800" b="1" dirty="0">
                <a:solidFill>
                  <a:schemeClr val="bg1"/>
                </a:solidFill>
                <a:effectLst/>
              </a:rPr>
              <a:t> </a:t>
            </a:r>
            <a:r>
              <a:rPr lang="en-US" sz="2800" b="1" dirty="0" err="1">
                <a:solidFill>
                  <a:schemeClr val="bg1"/>
                </a:solidFill>
                <a:effectLst/>
              </a:rPr>
              <a:t>tết</a:t>
            </a:r>
            <a:r>
              <a:rPr lang="en-US" sz="2800" b="1" dirty="0">
                <a:solidFill>
                  <a:schemeClr val="bg1"/>
                </a:solidFill>
                <a:effectLst/>
              </a:rPr>
              <a:t> </a:t>
            </a:r>
            <a:r>
              <a:rPr lang="en-US" sz="2800" b="1" dirty="0" err="1">
                <a:solidFill>
                  <a:schemeClr val="bg1"/>
                </a:solidFill>
                <a:effectLst/>
              </a:rPr>
              <a:t>Trung</a:t>
            </a:r>
            <a:r>
              <a:rPr lang="en-US" sz="2800" b="1" dirty="0">
                <a:solidFill>
                  <a:schemeClr val="bg1"/>
                </a:solidFill>
                <a:effectLst/>
              </a:rPr>
              <a:t> </a:t>
            </a:r>
            <a:r>
              <a:rPr lang="en-US" sz="2800" b="1" dirty="0" err="1">
                <a:solidFill>
                  <a:schemeClr val="bg1"/>
                </a:solidFill>
                <a:effectLst/>
              </a:rPr>
              <a:t>thu</a:t>
            </a:r>
            <a:endParaRPr lang="en-US" sz="2800" dirty="0">
              <a:solidFill>
                <a:schemeClr val="bg1"/>
              </a:solidFill>
            </a:endParaRPr>
          </a:p>
        </p:txBody>
      </p:sp>
      <p:sp>
        <p:nvSpPr>
          <p:cNvPr id="4" name="TextBox 3">
            <a:extLst>
              <a:ext uri="{FF2B5EF4-FFF2-40B4-BE49-F238E27FC236}">
                <a16:creationId xmlns="" xmlns:a16="http://schemas.microsoft.com/office/drawing/2014/main" id="{14D460CF-05DD-4D57-952D-F760A91EB16B}"/>
              </a:ext>
            </a:extLst>
          </p:cNvPr>
          <p:cNvSpPr txBox="1"/>
          <p:nvPr/>
        </p:nvSpPr>
        <p:spPr>
          <a:xfrm>
            <a:off x="1449355" y="1371599"/>
            <a:ext cx="9293290" cy="646331"/>
          </a:xfrm>
          <a:prstGeom prst="rect">
            <a:avLst/>
          </a:prstGeom>
          <a:noFill/>
        </p:spPr>
        <p:txBody>
          <a:bodyPr wrap="square" rtlCol="0">
            <a:spAutoFit/>
          </a:bodyPr>
          <a:lstStyle/>
          <a:p>
            <a:r>
              <a:rPr lang="en-US" sz="3600" dirty="0" err="1"/>
              <a:t>Tết</a:t>
            </a:r>
            <a:r>
              <a:rPr lang="en-US" sz="3600" dirty="0"/>
              <a:t> </a:t>
            </a:r>
            <a:r>
              <a:rPr lang="en-US" sz="3600" dirty="0" err="1"/>
              <a:t>Trung</a:t>
            </a:r>
            <a:r>
              <a:rPr lang="en-US" sz="3600" dirty="0"/>
              <a:t> </a:t>
            </a:r>
            <a:r>
              <a:rPr lang="en-US" sz="3600" dirty="0" err="1"/>
              <a:t>thu</a:t>
            </a:r>
            <a:r>
              <a:rPr lang="en-US" sz="3600" dirty="0"/>
              <a:t> </a:t>
            </a:r>
            <a:r>
              <a:rPr lang="en-US" sz="3600" dirty="0" err="1"/>
              <a:t>thường</a:t>
            </a:r>
            <a:r>
              <a:rPr lang="en-US" sz="3600" dirty="0"/>
              <a:t> </a:t>
            </a:r>
            <a:r>
              <a:rPr lang="en-US" sz="3600" dirty="0" err="1"/>
              <a:t>có</a:t>
            </a:r>
            <a:r>
              <a:rPr lang="en-US" sz="3600" dirty="0"/>
              <a:t> </a:t>
            </a:r>
            <a:r>
              <a:rPr lang="en-US" sz="3600" dirty="0" err="1"/>
              <a:t>những</a:t>
            </a:r>
            <a:r>
              <a:rPr lang="en-US" sz="3600" dirty="0"/>
              <a:t> </a:t>
            </a:r>
            <a:r>
              <a:rPr lang="en-US" sz="3600" dirty="0" err="1"/>
              <a:t>hoạt</a:t>
            </a:r>
            <a:r>
              <a:rPr lang="en-US" sz="3600" dirty="0"/>
              <a:t> </a:t>
            </a:r>
            <a:r>
              <a:rPr lang="en-US" sz="3600" dirty="0" err="1"/>
              <a:t>động</a:t>
            </a:r>
            <a:r>
              <a:rPr lang="en-US" sz="3600" dirty="0"/>
              <a:t> </a:t>
            </a:r>
            <a:r>
              <a:rPr lang="en-US" sz="3600" dirty="0" err="1"/>
              <a:t>nào</a:t>
            </a:r>
            <a:r>
              <a:rPr lang="en-US" sz="3600" dirty="0"/>
              <a:t>?</a:t>
            </a:r>
          </a:p>
        </p:txBody>
      </p:sp>
      <p:pic>
        <p:nvPicPr>
          <p:cNvPr id="8" name="Picture 7">
            <a:extLst>
              <a:ext uri="{FF2B5EF4-FFF2-40B4-BE49-F238E27FC236}">
                <a16:creationId xmlns="" xmlns:a16="http://schemas.microsoft.com/office/drawing/2014/main" id="{428C2DB6-59EC-47D2-B595-92FE47168283}"/>
              </a:ext>
            </a:extLst>
          </p:cNvPr>
          <p:cNvPicPr>
            <a:picLocks noChangeAspect="1"/>
          </p:cNvPicPr>
          <p:nvPr/>
        </p:nvPicPr>
        <p:blipFill>
          <a:blip r:embed="rId4"/>
          <a:stretch>
            <a:fillRect/>
          </a:stretch>
        </p:blipFill>
        <p:spPr>
          <a:xfrm>
            <a:off x="156254" y="2017930"/>
            <a:ext cx="4687534" cy="2943127"/>
          </a:xfrm>
          <a:prstGeom prst="rect">
            <a:avLst/>
          </a:prstGeom>
        </p:spPr>
      </p:pic>
      <p:pic>
        <p:nvPicPr>
          <p:cNvPr id="10" name="Picture 9">
            <a:extLst>
              <a:ext uri="{FF2B5EF4-FFF2-40B4-BE49-F238E27FC236}">
                <a16:creationId xmlns="" xmlns:a16="http://schemas.microsoft.com/office/drawing/2014/main" id="{2877CF31-C527-410C-95B0-9703850D5EF3}"/>
              </a:ext>
            </a:extLst>
          </p:cNvPr>
          <p:cNvPicPr>
            <a:picLocks noChangeAspect="1"/>
          </p:cNvPicPr>
          <p:nvPr/>
        </p:nvPicPr>
        <p:blipFill>
          <a:blip r:embed="rId5"/>
          <a:stretch>
            <a:fillRect/>
          </a:stretch>
        </p:blipFill>
        <p:spPr>
          <a:xfrm>
            <a:off x="4843788" y="2528596"/>
            <a:ext cx="3638259" cy="3340651"/>
          </a:xfrm>
          <a:prstGeom prst="rect">
            <a:avLst/>
          </a:prstGeom>
        </p:spPr>
      </p:pic>
      <p:pic>
        <p:nvPicPr>
          <p:cNvPr id="12" name="Picture 11">
            <a:extLst>
              <a:ext uri="{FF2B5EF4-FFF2-40B4-BE49-F238E27FC236}">
                <a16:creationId xmlns="" xmlns:a16="http://schemas.microsoft.com/office/drawing/2014/main" id="{19EC39EE-E132-4355-B7A7-D4E1CF45BD55}"/>
              </a:ext>
            </a:extLst>
          </p:cNvPr>
          <p:cNvPicPr>
            <a:picLocks noChangeAspect="1"/>
          </p:cNvPicPr>
          <p:nvPr/>
        </p:nvPicPr>
        <p:blipFill>
          <a:blip r:embed="rId6"/>
          <a:stretch>
            <a:fillRect/>
          </a:stretch>
        </p:blipFill>
        <p:spPr>
          <a:xfrm>
            <a:off x="8482047" y="2528596"/>
            <a:ext cx="3631396" cy="3263184"/>
          </a:xfrm>
          <a:prstGeom prst="rect">
            <a:avLst/>
          </a:prstGeom>
        </p:spPr>
      </p:pic>
    </p:spTree>
    <p:extLst>
      <p:ext uri="{BB962C8B-B14F-4D97-AF65-F5344CB8AC3E}">
        <p14:creationId xmlns:p14="http://schemas.microsoft.com/office/powerpoint/2010/main" val="3817201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4D460CF-05DD-4D57-952D-F760A91EB16B}"/>
              </a:ext>
            </a:extLst>
          </p:cNvPr>
          <p:cNvSpPr txBox="1"/>
          <p:nvPr/>
        </p:nvSpPr>
        <p:spPr>
          <a:xfrm>
            <a:off x="1643758" y="0"/>
            <a:ext cx="96684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Trung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thường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hoạt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 xmlns:a16="http://schemas.microsoft.com/office/drawing/2014/main" id="{F7C58559-0209-464F-8858-206387F31EF5}"/>
              </a:ext>
            </a:extLst>
          </p:cNvPr>
          <p:cNvPicPr>
            <a:picLocks noChangeAspect="1"/>
          </p:cNvPicPr>
          <p:nvPr/>
        </p:nvPicPr>
        <p:blipFill>
          <a:blip r:embed="rId4"/>
          <a:stretch>
            <a:fillRect/>
          </a:stretch>
        </p:blipFill>
        <p:spPr>
          <a:xfrm>
            <a:off x="0" y="791851"/>
            <a:ext cx="6257925" cy="4194927"/>
          </a:xfrm>
          <a:prstGeom prst="rect">
            <a:avLst/>
          </a:prstGeom>
        </p:spPr>
      </p:pic>
      <p:pic>
        <p:nvPicPr>
          <p:cNvPr id="11" name="Picture 10">
            <a:extLst>
              <a:ext uri="{FF2B5EF4-FFF2-40B4-BE49-F238E27FC236}">
                <a16:creationId xmlns="" xmlns:a16="http://schemas.microsoft.com/office/drawing/2014/main" id="{16C33AEF-3CEC-4E94-AF29-3A4613504CAE}"/>
              </a:ext>
            </a:extLst>
          </p:cNvPr>
          <p:cNvPicPr>
            <a:picLocks noChangeAspect="1"/>
          </p:cNvPicPr>
          <p:nvPr/>
        </p:nvPicPr>
        <p:blipFill>
          <a:blip r:embed="rId5"/>
          <a:stretch>
            <a:fillRect/>
          </a:stretch>
        </p:blipFill>
        <p:spPr>
          <a:xfrm>
            <a:off x="6257925" y="791850"/>
            <a:ext cx="5934075" cy="4194927"/>
          </a:xfrm>
          <a:prstGeom prst="rect">
            <a:avLst/>
          </a:prstGeom>
        </p:spPr>
      </p:pic>
    </p:spTree>
    <p:extLst>
      <p:ext uri="{BB962C8B-B14F-4D97-AF65-F5344CB8AC3E}">
        <p14:creationId xmlns:p14="http://schemas.microsoft.com/office/powerpoint/2010/main" val="2299096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4D460CF-05DD-4D57-952D-F760A91EB16B}"/>
              </a:ext>
            </a:extLst>
          </p:cNvPr>
          <p:cNvSpPr txBox="1"/>
          <p:nvPr/>
        </p:nvSpPr>
        <p:spPr>
          <a:xfrm>
            <a:off x="1449355" y="618649"/>
            <a:ext cx="92932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xúc</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em</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khi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tham</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gia</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vui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Tết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Trung</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thu</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 xmlns:a16="http://schemas.microsoft.com/office/drawing/2014/main" id="{B3B3312D-D4B4-4BA3-AEA6-0E2FC6C900CC}"/>
              </a:ext>
            </a:extLst>
          </p:cNvPr>
          <p:cNvPicPr>
            <a:picLocks noChangeAspect="1"/>
          </p:cNvPicPr>
          <p:nvPr/>
        </p:nvPicPr>
        <p:blipFill>
          <a:blip r:embed="rId4"/>
          <a:stretch>
            <a:fillRect/>
          </a:stretch>
        </p:blipFill>
        <p:spPr>
          <a:xfrm>
            <a:off x="2055043" y="1168924"/>
            <a:ext cx="8870623" cy="4858652"/>
          </a:xfrm>
          <a:prstGeom prst="rect">
            <a:avLst/>
          </a:prstGeom>
        </p:spPr>
      </p:pic>
    </p:spTree>
    <p:extLst>
      <p:ext uri="{BB962C8B-B14F-4D97-AF65-F5344CB8AC3E}">
        <p14:creationId xmlns:p14="http://schemas.microsoft.com/office/powerpoint/2010/main" val="1218811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01600" y="-450849"/>
            <a:ext cx="12187767" cy="6849533"/>
          </a:xfrm>
          <a:prstGeom prst="rect">
            <a:avLst/>
          </a:prstGeom>
          <a:noFill/>
          <a:ln w="9525">
            <a:noFill/>
          </a:ln>
        </p:spPr>
      </p:pic>
      <p:sp>
        <p:nvSpPr>
          <p:cNvPr id="53252" name="Rectangle 4"/>
          <p:cNvSpPr/>
          <p:nvPr/>
        </p:nvSpPr>
        <p:spPr>
          <a:xfrm>
            <a:off x="1606867" y="2290855"/>
            <a:ext cx="8978265" cy="2308324"/>
          </a:xfrm>
          <a:prstGeom prst="rect">
            <a:avLst/>
          </a:prstGeom>
          <a:noFill/>
          <a:ln w="9525">
            <a:noFill/>
          </a:ln>
        </p:spPr>
        <p:txBody>
          <a:bodyPr wrap="square">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rPr>
              <a:t>Tết Trung thu có nhiều hình ảnh tiêu biểu, quen thuộc với mỗi người Việt Nam như mâm quả, trăng sáng, rước đèn, bày cỗ Trung thu, giữa mùa thu, đồ chơi,…</a:t>
            </a:r>
            <a:endParaRPr kumimoji="0" lang="en-US" sz="3600" b="0" i="0" u="none" strike="noStrike" kern="1200" cap="none" spc="0" normalizeH="0" baseline="0" noProof="0" dirty="0">
              <a:ln>
                <a:noFill/>
              </a:ln>
              <a:solidFill>
                <a:srgbClr val="4F81BD"/>
              </a:solidFill>
              <a:effectLst>
                <a:outerShdw blurRad="38100" dist="25400" dir="5400000" algn="ctr" rotWithShape="0">
                  <a:srgbClr val="6E747A">
                    <a:alpha val="43000"/>
                  </a:srgbClr>
                </a:outerShdw>
              </a:effectLst>
              <a:uLnTx/>
              <a:uFillTx/>
              <a:latin typeface="Calibri" panose="020F0502020204030204" pitchFamily="34" charset="0"/>
              <a:ea typeface="+mn-ea"/>
              <a:cs typeface="Calibri" panose="020F0502020204030204" pitchFamily="34" charset="0"/>
            </a:endParaRPr>
          </a:p>
        </p:txBody>
      </p:sp>
      <p:sp>
        <p:nvSpPr>
          <p:cNvPr id="2" name="Text Box 1"/>
          <p:cNvSpPr txBox="1"/>
          <p:nvPr/>
        </p:nvSpPr>
        <p:spPr>
          <a:xfrm>
            <a:off x="1875367" y="939307"/>
            <a:ext cx="808291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Kết</a:t>
            </a:r>
            <a:r>
              <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 </a:t>
            </a: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luận</a:t>
            </a:r>
            <a:endPar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endParaRPr>
          </a:p>
        </p:txBody>
      </p:sp>
    </p:spTree>
    <p:extLst>
      <p:ext uri="{BB962C8B-B14F-4D97-AF65-F5344CB8AC3E}">
        <p14:creationId xmlns:p14="http://schemas.microsoft.com/office/powerpoint/2010/main" val="2873195859"/>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53252"/>
                                        </p:tgtEl>
                                        <p:attrNameLst>
                                          <p:attrName>style.visibility</p:attrName>
                                        </p:attrNameLst>
                                      </p:cBhvr>
                                      <p:to>
                                        <p:strVal val="visible"/>
                                      </p:to>
                                    </p:set>
                                    <p:animEffect transition="in" filter="barn(inVertical)">
                                      <p:cBhvr>
                                        <p:cTn id="1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Mở</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rộng</a:t>
            </a:r>
            <a:endParaRPr lang="en-US" sz="7200" b="1" dirty="0" smtClean="0">
              <a:solidFill>
                <a:schemeClr val="bg1"/>
              </a:solidFill>
              <a:latin typeface="Arial" pitchFamily="34" charset="0"/>
              <a:cs typeface="Arial" pitchFamily="34" charset="0"/>
            </a:endParaRPr>
          </a:p>
          <a:p>
            <a:pPr algn="ctr"/>
            <a:r>
              <a:rPr lang="en-US" sz="7200" b="1" dirty="0" err="1" smtClean="0">
                <a:solidFill>
                  <a:schemeClr val="bg1"/>
                </a:solidFill>
                <a:latin typeface="Arial" pitchFamily="34" charset="0"/>
                <a:cs typeface="Arial" pitchFamily="34" charset="0"/>
              </a:rPr>
              <a:t>Tổng</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kết</a:t>
            </a:r>
            <a:r>
              <a:rPr lang="en-US" sz="7200" b="1" dirty="0" smtClean="0">
                <a:solidFill>
                  <a:schemeClr val="bg1"/>
                </a:solidFill>
                <a:latin typeface="Arial" pitchFamily="34" charset="0"/>
                <a:cs typeface="Arial" pitchFamily="34" charset="0"/>
              </a:rPr>
              <a:t> </a:t>
            </a:r>
            <a:endParaRPr lang="en-US" sz="7200" b="1" dirty="0">
              <a:solidFill>
                <a:schemeClr val="bg1"/>
              </a:solidFill>
              <a:latin typeface="Arial" pitchFamily="34" charset="0"/>
              <a:cs typeface="Arial"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951876"/>
      </p:ext>
    </p:extLst>
  </p:cSld>
  <p:clrMapOvr>
    <a:masterClrMapping/>
  </p:clrMapOvr>
  <mc:AlternateContent xmlns:mc="http://schemas.openxmlformats.org/markup-compatibility/2006" xmlns:p14="http://schemas.microsoft.com/office/powerpoint/2010/main">
    <mc:Choice Requires="p14">
      <p:transition p14:dur="100">
        <p:cut/>
        <p:sndAc>
          <p:stSnd>
            <p:snd r:embed="rId2" name="applause.wav"/>
          </p:stSnd>
        </p:sndAc>
      </p:transition>
    </mc:Choice>
    <mc:Fallback xmlns="">
      <p:transition>
        <p:cut/>
        <p:sndAc>
          <p:stSnd>
            <p:snd r:embed="rId7" name="applause.wav"/>
          </p:stSnd>
        </p:sndAc>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6EBCC25A-C4AE-4786-9613-62CD574E7607}"/>
              </a:ext>
            </a:extLst>
          </p:cNvPr>
          <p:cNvSpPr/>
          <p:nvPr/>
        </p:nvSpPr>
        <p:spPr>
          <a:xfrm>
            <a:off x="1604864" y="195943"/>
            <a:ext cx="8789437" cy="8770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rPr>
              <a:t>Thực hành làm đèn lồng đón tết Trung thu.</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Hướng dẫn làm đèn lồng">
            <a:hlinkClick r:id="" action="ppaction://media"/>
            <a:extLst>
              <a:ext uri="{FF2B5EF4-FFF2-40B4-BE49-F238E27FC236}">
                <a16:creationId xmlns="" xmlns:a16="http://schemas.microsoft.com/office/drawing/2014/main" id="{E45F1281-9505-40E4-A7C6-256BEAEAA1F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01281" y="1452077"/>
            <a:ext cx="8789437" cy="4944058"/>
          </a:xfrm>
          <a:prstGeom prst="rect">
            <a:avLst/>
          </a:prstGeom>
        </p:spPr>
      </p:pic>
    </p:spTree>
    <p:extLst>
      <p:ext uri="{BB962C8B-B14F-4D97-AF65-F5344CB8AC3E}">
        <p14:creationId xmlns:p14="http://schemas.microsoft.com/office/powerpoint/2010/main" val="249370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941983" y="2279375"/>
            <a:ext cx="795204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HĐ</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về</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nhà</a:t>
            </a:r>
            <a:endParaRPr lang="en-US" sz="7200" b="1" dirty="0">
              <a:solidFill>
                <a:schemeClr val="bg1"/>
              </a:solidFill>
              <a:latin typeface="Arial" pitchFamily="34" charset="0"/>
              <a:cs typeface="Arial" pitchFamily="34" charset="0"/>
            </a:endParaRPr>
          </a:p>
        </p:txBody>
      </p:sp>
      <p:sp>
        <p:nvSpPr>
          <p:cNvPr id="3" name="Oval 2"/>
          <p:cNvSpPr/>
          <p:nvPr/>
        </p:nvSpPr>
        <p:spPr>
          <a:xfrm>
            <a:off x="1582737" y="2519211"/>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500141"/>
      </p:ext>
    </p:extLst>
  </p:cSld>
  <p:clrMapOvr>
    <a:masterClrMapping/>
  </p:clrMapOvr>
  <mc:AlternateContent xmlns:mc="http://schemas.openxmlformats.org/markup-compatibility/2006" xmlns:p14="http://schemas.microsoft.com/office/powerpoint/2010/main">
    <mc:Choice Requires="p14">
      <p:transition p14:dur="100">
        <p:cut/>
        <p:sndAc>
          <p:stSnd>
            <p:snd r:embed="rId2" name="applause.wav"/>
          </p:stSnd>
        </p:sndAc>
      </p:transition>
    </mc:Choice>
    <mc:Fallback xmlns="">
      <p:transition>
        <p:cut/>
        <p:sndAc>
          <p:stSnd>
            <p:snd r:embed="rId7" name="applause.wav"/>
          </p:st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5AD3E89-574F-4BFF-82D2-CF99A8D816FE}"/>
              </a:ext>
            </a:extLst>
          </p:cNvPr>
          <p:cNvSpPr txBox="1"/>
          <p:nvPr/>
        </p:nvSpPr>
        <p:spPr>
          <a:xfrm>
            <a:off x="2724151" y="447675"/>
            <a:ext cx="6915150" cy="1200329"/>
          </a:xfrm>
          <a:prstGeom prst="rect">
            <a:avLst/>
          </a:prstGeom>
          <a:noFill/>
        </p:spPr>
        <p:txBody>
          <a:bodyPr wrap="square" rtlCol="0">
            <a:spAutoFit/>
          </a:bodyPr>
          <a:lstStyle/>
          <a:p>
            <a:pPr lvl="0" algn="ctr">
              <a:defRPr/>
            </a:pPr>
            <a:r>
              <a:rPr lang="en-US" sz="3600" dirty="0" err="1">
                <a:solidFill>
                  <a:prstClr val="black"/>
                </a:solidFill>
              </a:rPr>
              <a:t>Thực</a:t>
            </a:r>
            <a:r>
              <a:rPr lang="en-US" sz="3600" dirty="0">
                <a:solidFill>
                  <a:prstClr val="black"/>
                </a:solidFill>
              </a:rPr>
              <a:t> </a:t>
            </a:r>
            <a:r>
              <a:rPr lang="en-US" sz="3600" dirty="0" err="1">
                <a:solidFill>
                  <a:prstClr val="black"/>
                </a:solidFill>
              </a:rPr>
              <a:t>hiện</a:t>
            </a:r>
            <a:r>
              <a:rPr lang="en-US" sz="3600" dirty="0">
                <a:solidFill>
                  <a:prstClr val="black"/>
                </a:solidFill>
              </a:rPr>
              <a:t> </a:t>
            </a:r>
            <a:r>
              <a:rPr lang="en-US" sz="3600" dirty="0" err="1">
                <a:solidFill>
                  <a:prstClr val="black"/>
                </a:solidFill>
              </a:rPr>
              <a:t>một</a:t>
            </a:r>
            <a:r>
              <a:rPr lang="en-US" sz="3600" dirty="0">
                <a:solidFill>
                  <a:prstClr val="black"/>
                </a:solidFill>
              </a:rPr>
              <a:t> </a:t>
            </a:r>
            <a:r>
              <a:rPr lang="en-US" sz="3600" dirty="0" err="1">
                <a:solidFill>
                  <a:prstClr val="black"/>
                </a:solidFill>
              </a:rPr>
              <a:t>việc</a:t>
            </a:r>
            <a:r>
              <a:rPr lang="en-US" sz="3600" dirty="0">
                <a:solidFill>
                  <a:prstClr val="black"/>
                </a:solidFill>
              </a:rPr>
              <a:t> </a:t>
            </a:r>
            <a:r>
              <a:rPr lang="en-US" sz="3600" dirty="0" err="1">
                <a:solidFill>
                  <a:prstClr val="black"/>
                </a:solidFill>
              </a:rPr>
              <a:t>để</a:t>
            </a:r>
            <a:r>
              <a:rPr lang="en-US" sz="3600" dirty="0">
                <a:solidFill>
                  <a:prstClr val="black"/>
                </a:solidFill>
              </a:rPr>
              <a:t> </a:t>
            </a:r>
            <a:r>
              <a:rPr lang="en-US" sz="3600" dirty="0" err="1">
                <a:solidFill>
                  <a:prstClr val="black"/>
                </a:solidFill>
              </a:rPr>
              <a:t>chuẩn</a:t>
            </a:r>
            <a:r>
              <a:rPr lang="en-US" sz="3600" dirty="0">
                <a:solidFill>
                  <a:prstClr val="black"/>
                </a:solidFill>
              </a:rPr>
              <a:t> </a:t>
            </a:r>
            <a:r>
              <a:rPr lang="en-US" sz="3600" dirty="0" err="1">
                <a:solidFill>
                  <a:prstClr val="black"/>
                </a:solidFill>
              </a:rPr>
              <a:t>bị</a:t>
            </a:r>
            <a:r>
              <a:rPr lang="en-US" sz="3600" dirty="0">
                <a:solidFill>
                  <a:prstClr val="black"/>
                </a:solidFill>
              </a:rPr>
              <a:t> </a:t>
            </a:r>
            <a:r>
              <a:rPr lang="en-US" sz="3600" dirty="0" err="1">
                <a:solidFill>
                  <a:prstClr val="black"/>
                </a:solidFill>
              </a:rPr>
              <a:t>Tết</a:t>
            </a:r>
            <a:r>
              <a:rPr lang="en-US" sz="3600" dirty="0">
                <a:solidFill>
                  <a:prstClr val="black"/>
                </a:solidFill>
              </a:rPr>
              <a:t> </a:t>
            </a:r>
            <a:r>
              <a:rPr lang="en-US" sz="3600" dirty="0" err="1">
                <a:solidFill>
                  <a:prstClr val="black"/>
                </a:solidFill>
              </a:rPr>
              <a:t>Trung</a:t>
            </a:r>
            <a:r>
              <a:rPr lang="en-US" sz="3600" dirty="0">
                <a:solidFill>
                  <a:prstClr val="black"/>
                </a:solidFill>
              </a:rPr>
              <a:t> </a:t>
            </a:r>
            <a:r>
              <a:rPr lang="en-US" sz="3600" dirty="0" err="1">
                <a:solidFill>
                  <a:prstClr val="black"/>
                </a:solidFill>
              </a:rPr>
              <a:t>thu</a:t>
            </a:r>
            <a:r>
              <a:rPr lang="en-US" sz="3600" dirty="0">
                <a:solidFill>
                  <a:prstClr val="black"/>
                </a:solidFill>
              </a:rPr>
              <a:t> </a:t>
            </a:r>
            <a:r>
              <a:rPr lang="en-US" sz="3600" dirty="0" err="1">
                <a:solidFill>
                  <a:prstClr val="black"/>
                </a:solidFill>
              </a:rPr>
              <a:t>cùng</a:t>
            </a:r>
            <a:r>
              <a:rPr lang="en-US" sz="3600" dirty="0">
                <a:solidFill>
                  <a:prstClr val="black"/>
                </a:solidFill>
              </a:rPr>
              <a:t> </a:t>
            </a:r>
            <a:r>
              <a:rPr lang="en-US" sz="3600" dirty="0" err="1">
                <a:solidFill>
                  <a:prstClr val="black"/>
                </a:solidFill>
              </a:rPr>
              <a:t>gia</a:t>
            </a:r>
            <a:r>
              <a:rPr lang="en-US" sz="3600" dirty="0">
                <a:solidFill>
                  <a:prstClr val="black"/>
                </a:solidFill>
              </a:rPr>
              <a:t> </a:t>
            </a:r>
            <a:r>
              <a:rPr lang="en-US" sz="3600" dirty="0" err="1">
                <a:solidFill>
                  <a:prstClr val="black"/>
                </a:solidFill>
              </a:rPr>
              <a:t>đình</a:t>
            </a:r>
            <a:r>
              <a:rPr lang="en-US" sz="3600" dirty="0">
                <a:solidFill>
                  <a:prstClr val="black"/>
                </a:solidFill>
              </a:rPr>
              <a:t> </a:t>
            </a:r>
            <a:r>
              <a:rPr lang="en-US" sz="3600" dirty="0" err="1">
                <a:solidFill>
                  <a:prstClr val="black"/>
                </a:solidFill>
              </a:rPr>
              <a:t>mình</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 xmlns:a16="http://schemas.microsoft.com/office/drawing/2014/main" id="{6CA54DE9-A0D6-4D93-B2FC-CAA10628374A}"/>
              </a:ext>
            </a:extLst>
          </p:cNvPr>
          <p:cNvPicPr>
            <a:picLocks noChangeAspect="1"/>
          </p:cNvPicPr>
          <p:nvPr/>
        </p:nvPicPr>
        <p:blipFill>
          <a:blip r:embed="rId4"/>
          <a:stretch>
            <a:fillRect/>
          </a:stretch>
        </p:blipFill>
        <p:spPr>
          <a:xfrm>
            <a:off x="2864498" y="2102304"/>
            <a:ext cx="7053943" cy="3542716"/>
          </a:xfrm>
          <a:prstGeom prst="rect">
            <a:avLst/>
          </a:prstGeom>
        </p:spPr>
      </p:pic>
    </p:spTree>
    <p:extLst>
      <p:ext uri="{BB962C8B-B14F-4D97-AF65-F5344CB8AC3E}">
        <p14:creationId xmlns:p14="http://schemas.microsoft.com/office/powerpoint/2010/main" val="1122927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3517105" y="3886886"/>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dirty="0" err="1">
                <a:solidFill>
                  <a:schemeClr val="bg1"/>
                </a:solidFill>
                <a:latin typeface="UTM Avo" charset="0"/>
              </a:rPr>
              <a:t>HẸN</a:t>
            </a:r>
            <a:r>
              <a:rPr lang="en-US" sz="6600" dirty="0">
                <a:solidFill>
                  <a:schemeClr val="bg1"/>
                </a:solidFill>
                <a:latin typeface="UTM Avo" charset="0"/>
              </a:rPr>
              <a:t> </a:t>
            </a:r>
            <a:r>
              <a:rPr lang="en-US" sz="6600" dirty="0" err="1">
                <a:solidFill>
                  <a:schemeClr val="bg1"/>
                </a:solidFill>
                <a:latin typeface="UTM Avo" charset="0"/>
              </a:rPr>
              <a:t>GẶP</a:t>
            </a:r>
            <a:r>
              <a:rPr lang="en-US" sz="6600" dirty="0">
                <a:solidFill>
                  <a:schemeClr val="bg1"/>
                </a:solidFill>
                <a:latin typeface="UTM Avo" charset="0"/>
              </a:rPr>
              <a:t> </a:t>
            </a:r>
            <a:r>
              <a:rPr lang="en-US" sz="6600" dirty="0" err="1">
                <a:solidFill>
                  <a:schemeClr val="bg1"/>
                </a:solidFill>
                <a:latin typeface="UTM Avo" charset="0"/>
              </a:rPr>
              <a:t>LẠI</a:t>
            </a:r>
            <a:endParaRPr lang="en-US" sz="6600" dirty="0">
              <a:solidFill>
                <a:schemeClr val="bg1"/>
              </a:solidFill>
              <a:latin typeface="UTM Avo" charset="0"/>
            </a:endParaRPr>
          </a:p>
        </p:txBody>
      </p:sp>
      <p:pic>
        <p:nvPicPr>
          <p:cNvPr id="4" name="Picture 2" descr="Kết nối tri thức với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528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05" t="2331" r="1" b="53511"/>
          <a:stretch>
            <a:fillRect/>
          </a:stretch>
        </p:blipFill>
        <p:spPr>
          <a:xfrm>
            <a:off x="0" y="0"/>
            <a:ext cx="12192000" cy="6852456"/>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pic>
        <p:nvPicPr>
          <p:cNvPr id="29" name="9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6852456"/>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33401" y="2436406"/>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A.Tết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trông</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trăng</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094470" y="2436406"/>
            <a:ext cx="5552756"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C.Tết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nguyên</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đán</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33401" y="34318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B.Tết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thiếu</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nhi</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D.Tết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hàn</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392501" y="764249"/>
            <a:ext cx="9371348" cy="769441"/>
          </a:xfrm>
          <a:prstGeom prst="rect">
            <a:avLst/>
          </a:prstGeom>
          <a:noFill/>
        </p:spPr>
        <p:txBody>
          <a:bodyPr wrap="none" lIns="91440" tIns="45720" rIns="91440" bIns="45720">
            <a:spAutoFit/>
          </a:bodyPr>
          <a:lstStyle/>
          <a:p>
            <a:pPr lvl="0" algn="ctr">
              <a:defRPr/>
            </a:pPr>
            <a:r>
              <a:rPr lang="en-US" sz="4400">
                <a:ln w="0"/>
                <a:solidFill>
                  <a:srgbClr val="002060"/>
                </a:solidFill>
                <a:latin typeface="Times New Roman" panose="02020603050405020304" pitchFamily="18" charset="0"/>
                <a:cs typeface="Times New Roman" panose="02020603050405020304" pitchFamily="18" charset="0"/>
              </a:rPr>
              <a:t>Tết Trung Thu còn có tên gọi khác là gì?</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42568" y="3464950"/>
            <a:ext cx="5353380" cy="80414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 </a:t>
            </a:r>
            <a:r>
              <a:rPr lang="en-US" sz="3600" b="1" dirty="0" err="1">
                <a:solidFill>
                  <a:srgbClr val="FFFF00"/>
                </a:solidFill>
                <a:latin typeface="Times New Roman" panose="02020603050405020304" pitchFamily="18" charset="0"/>
                <a:cs typeface="Times New Roman" panose="02020603050405020304" pitchFamily="18" charset="0"/>
              </a:rPr>
              <a:t>Trung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Quốc</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094470" y="2436406"/>
            <a:ext cx="5552756" cy="82026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C.Việt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Nam</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A.</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mn-ea"/>
              </a:rPr>
              <a:t>Hàn</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mn-ea"/>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mn-ea"/>
              </a:rPr>
              <a:t>Quốc</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D.Nhật</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Bản</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850158" y="764249"/>
            <a:ext cx="8456033" cy="769441"/>
          </a:xfrm>
          <a:prstGeom prst="rect">
            <a:avLst/>
          </a:prstGeom>
          <a:noFill/>
        </p:spPr>
        <p:txBody>
          <a:bodyPr wrap="none" lIns="91440" tIns="45720" rIns="91440" bIns="45720">
            <a:spAutoFit/>
          </a:bodyPr>
          <a:lstStyle/>
          <a:p>
            <a:pPr lvl="0" algn="ctr">
              <a:defRPr/>
            </a:pPr>
            <a:r>
              <a:rPr lang="en-US" sz="4400">
                <a:ln w="0"/>
                <a:solidFill>
                  <a:srgbClr val="002060"/>
                </a:solidFill>
                <a:latin typeface="Times New Roman" panose="02020603050405020304" pitchFamily="18" charset="0"/>
                <a:cs typeface="Times New Roman" panose="02020603050405020304" pitchFamily="18" charset="0"/>
              </a:rPr>
              <a:t>Tết Trung Thu có nguồn gốc từ đâu?</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6078174" y="2420927"/>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dirty="0">
                <a:solidFill>
                  <a:srgbClr val="FFFF00"/>
                </a:solidFill>
                <a:latin typeface="Times New Roman" panose="02020603050405020304" pitchFamily="18" charset="0"/>
                <a:cs typeface="Times New Roman" panose="02020603050405020304" pitchFamily="18" charset="0"/>
              </a:rPr>
              <a:t>C. </a:t>
            </a:r>
            <a:r>
              <a:rPr lang="en-US" sz="3600" b="1" dirty="0" err="1">
                <a:solidFill>
                  <a:srgbClr val="FFFF00"/>
                </a:solidFill>
                <a:latin typeface="Times New Roman" panose="02020603050405020304" pitchFamily="18" charset="0"/>
                <a:cs typeface="Times New Roman" panose="02020603050405020304" pitchFamily="18" charset="0"/>
              </a:rPr>
              <a:t>Chú</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Cuội</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và</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chị</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Hằng</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209236" y="3431826"/>
            <a:ext cx="5222318"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D.</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Chú</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Tễu</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chị</a:t>
            </a:r>
            <a:r>
              <a:rPr kumimoji="0" lang="en-US" sz="36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Hằng</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300" b="1" dirty="0">
                <a:solidFill>
                  <a:srgbClr val="FFFF00"/>
                </a:solidFill>
                <a:latin typeface="Times New Roman" panose="02020603050405020304" pitchFamily="18" charset="0"/>
                <a:cs typeface="Times New Roman" panose="02020603050405020304" pitchFamily="18" charset="0"/>
              </a:rPr>
              <a:t>A. </a:t>
            </a:r>
            <a:r>
              <a:rPr lang="en-US" sz="3300" b="1" dirty="0" err="1">
                <a:solidFill>
                  <a:srgbClr val="FFFF00"/>
                </a:solidFill>
                <a:latin typeface="Times New Roman" panose="02020603050405020304" pitchFamily="18" charset="0"/>
                <a:cs typeface="Times New Roman" panose="02020603050405020304" pitchFamily="18" charset="0"/>
              </a:rPr>
              <a:t>Chị</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Hằng</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và</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Thỏ</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ngọc</a:t>
            </a:r>
            <a:endParaRPr kumimoji="0" lang="en-US" sz="33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584351" y="3431827"/>
            <a:ext cx="533290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3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B</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Chú</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Cuội</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và</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Thỏ</a:t>
            </a:r>
            <a:r>
              <a:rPr lang="en-US" sz="3300" b="1" dirty="0">
                <a:solidFill>
                  <a:srgbClr val="FFFF00"/>
                </a:solidFill>
                <a:latin typeface="Times New Roman" panose="02020603050405020304" pitchFamily="18" charset="0"/>
                <a:cs typeface="Times New Roman" panose="02020603050405020304" pitchFamily="18" charset="0"/>
              </a:rPr>
              <a:t> </a:t>
            </a:r>
            <a:r>
              <a:rPr lang="en-US" sz="3300" b="1" dirty="0" err="1">
                <a:solidFill>
                  <a:srgbClr val="FFFF00"/>
                </a:solidFill>
                <a:latin typeface="Times New Roman" panose="02020603050405020304" pitchFamily="18" charset="0"/>
                <a:cs typeface="Times New Roman" panose="02020603050405020304" pitchFamily="18" charset="0"/>
              </a:rPr>
              <a:t>Ngọc</a:t>
            </a:r>
            <a:endParaRPr kumimoji="0" lang="en-US" sz="33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2057682" y="764249"/>
            <a:ext cx="8040984" cy="1446550"/>
          </a:xfrm>
          <a:prstGeom prst="rect">
            <a:avLst/>
          </a:prstGeom>
          <a:noFill/>
        </p:spPr>
        <p:txBody>
          <a:bodyPr wrap="none" lIns="91440" tIns="45720" rIns="91440" bIns="45720">
            <a:spAutoFit/>
          </a:bodyPr>
          <a:lstStyle/>
          <a:p>
            <a:pPr lvl="0" algn="ctr">
              <a:defRPr/>
            </a:pPr>
            <a:r>
              <a:rPr lang="vi-VN" sz="4400" dirty="0">
                <a:ln w="0"/>
                <a:solidFill>
                  <a:srgbClr val="002060"/>
                </a:solidFill>
                <a:latin typeface="Times New Roman" panose="02020603050405020304" pitchFamily="18" charset="0"/>
                <a:cs typeface="Times New Roman" panose="02020603050405020304" pitchFamily="18" charset="0"/>
              </a:rPr>
              <a:t>Hai nhân vật được nhắc đến nhiều </a:t>
            </a:r>
            <a:endParaRPr lang="en-US" sz="4400" dirty="0">
              <a:ln w="0"/>
              <a:solidFill>
                <a:srgbClr val="002060"/>
              </a:solidFill>
              <a:latin typeface="Times New Roman" panose="02020603050405020304" pitchFamily="18" charset="0"/>
              <a:cs typeface="Times New Roman" panose="02020603050405020304" pitchFamily="18" charset="0"/>
            </a:endParaRPr>
          </a:p>
          <a:p>
            <a:pPr lvl="0" algn="ctr">
              <a:defRPr/>
            </a:pPr>
            <a:r>
              <a:rPr lang="vi-VN" sz="4400" dirty="0">
                <a:ln w="0"/>
                <a:solidFill>
                  <a:srgbClr val="002060"/>
                </a:solidFill>
                <a:latin typeface="Times New Roman" panose="02020603050405020304" pitchFamily="18" charset="0"/>
                <a:cs typeface="Times New Roman" panose="02020603050405020304" pitchFamily="18" charset="0"/>
              </a:rPr>
              <a:t>trong ngày Tết Trung Thu là ai?</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5C5ADEC-6990-4A60-A911-AF43793CC623}"/>
              </a:ext>
            </a:extLst>
          </p:cNvPr>
          <p:cNvSpPr txBox="1"/>
          <p:nvPr/>
        </p:nvSpPr>
        <p:spPr>
          <a:xfrm>
            <a:off x="3362276" y="801278"/>
            <a:ext cx="66301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Chủ</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đề</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Khám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phá</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bản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thân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 xmlns:a16="http://schemas.microsoft.com/office/drawing/2014/main" id="{B02159CF-4103-4BB3-8ACC-8620386BE786}"/>
              </a:ext>
            </a:extLst>
          </p:cNvPr>
          <p:cNvSpPr/>
          <p:nvPr/>
        </p:nvSpPr>
        <p:spPr>
          <a:xfrm>
            <a:off x="2896469" y="2098964"/>
            <a:ext cx="7561750" cy="1015663"/>
          </a:xfrm>
          <a:prstGeom prst="rect">
            <a:avLst/>
          </a:prstGeom>
          <a:noFill/>
        </p:spPr>
        <p:txBody>
          <a:bodyPr wrap="none" lIns="91440" tIns="45720" rIns="91440" bIns="45720">
            <a:spAutoFit/>
          </a:bodyPr>
          <a:lstStyle/>
          <a:p>
            <a:pPr algn="ctr"/>
            <a:r>
              <a:rPr lang="en-US" sz="60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Bài</a:t>
            </a:r>
            <a:r>
              <a:rPr lang="en-US" sz="6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5: </a:t>
            </a:r>
            <a:r>
              <a:rPr lang="en-US" sz="60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Vui</a:t>
            </a:r>
            <a:r>
              <a:rPr lang="en-US" sz="6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60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Tết</a:t>
            </a:r>
            <a:r>
              <a:rPr lang="en-US" sz="6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60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Trung</a:t>
            </a:r>
            <a:r>
              <a:rPr lang="en-US" sz="6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60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thu</a:t>
            </a:r>
            <a:endParaRPr lang="en-US" sz="6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329830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523999" y="1911928"/>
            <a:ext cx="9757959" cy="3288950"/>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Khởi</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động</a:t>
            </a:r>
            <a:r>
              <a:rPr lang="en-US" sz="7200" b="1" dirty="0" smtClean="0">
                <a:solidFill>
                  <a:schemeClr val="bg1"/>
                </a:solidFill>
                <a:latin typeface="Arial" pitchFamily="34" charset="0"/>
                <a:cs typeface="Arial" pitchFamily="34" charset="0"/>
              </a:rPr>
              <a:t>: </a:t>
            </a:r>
          </a:p>
          <a:p>
            <a:pPr algn="ctr"/>
            <a:r>
              <a:rPr lang="en-US" sz="6600" b="1" i="1" dirty="0" smtClean="0">
                <a:solidFill>
                  <a:srgbClr val="FFFF00"/>
                </a:solidFill>
                <a:latin typeface="Arial" pitchFamily="34" charset="0"/>
                <a:cs typeface="Arial" pitchFamily="34" charset="0"/>
              </a:rPr>
              <a:t>Chia </a:t>
            </a:r>
            <a:r>
              <a:rPr lang="en-US" sz="6600" b="1" i="1" dirty="0" err="1" smtClean="0">
                <a:solidFill>
                  <a:srgbClr val="FFFF00"/>
                </a:solidFill>
                <a:latin typeface="Arial" pitchFamily="34" charset="0"/>
                <a:cs typeface="Arial" pitchFamily="34" charset="0"/>
              </a:rPr>
              <a:t>sẻ</a:t>
            </a:r>
            <a:r>
              <a:rPr lang="en-US" sz="6600" b="1" i="1" dirty="0" smtClean="0">
                <a:solidFill>
                  <a:srgbClr val="FFFF00"/>
                </a:solidFill>
                <a:latin typeface="Arial" pitchFamily="34" charset="0"/>
                <a:cs typeface="Arial" pitchFamily="34" charset="0"/>
              </a:rPr>
              <a:t> </a:t>
            </a:r>
            <a:r>
              <a:rPr lang="en-US" sz="6600" b="1" i="1" dirty="0" err="1" smtClean="0">
                <a:solidFill>
                  <a:srgbClr val="FFFF00"/>
                </a:solidFill>
                <a:latin typeface="Arial" pitchFamily="34" charset="0"/>
                <a:cs typeface="Arial" pitchFamily="34" charset="0"/>
              </a:rPr>
              <a:t>những</a:t>
            </a:r>
            <a:r>
              <a:rPr lang="en-US" sz="6600" b="1" i="1" dirty="0" smtClean="0">
                <a:solidFill>
                  <a:srgbClr val="FFFF00"/>
                </a:solidFill>
                <a:latin typeface="Arial" pitchFamily="34" charset="0"/>
                <a:cs typeface="Arial" pitchFamily="34" charset="0"/>
              </a:rPr>
              <a:t> </a:t>
            </a:r>
            <a:r>
              <a:rPr lang="en-US" sz="6600" b="1" i="1" dirty="0" err="1" smtClean="0">
                <a:solidFill>
                  <a:srgbClr val="FFFF00"/>
                </a:solidFill>
                <a:latin typeface="Arial" pitchFamily="34" charset="0"/>
                <a:cs typeface="Arial" pitchFamily="34" charset="0"/>
              </a:rPr>
              <a:t>gì</a:t>
            </a:r>
            <a:r>
              <a:rPr lang="en-US" sz="6600" b="1" i="1" dirty="0" smtClean="0">
                <a:solidFill>
                  <a:srgbClr val="FFFF00"/>
                </a:solidFill>
                <a:latin typeface="Arial" pitchFamily="34" charset="0"/>
                <a:cs typeface="Arial" pitchFamily="34" charset="0"/>
              </a:rPr>
              <a:t> </a:t>
            </a:r>
            <a:r>
              <a:rPr lang="en-US" sz="6600" b="1" i="1" dirty="0" err="1" smtClean="0">
                <a:solidFill>
                  <a:srgbClr val="FFFF00"/>
                </a:solidFill>
                <a:latin typeface="Arial" pitchFamily="34" charset="0"/>
                <a:cs typeface="Arial" pitchFamily="34" charset="0"/>
              </a:rPr>
              <a:t>em</a:t>
            </a:r>
            <a:r>
              <a:rPr lang="en-US" sz="6600" b="1" i="1" dirty="0" smtClean="0">
                <a:solidFill>
                  <a:srgbClr val="FFFF00"/>
                </a:solidFill>
                <a:latin typeface="Arial" pitchFamily="34" charset="0"/>
                <a:cs typeface="Arial" pitchFamily="34" charset="0"/>
              </a:rPr>
              <a:t> </a:t>
            </a:r>
            <a:r>
              <a:rPr lang="en-US" sz="6600" b="1" i="1" dirty="0" err="1" smtClean="0">
                <a:solidFill>
                  <a:srgbClr val="FFFF00"/>
                </a:solidFill>
                <a:latin typeface="Arial" pitchFamily="34" charset="0"/>
                <a:cs typeface="Arial" pitchFamily="34" charset="0"/>
              </a:rPr>
              <a:t>biết</a:t>
            </a:r>
            <a:r>
              <a:rPr lang="en-US" sz="6600" b="1" i="1" dirty="0" smtClean="0">
                <a:solidFill>
                  <a:srgbClr val="FFFF00"/>
                </a:solidFill>
                <a:latin typeface="Arial" pitchFamily="34" charset="0"/>
                <a:cs typeface="Arial" pitchFamily="34" charset="0"/>
              </a:rPr>
              <a:t> </a:t>
            </a:r>
            <a:r>
              <a:rPr lang="en-US" sz="6600" b="1" i="1" dirty="0" err="1" smtClean="0">
                <a:solidFill>
                  <a:srgbClr val="FFFF00"/>
                </a:solidFill>
                <a:latin typeface="Arial" pitchFamily="34" charset="0"/>
                <a:cs typeface="Arial" pitchFamily="34" charset="0"/>
              </a:rPr>
              <a:t>về</a:t>
            </a:r>
            <a:r>
              <a:rPr lang="en-US" sz="6600" b="1" i="1" dirty="0" smtClean="0">
                <a:solidFill>
                  <a:srgbClr val="FFFF00"/>
                </a:solidFill>
                <a:latin typeface="Arial" pitchFamily="34" charset="0"/>
                <a:cs typeface="Arial" pitchFamily="34" charset="0"/>
              </a:rPr>
              <a:t> </a:t>
            </a:r>
            <a:r>
              <a:rPr lang="en-US" sz="6600" b="1" i="1" dirty="0" err="1" smtClean="0">
                <a:solidFill>
                  <a:srgbClr val="FFFF00"/>
                </a:solidFill>
                <a:latin typeface="Arial" pitchFamily="34" charset="0"/>
                <a:cs typeface="Arial" pitchFamily="34" charset="0"/>
              </a:rPr>
              <a:t>Tết</a:t>
            </a:r>
            <a:r>
              <a:rPr lang="en-US" sz="6600" b="1" i="1" dirty="0" smtClean="0">
                <a:solidFill>
                  <a:srgbClr val="FFFF00"/>
                </a:solidFill>
                <a:latin typeface="Arial" pitchFamily="34" charset="0"/>
                <a:cs typeface="Arial" pitchFamily="34" charset="0"/>
              </a:rPr>
              <a:t> </a:t>
            </a:r>
            <a:r>
              <a:rPr lang="en-US" sz="6600" b="1" i="1" dirty="0" err="1" smtClean="0">
                <a:solidFill>
                  <a:srgbClr val="FFFF00"/>
                </a:solidFill>
                <a:latin typeface="Arial" pitchFamily="34" charset="0"/>
                <a:cs typeface="Arial" pitchFamily="34" charset="0"/>
              </a:rPr>
              <a:t>Trung</a:t>
            </a:r>
            <a:r>
              <a:rPr lang="en-US" sz="6600" b="1" i="1" dirty="0" smtClean="0">
                <a:solidFill>
                  <a:srgbClr val="FFFF00"/>
                </a:solidFill>
                <a:latin typeface="Arial" pitchFamily="34" charset="0"/>
                <a:cs typeface="Arial" pitchFamily="34" charset="0"/>
              </a:rPr>
              <a:t> </a:t>
            </a:r>
            <a:r>
              <a:rPr lang="en-US" sz="6600" b="1" i="1" dirty="0" err="1" smtClean="0">
                <a:solidFill>
                  <a:srgbClr val="FFFF00"/>
                </a:solidFill>
                <a:latin typeface="Arial" pitchFamily="34" charset="0"/>
                <a:cs typeface="Arial" pitchFamily="34" charset="0"/>
              </a:rPr>
              <a:t>thu</a:t>
            </a:r>
            <a:endParaRPr lang="en-US" sz="6600" b="1" i="1" dirty="0">
              <a:solidFill>
                <a:srgbClr val="FFFF00"/>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8047757" y="-451120"/>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0554753"/>
      </p:ext>
    </p:extLst>
  </p:cSld>
  <p:clrMapOvr>
    <a:masterClrMapping/>
  </p:clrMapOvr>
  <mc:AlternateContent xmlns:mc="http://schemas.openxmlformats.org/markup-compatibility/2006" xmlns:p14="http://schemas.microsoft.com/office/powerpoint/2010/main">
    <mc:Choice Requires="p14">
      <p:transition p14:dur="100">
        <p:cut/>
        <p:sndAc>
          <p:stSnd>
            <p:snd r:embed="rId2" name="applause.wav"/>
          </p:stSnd>
        </p:sndAc>
      </p:transition>
    </mc:Choice>
    <mc:Fallback xmlns="">
      <p:transition>
        <p:cut/>
        <p:sndAc>
          <p:stSnd>
            <p:snd r:embed="rId7" name="applause.wav"/>
          </p:st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710_wm_shs-hoat-dong-trai-nghiem-2"/>
          <p:cNvPicPr>
            <a:picLocks noChangeAspect="1" noChangeArrowheads="1"/>
          </p:cNvPicPr>
          <p:nvPr/>
        </p:nvPicPr>
        <p:blipFill rotWithShape="1">
          <a:blip r:embed="rId2">
            <a:extLst>
              <a:ext uri="{28A0092B-C50C-407E-A947-70E740481C1C}">
                <a14:useLocalDpi xmlns:a14="http://schemas.microsoft.com/office/drawing/2010/main" val="0"/>
              </a:ext>
            </a:extLst>
          </a:blip>
          <a:srcRect l="7380" t="63084" r="8175" b="6666"/>
          <a:stretch/>
        </p:blipFill>
        <p:spPr bwMode="auto">
          <a:xfrm>
            <a:off x="1316182" y="471055"/>
            <a:ext cx="10002982"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958794"/>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204</TotalTime>
  <Words>393</Words>
  <Application>Microsoft Office PowerPoint</Application>
  <PresentationFormat>Custom</PresentationFormat>
  <Paragraphs>97</Paragraphs>
  <Slides>19</Slides>
  <Notes>7</Notes>
  <HiddenSlides>0</HiddenSlides>
  <MMClips>6</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15</cp:revision>
  <dcterms:created xsi:type="dcterms:W3CDTF">2021-06-09T04:20:56Z</dcterms:created>
  <dcterms:modified xsi:type="dcterms:W3CDTF">2021-07-29T09:54:21Z</dcterms:modified>
</cp:coreProperties>
</file>