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6" r:id="rId3"/>
    <p:sldId id="272" r:id="rId4"/>
    <p:sldId id="258" r:id="rId5"/>
    <p:sldId id="260" r:id="rId6"/>
    <p:sldId id="259" r:id="rId7"/>
    <p:sldId id="261" r:id="rId8"/>
    <p:sldId id="262" r:id="rId9"/>
    <p:sldId id="270" r:id="rId10"/>
    <p:sldId id="275" r:id="rId11"/>
    <p:sldId id="277" r:id="rId12"/>
    <p:sldId id="27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E6ACD3"/>
    <a:srgbClr val="A562CE"/>
    <a:srgbClr val="66FFFF"/>
    <a:srgbClr val="9FF0F9"/>
    <a:srgbClr val="99CCFF"/>
    <a:srgbClr val="A71963"/>
    <a:srgbClr val="500C30"/>
    <a:srgbClr val="F4DCE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ED8B-5415-41B7-8058-4E32FC791D2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47FF-6696-4865-871B-B030AE9A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95F8C1-D839-49F4-AA26-8473762FD0B7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0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D5E5-20CD-42D7-A742-6A638C6CEB0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传统元素风景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42" y="122805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25"/>
          <p:cNvSpPr>
            <a:spLocks noChangeArrowheads="1"/>
          </p:cNvSpPr>
          <p:nvPr/>
        </p:nvSpPr>
        <p:spPr bwMode="auto">
          <a:xfrm>
            <a:off x="4876800" y="2112962"/>
            <a:ext cx="2075542" cy="180045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036457" y="2420938"/>
            <a:ext cx="1698172" cy="112054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400">
              <a:latin typeface=".VnMonotype corsivaH" pitchFamily="34" charset="0"/>
            </a:endParaRPr>
          </a:p>
        </p:txBody>
      </p:sp>
      <p:sp>
        <p:nvSpPr>
          <p:cNvPr id="90139" name="AutoShape 27"/>
          <p:cNvSpPr>
            <a:spLocks noChangeArrowheads="1"/>
          </p:cNvSpPr>
          <p:nvPr/>
        </p:nvSpPr>
        <p:spPr bwMode="auto">
          <a:xfrm>
            <a:off x="1752601" y="3429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2" name="AutoShape 30"/>
          <p:cNvSpPr>
            <a:spLocks noChangeArrowheads="1"/>
          </p:cNvSpPr>
          <p:nvPr/>
        </p:nvSpPr>
        <p:spPr bwMode="auto">
          <a:xfrm>
            <a:off x="3657601" y="1600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3" name="WordArt 31"/>
          <p:cNvSpPr>
            <a:spLocks noChangeArrowheads="1" noChangeShapeType="1" noTextEdit="1"/>
          </p:cNvSpPr>
          <p:nvPr/>
        </p:nvSpPr>
        <p:spPr bwMode="auto">
          <a:xfrm>
            <a:off x="2227263" y="4200527"/>
            <a:ext cx="7993062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5" name="AutoShape 33"/>
          <p:cNvSpPr>
            <a:spLocks noChangeArrowheads="1"/>
          </p:cNvSpPr>
          <p:nvPr/>
        </p:nvSpPr>
        <p:spPr bwMode="auto">
          <a:xfrm>
            <a:off x="58674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7" name="AutoShape 35"/>
          <p:cNvSpPr>
            <a:spLocks noChangeArrowheads="1"/>
          </p:cNvSpPr>
          <p:nvPr/>
        </p:nvSpPr>
        <p:spPr bwMode="auto">
          <a:xfrm>
            <a:off x="15240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0148" name="AutoShape 36"/>
          <p:cNvSpPr>
            <a:spLocks noChangeArrowheads="1"/>
          </p:cNvSpPr>
          <p:nvPr/>
        </p:nvSpPr>
        <p:spPr bwMode="auto">
          <a:xfrm>
            <a:off x="8077201" y="457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49" name="AutoShape 37"/>
          <p:cNvSpPr>
            <a:spLocks noChangeArrowheads="1"/>
          </p:cNvSpPr>
          <p:nvPr/>
        </p:nvSpPr>
        <p:spPr bwMode="auto">
          <a:xfrm>
            <a:off x="10058400" y="3352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0" name="AutoShape 38"/>
          <p:cNvSpPr>
            <a:spLocks noChangeArrowheads="1"/>
          </p:cNvSpPr>
          <p:nvPr/>
        </p:nvSpPr>
        <p:spPr bwMode="auto">
          <a:xfrm>
            <a:off x="45720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5" name="WordArt 39"/>
          <p:cNvSpPr>
            <a:spLocks noChangeArrowheads="1" noChangeShapeType="1" noTextEdit="1"/>
          </p:cNvSpPr>
          <p:nvPr/>
        </p:nvSpPr>
        <p:spPr bwMode="auto">
          <a:xfrm>
            <a:off x="3137694" y="975748"/>
            <a:ext cx="6172200" cy="541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7958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CHÀO MỪNG CÁC </a:t>
            </a:r>
            <a:r>
              <a:rPr lang="vi-VN" sz="3600" b="1" kern="1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CON </a:t>
            </a:r>
            <a:r>
              <a:rPr lang="en-US" sz="3600" b="1" kern="1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HỌC </a:t>
            </a:r>
            <a:r>
              <a:rPr lang="en-US" sz="3600" b="1" kern="1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SINH </a:t>
            </a:r>
          </a:p>
        </p:txBody>
      </p:sp>
      <p:sp>
        <p:nvSpPr>
          <p:cNvPr id="90152" name="AutoShape 40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3" name="AutoShape 41"/>
          <p:cNvSpPr>
            <a:spLocks noChangeArrowheads="1"/>
          </p:cNvSpPr>
          <p:nvPr/>
        </p:nvSpPr>
        <p:spPr bwMode="auto">
          <a:xfrm>
            <a:off x="3200400" y="556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>
            <a:off x="10117025" y="10284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74" name="WordArt 31"/>
          <p:cNvSpPr>
            <a:spLocks noChangeArrowheads="1" noChangeShapeType="1" noTextEdit="1"/>
          </p:cNvSpPr>
          <p:nvPr/>
        </p:nvSpPr>
        <p:spPr bwMode="auto">
          <a:xfrm>
            <a:off x="2680494" y="6188022"/>
            <a:ext cx="6629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kern="1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kern="1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i="1" kern="1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HUYÊN</a:t>
            </a:r>
            <a:endParaRPr lang="en-US" sz="3600" b="1" i="1" kern="1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90139" grpId="0" animBg="1"/>
      <p:bldP spid="90143" grpId="0" animBg="1"/>
      <p:bldP spid="90145" grpId="0" animBg="1"/>
      <p:bldP spid="90147" grpId="0" animBg="1"/>
      <p:bldP spid="901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48" y="1998396"/>
            <a:ext cx="10165278" cy="143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sỗ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8596" y="734057"/>
            <a:ext cx="610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</a:t>
            </a:r>
            <a:endParaRPr lang="nl-NL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8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2886" y="621774"/>
            <a:ext cx="590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về bầu trời và biển theo các bước :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9438" y="1884279"/>
            <a:ext cx="11058818" cy="2882601"/>
            <a:chOff x="540445" y="2674224"/>
            <a:chExt cx="11058818" cy="2882601"/>
          </a:xfrm>
        </p:grpSpPr>
        <p:grpSp>
          <p:nvGrpSpPr>
            <p:cNvPr id="14" name="Group 13"/>
            <p:cNvGrpSpPr/>
            <p:nvPr/>
          </p:nvGrpSpPr>
          <p:grpSpPr>
            <a:xfrm>
              <a:off x="540445" y="2674224"/>
              <a:ext cx="3307161" cy="2636380"/>
              <a:chOff x="540445" y="2674224"/>
              <a:chExt cx="3307161" cy="26363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445" y="2674224"/>
                <a:ext cx="3307161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40445" y="4972050"/>
                <a:ext cx="3183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Vẽ nét tạo ranh giới trời và biển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18486" y="2674224"/>
              <a:ext cx="3431960" cy="2758776"/>
              <a:chOff x="4318486" y="2674224"/>
              <a:chExt cx="3431960" cy="2758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486" y="2674224"/>
                <a:ext cx="3431960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438650" y="4848225"/>
                <a:ext cx="3311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Vẽ hình mặt trời và song nước bằng nét màu.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221326" y="2674224"/>
              <a:ext cx="3377937" cy="2882601"/>
              <a:chOff x="8221326" y="2674224"/>
              <a:chExt cx="3377937" cy="288260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1326" y="2674224"/>
                <a:ext cx="3377937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221326" y="4972050"/>
                <a:ext cx="33779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Vẽ màu cho phù hợp với bầu trời và mặt biển. 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Double Wave 17"/>
          <p:cNvSpPr/>
          <p:nvPr/>
        </p:nvSpPr>
        <p:spPr>
          <a:xfrm>
            <a:off x="3618048" y="5629276"/>
            <a:ext cx="5181599" cy="70485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có thể tạo nên đậm, nhạt trong tranh 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48" y="1998396"/>
            <a:ext cx="10165278" cy="1461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1)(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9769" y="4520746"/>
            <a:ext cx="8486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Bai-hoc-dau-tien-BEAT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382" y="1131713"/>
            <a:ext cx="406400" cy="406400"/>
          </a:xfrm>
          <a:prstGeom prst="rect">
            <a:avLst/>
          </a:prstGeom>
        </p:spPr>
      </p:pic>
      <p:sp>
        <p:nvSpPr>
          <p:cNvPr id="5" name="AutoShape 44"/>
          <p:cNvSpPr>
            <a:spLocks noChangeArrowheads="1"/>
          </p:cNvSpPr>
          <p:nvPr/>
        </p:nvSpPr>
        <p:spPr bwMode="auto">
          <a:xfrm>
            <a:off x="10117025" y="10284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402648" y="296184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2830854" y="707722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11256397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8032544" y="432701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2648" y="5012818"/>
            <a:ext cx="2173934" cy="1803120"/>
            <a:chOff x="7956468" y="3813909"/>
            <a:chExt cx="2173934" cy="1803120"/>
          </a:xfrm>
        </p:grpSpPr>
        <p:grpSp>
          <p:nvGrpSpPr>
            <p:cNvPr id="11" name="Group 10"/>
            <p:cNvGrpSpPr/>
            <p:nvPr/>
          </p:nvGrpSpPr>
          <p:grpSpPr>
            <a:xfrm>
              <a:off x="7956468" y="3813909"/>
              <a:ext cx="2173934" cy="1803120"/>
              <a:chOff x="902525" y="3579850"/>
              <a:chExt cx="4904508" cy="3090698"/>
            </a:xfrm>
          </p:grpSpPr>
          <p:sp>
            <p:nvSpPr>
              <p:cNvPr id="13" name="Trapezoid 12"/>
              <p:cNvSpPr/>
              <p:nvPr/>
            </p:nvSpPr>
            <p:spPr>
              <a:xfrm rot="10800000">
                <a:off x="902525" y="5763634"/>
                <a:ext cx="4904508" cy="906914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Wave 13"/>
              <p:cNvSpPr/>
              <p:nvPr/>
            </p:nvSpPr>
            <p:spPr>
              <a:xfrm flipH="1">
                <a:off x="1706264" y="3579850"/>
                <a:ext cx="1335301" cy="1687901"/>
              </a:xfrm>
              <a:prstGeom prst="wave">
                <a:avLst/>
              </a:prstGeom>
              <a:solidFill>
                <a:srgbClr val="00B0F0">
                  <a:alpha val="8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               </a:t>
                </a:r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963243" y="3823855"/>
                <a:ext cx="78320" cy="193977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Wave 11"/>
            <p:cNvSpPr/>
            <p:nvPr/>
          </p:nvSpPr>
          <p:spPr>
            <a:xfrm>
              <a:off x="8904602" y="3901238"/>
              <a:ext cx="672392" cy="923273"/>
            </a:xfrm>
            <a:prstGeom prst="wav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                 </a:t>
              </a: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88596" y="734057"/>
            <a:ext cx="610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</a:t>
            </a:r>
            <a:endParaRPr lang="nl-NL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0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2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58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258783" y="279154"/>
            <a:ext cx="10038270" cy="4077467"/>
            <a:chOff x="653142" y="112495"/>
            <a:chExt cx="10038270" cy="4077467"/>
          </a:xfrm>
        </p:grpSpPr>
        <p:grpSp>
          <p:nvGrpSpPr>
            <p:cNvPr id="15" name="Group 14"/>
            <p:cNvGrpSpPr/>
            <p:nvPr/>
          </p:nvGrpSpPr>
          <p:grpSpPr>
            <a:xfrm>
              <a:off x="653142" y="112495"/>
              <a:ext cx="10038270" cy="4077467"/>
              <a:chOff x="562342" y="95244"/>
              <a:chExt cx="10700106" cy="5285767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3157959" y="95244"/>
                <a:ext cx="6068775" cy="1796528"/>
              </a:xfrm>
              <a:prstGeom prst="cloud">
                <a:avLst/>
              </a:prstGeom>
              <a:solidFill>
                <a:srgbClr val="F4DC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srgbClr val="A71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loud 10"/>
              <p:cNvSpPr/>
              <p:nvPr/>
            </p:nvSpPr>
            <p:spPr>
              <a:xfrm>
                <a:off x="562342" y="2170117"/>
                <a:ext cx="5116900" cy="2149606"/>
              </a:xfrm>
              <a:prstGeom prst="cloud">
                <a:avLst/>
              </a:prstGeom>
              <a:solidFill>
                <a:srgbClr val="9FF0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endParaRPr lang="en-US" sz="11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loud 11"/>
              <p:cNvSpPr/>
              <p:nvPr/>
            </p:nvSpPr>
            <p:spPr>
              <a:xfrm>
                <a:off x="5631564" y="3110496"/>
                <a:ext cx="5630884" cy="2270515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endParaRPr lang="en-US" sz="11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30698" y="2534362"/>
                <a:ext cx="4648543" cy="15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Em ấn tượng với sản phẩm của bạn nào nhất? Vì sao ?</a:t>
                </a:r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 Kể tên màu nào đậm? Màu nào nhạt có trong tranh của bạn?</a:t>
                </a:r>
                <a:endParaRPr lang="en-US" sz="11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55000" y="3411926"/>
                <a:ext cx="501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Màu nào được vẽ nhiều nhất trong bức tranh?</a:t>
                </a:r>
                <a:endParaRPr lang="en-US" sz="110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Em thích nhất chi tiết nào ở sản phẩm của bạn? </a:t>
                </a:r>
                <a:endParaRPr lang="en-US" sz="110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Em còn muốn điều chỉnh gì ở sản phẩm của mình, của bạn?</a:t>
                </a:r>
                <a:endParaRPr lang="en-US" sz="110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3880032" y="1281326"/>
              <a:ext cx="858223" cy="470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703878" y="1348350"/>
              <a:ext cx="1494724" cy="11599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473837" y="4764989"/>
            <a:ext cx="2173934" cy="1803120"/>
            <a:chOff x="7956468" y="3813909"/>
            <a:chExt cx="2173934" cy="1803120"/>
          </a:xfrm>
        </p:grpSpPr>
        <p:grpSp>
          <p:nvGrpSpPr>
            <p:cNvPr id="29" name="Group 28"/>
            <p:cNvGrpSpPr/>
            <p:nvPr/>
          </p:nvGrpSpPr>
          <p:grpSpPr>
            <a:xfrm>
              <a:off x="7956468" y="3813909"/>
              <a:ext cx="2173934" cy="1803120"/>
              <a:chOff x="902525" y="3579850"/>
              <a:chExt cx="4904508" cy="3090698"/>
            </a:xfrm>
          </p:grpSpPr>
          <p:sp>
            <p:nvSpPr>
              <p:cNvPr id="30" name="Trapezoid 29"/>
              <p:cNvSpPr/>
              <p:nvPr/>
            </p:nvSpPr>
            <p:spPr>
              <a:xfrm rot="10800000">
                <a:off x="902525" y="5763634"/>
                <a:ext cx="4904508" cy="906914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Wave 30"/>
              <p:cNvSpPr/>
              <p:nvPr/>
            </p:nvSpPr>
            <p:spPr>
              <a:xfrm flipH="1">
                <a:off x="1706264" y="3579850"/>
                <a:ext cx="1335301" cy="1687901"/>
              </a:xfrm>
              <a:prstGeom prst="wave">
                <a:avLst/>
              </a:prstGeom>
              <a:solidFill>
                <a:srgbClr val="00B0F0">
                  <a:alpha val="8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               </a:t>
                </a:r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963243" y="3823855"/>
                <a:ext cx="78320" cy="193977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Wave 33"/>
            <p:cNvSpPr/>
            <p:nvPr/>
          </p:nvSpPr>
          <p:spPr>
            <a:xfrm>
              <a:off x="8904602" y="3901238"/>
              <a:ext cx="672392" cy="923273"/>
            </a:xfrm>
            <a:prstGeom prst="wav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                     </a:t>
              </a:r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58783" y="4052752"/>
            <a:ext cx="5583267" cy="2454925"/>
            <a:chOff x="1258783" y="4052753"/>
            <a:chExt cx="5652656" cy="2453090"/>
          </a:xfrm>
        </p:grpSpPr>
        <p:grpSp>
          <p:nvGrpSpPr>
            <p:cNvPr id="36" name="Group 35"/>
            <p:cNvGrpSpPr/>
            <p:nvPr/>
          </p:nvGrpSpPr>
          <p:grpSpPr>
            <a:xfrm>
              <a:off x="1258783" y="4052753"/>
              <a:ext cx="5652656" cy="2453090"/>
              <a:chOff x="1258783" y="4052753"/>
              <a:chExt cx="5652656" cy="245309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58783" y="4052753"/>
                <a:ext cx="5652656" cy="2453090"/>
                <a:chOff x="902525" y="3732999"/>
                <a:chExt cx="4904508" cy="2937549"/>
              </a:xfrm>
            </p:grpSpPr>
            <p:sp>
              <p:nvSpPr>
                <p:cNvPr id="23" name="Trapezoid 22"/>
                <p:cNvSpPr/>
                <p:nvPr/>
              </p:nvSpPr>
              <p:spPr>
                <a:xfrm rot="10800000">
                  <a:off x="902525" y="5763634"/>
                  <a:ext cx="4904508" cy="906914"/>
                </a:xfrm>
                <a:prstGeom prst="trapezoid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Wave 23"/>
                <p:cNvSpPr/>
                <p:nvPr/>
              </p:nvSpPr>
              <p:spPr>
                <a:xfrm>
                  <a:off x="3041563" y="3732999"/>
                  <a:ext cx="1461724" cy="1588790"/>
                </a:xfrm>
                <a:prstGeom prst="wave">
                  <a:avLst/>
                </a:prstGeom>
                <a:solidFill>
                  <a:srgbClr val="A562CE">
                    <a:alpha val="85882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2963243" y="3823855"/>
                  <a:ext cx="78320" cy="1939779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139331" y="5830105"/>
                  <a:ext cx="4430894" cy="7739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b="1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Vẻ đẹp của sản phẩm mĩ thuật được tạo ra từ cách phối hợp đậm, nhạt của màu sắc.</a:t>
                  </a:r>
                  <a:endParaRPr lang="en-US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Wave 34"/>
              <p:cNvSpPr/>
              <p:nvPr/>
            </p:nvSpPr>
            <p:spPr>
              <a:xfrm flipH="1">
                <a:off x="2408048" y="4128625"/>
                <a:ext cx="1225798" cy="1372364"/>
              </a:xfrm>
              <a:prstGeom prst="wave">
                <a:avLst/>
              </a:prstGeom>
              <a:solidFill>
                <a:schemeClr val="accent2">
                  <a:lumMod val="60000"/>
                  <a:lumOff val="40000"/>
                  <a:alpha val="8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Wave 41"/>
            <p:cNvSpPr/>
            <p:nvPr/>
          </p:nvSpPr>
          <p:spPr>
            <a:xfrm>
              <a:off x="3685608" y="4165031"/>
              <a:ext cx="1260766" cy="1231659"/>
            </a:xfrm>
            <a:prstGeom prst="wave">
              <a:avLst/>
            </a:prstGeom>
            <a:solidFill>
              <a:srgbClr val="E6ACD3">
                <a:alpha val="8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599543" y="624114"/>
            <a:ext cx="610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nl-N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TÍCH- ĐÁNH GIÁ: </a:t>
            </a:r>
          </a:p>
          <a:p>
            <a:pPr lvl="0" algn="ctr"/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bày vẽ và chia sẻ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5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4775" y="154861"/>
            <a:ext cx="7751744" cy="1187316"/>
            <a:chOff x="1603169" y="80319"/>
            <a:chExt cx="7683335" cy="1211283"/>
          </a:xfrm>
        </p:grpSpPr>
        <p:sp>
          <p:nvSpPr>
            <p:cNvPr id="4" name="Cloud Callout 3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9104" y="210397"/>
              <a:ext cx="7097228" cy="84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4</a:t>
              </a:r>
              <a:r>
                <a:rPr lang="nl-NL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nl-NL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PHÁT TRIỂN: </a:t>
              </a:r>
              <a:endParaRPr lang="nl-N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l-NL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</a:t>
              </a:r>
              <a:r>
                <a:rPr lang="nl-NL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màu đậm, màu nhạt trong tự nhiên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20" y="1615044"/>
            <a:ext cx="7039225" cy="47738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2099" y="1342177"/>
            <a:ext cx="3123210" cy="866634"/>
            <a:chOff x="8182099" y="1342177"/>
            <a:chExt cx="3123210" cy="866634"/>
          </a:xfrm>
        </p:grpSpPr>
        <p:sp>
          <p:nvSpPr>
            <p:cNvPr id="6" name="Cloud 5"/>
            <p:cNvSpPr/>
            <p:nvPr/>
          </p:nvSpPr>
          <p:spPr>
            <a:xfrm>
              <a:off x="8182099" y="1342177"/>
              <a:ext cx="3123210" cy="866634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52115" y="1546527"/>
              <a:ext cx="1983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gợi ý:</a:t>
              </a:r>
              <a:endParaRPr lang="en-US" sz="20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38754" y="2413161"/>
            <a:ext cx="4290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nào có màu đậm? Kể tên màu đậm?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nào có màu đậm,màu nhạt xen kẽ?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Mỗi khi trời mưa, trời nắng,....bầu trời, biển </a:t>
            </a:r>
            <a:r>
              <a:rPr lang="nl-N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gì</a:t>
            </a:r>
            <a:r>
              <a:rPr lang="nl-N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738754" y="4999512"/>
            <a:ext cx="4290950" cy="1246909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có thể diễn tả được thời gian, thời tiết ,….. trong tranh, ảnh </a:t>
            </a:r>
            <a:r>
              <a:rPr lang="en-GB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5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1304">
            <a:off x="3182588" y="1703510"/>
            <a:ext cx="619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432304">
            <a:off x="2526304" y="2867263"/>
            <a:ext cx="7077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817004"/>
            <a:ext cx="9840686" cy="5903109"/>
          </a:xfrm>
        </p:spPr>
      </p:pic>
      <p:sp>
        <p:nvSpPr>
          <p:cNvPr id="5" name="TextBox 4"/>
          <p:cNvSpPr txBox="1"/>
          <p:nvPr/>
        </p:nvSpPr>
        <p:spPr>
          <a:xfrm>
            <a:off x="2431802" y="232229"/>
            <a:ext cx="634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5543" cy="6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3062514" y="856343"/>
            <a:ext cx="6224814" cy="6711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1"/>
          <p:cNvSpPr>
            <a:spLocks noChangeArrowheads="1" noChangeShapeType="1" noTextEdit="1"/>
          </p:cNvSpPr>
          <p:nvPr/>
        </p:nvSpPr>
        <p:spPr bwMode="auto">
          <a:xfrm>
            <a:off x="4252686" y="1910898"/>
            <a:ext cx="3468914" cy="5100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1"/>
          <p:cNvSpPr>
            <a:spLocks noChangeArrowheads="1" noChangeShapeType="1" noTextEdit="1"/>
          </p:cNvSpPr>
          <p:nvPr/>
        </p:nvSpPr>
        <p:spPr bwMode="auto">
          <a:xfrm>
            <a:off x="2260260" y="2795588"/>
            <a:ext cx="8382679" cy="1104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DƯƠNG MÊNH MÔNG</a:t>
            </a:r>
          </a:p>
          <a:p>
            <a:pPr algn="ctr"/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kern="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90" y="1615525"/>
            <a:ext cx="8007927" cy="49599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81745" y="110794"/>
            <a:ext cx="7564581" cy="1171741"/>
            <a:chOff x="2601538" y="110794"/>
            <a:chExt cx="6506835" cy="1257682"/>
          </a:xfrm>
          <a:solidFill>
            <a:srgbClr val="99CCFF"/>
          </a:solidFill>
        </p:grpSpPr>
        <p:sp>
          <p:nvSpPr>
            <p:cNvPr id="12" name="Cloud Callout 11"/>
            <p:cNvSpPr/>
            <p:nvPr/>
          </p:nvSpPr>
          <p:spPr>
            <a:xfrm>
              <a:off x="2601538" y="110794"/>
              <a:ext cx="6506835" cy="1257682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5714" y="468207"/>
              <a:ext cx="5415148" cy="5615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3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410" y="600302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MÀU CƠ BẢN</a:t>
            </a:r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1278" y="1490951"/>
            <a:ext cx="4354286" cy="1187533"/>
            <a:chOff x="1021277" y="1021277"/>
            <a:chExt cx="4354286" cy="1187533"/>
          </a:xfrm>
        </p:grpSpPr>
        <p:sp>
          <p:nvSpPr>
            <p:cNvPr id="5" name="Flowchart: Connector 4"/>
            <p:cNvSpPr/>
            <p:nvPr/>
          </p:nvSpPr>
          <p:spPr>
            <a:xfrm>
              <a:off x="1021277" y="1021277"/>
              <a:ext cx="1175657" cy="11875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610591" y="1021277"/>
              <a:ext cx="1175657" cy="1187533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199906" y="1021277"/>
              <a:ext cx="1175657" cy="118753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47143" y="230479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MÀU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96225" y="889120"/>
            <a:ext cx="3134189" cy="2295293"/>
            <a:chOff x="7647143" y="889120"/>
            <a:chExt cx="3383271" cy="2402507"/>
          </a:xfrm>
        </p:grpSpPr>
        <p:sp>
          <p:nvSpPr>
            <p:cNvPr id="18" name="Flowchart: Connector 17"/>
            <p:cNvSpPr/>
            <p:nvPr/>
          </p:nvSpPr>
          <p:spPr>
            <a:xfrm>
              <a:off x="7647143" y="889120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012728" y="2556741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975642" y="889120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7859" y="1722443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011711" y="1728822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7679513" y="2556414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271147" y="889120"/>
              <a:ext cx="704851" cy="7239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0325563" y="1733826"/>
              <a:ext cx="704851" cy="7239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0306199" y="2567727"/>
              <a:ext cx="704851" cy="723900"/>
            </a:xfrm>
            <a:prstGeom prst="flowChartConnector">
              <a:avLst/>
            </a:prstGeom>
            <a:solidFill>
              <a:srgbClr val="00703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4988" y="969634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9788" y="2637292"/>
              <a:ext cx="615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0254" y="1731105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0493" y="969633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16562" y="1792005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16562" y="2637290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71384" y="4152168"/>
            <a:ext cx="4733925" cy="1639678"/>
            <a:chOff x="6759211" y="4437272"/>
            <a:chExt cx="4733925" cy="1639678"/>
          </a:xfrm>
        </p:grpSpPr>
        <p:sp>
          <p:nvSpPr>
            <p:cNvPr id="13" name="Wave 12"/>
            <p:cNvSpPr/>
            <p:nvPr/>
          </p:nvSpPr>
          <p:spPr>
            <a:xfrm>
              <a:off x="6759211" y="4437272"/>
              <a:ext cx="4733925" cy="1639678"/>
            </a:xfrm>
            <a:prstGeom prst="wav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30743" y="4795446"/>
              <a:ext cx="4447309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GB" b="1" i="1">
                  <a:solidFill>
                    <a:srgbClr val="007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cơ bản được pha trộn từ hai màu với nhau để tạo ra các màu sắc mới có độ đậm, nhạt khác nhau</a:t>
              </a:r>
              <a:endParaRPr lang="en-US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2387" y="3523615"/>
            <a:ext cx="4486274" cy="2553335"/>
            <a:chOff x="363762" y="3274546"/>
            <a:chExt cx="4486274" cy="2553335"/>
          </a:xfrm>
        </p:grpSpPr>
        <p:grpSp>
          <p:nvGrpSpPr>
            <p:cNvPr id="15" name="Group 14"/>
            <p:cNvGrpSpPr/>
            <p:nvPr/>
          </p:nvGrpSpPr>
          <p:grpSpPr>
            <a:xfrm>
              <a:off x="363762" y="3274546"/>
              <a:ext cx="4486274" cy="1300608"/>
              <a:chOff x="439057" y="3088305"/>
              <a:chExt cx="4486274" cy="130060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9057" y="3088305"/>
                <a:ext cx="448627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MÀU ĐẬM, MÀU NHẠT</a:t>
                </a:r>
                <a:endParaRPr lang="en-US" sz="2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90550" y="3838575"/>
                <a:ext cx="1190625" cy="542193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</a:t>
                </a:r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086882" y="3838573"/>
                <a:ext cx="1190625" cy="542193"/>
              </a:xfrm>
              <a:prstGeom prst="roundRect">
                <a:avLst/>
              </a:prstGeom>
              <a:solidFill>
                <a:srgbClr val="007033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                                                                  </a:t>
                </a:r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583214" y="3846720"/>
                <a:ext cx="1190625" cy="542193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5255" y="5275472"/>
              <a:ext cx="4183289" cy="552409"/>
              <a:chOff x="590549" y="5257109"/>
              <a:chExt cx="4183289" cy="55240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0549" y="5267325"/>
                <a:ext cx="1190625" cy="54219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86881" y="5257109"/>
                <a:ext cx="1190625" cy="542193"/>
              </a:xfrm>
              <a:prstGeom prst="roundRect">
                <a:avLst/>
              </a:prstGeom>
              <a:solidFill>
                <a:srgbClr val="E6AC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83213" y="5257109"/>
                <a:ext cx="1190625" cy="54219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09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82237" y="297241"/>
            <a:ext cx="7683335" cy="1211283"/>
            <a:chOff x="1603169" y="80319"/>
            <a:chExt cx="7683335" cy="1211283"/>
          </a:xfrm>
        </p:grpSpPr>
        <p:sp>
          <p:nvSpPr>
            <p:cNvPr id="4" name="Cloud Callout 3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5070" y="270461"/>
              <a:ext cx="631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động: 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vẽ bầu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 và biển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72886" y="1739374"/>
            <a:ext cx="590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về bầu trời và biển theo các bước :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4745" y="2370334"/>
            <a:ext cx="11058818" cy="2882601"/>
            <a:chOff x="540445" y="2674224"/>
            <a:chExt cx="11058818" cy="2882601"/>
          </a:xfrm>
        </p:grpSpPr>
        <p:grpSp>
          <p:nvGrpSpPr>
            <p:cNvPr id="14" name="Group 13"/>
            <p:cNvGrpSpPr/>
            <p:nvPr/>
          </p:nvGrpSpPr>
          <p:grpSpPr>
            <a:xfrm>
              <a:off x="540445" y="2674224"/>
              <a:ext cx="3307161" cy="2636380"/>
              <a:chOff x="540445" y="2674224"/>
              <a:chExt cx="3307161" cy="26363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445" y="2674224"/>
                <a:ext cx="3307161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40445" y="4972050"/>
                <a:ext cx="3183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Vẽ nét tạo ranh giới trời và biển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18486" y="2674224"/>
              <a:ext cx="3431960" cy="2758776"/>
              <a:chOff x="4318486" y="2674224"/>
              <a:chExt cx="3431960" cy="2758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486" y="2674224"/>
                <a:ext cx="3431960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438650" y="4848225"/>
                <a:ext cx="3311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Vẽ hình mặt trời và song nước bằng nét màu.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221326" y="2674224"/>
              <a:ext cx="3377937" cy="2882601"/>
              <a:chOff x="8221326" y="2674224"/>
              <a:chExt cx="3377937" cy="288260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1326" y="2674224"/>
                <a:ext cx="3377937" cy="20669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221326" y="4972050"/>
                <a:ext cx="33779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Vẽ màu cho phù hợp với bầu trời và mặt biển. </a:t>
                </a:r>
                <a:endParaRPr lang="en-US" sz="16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Double Wave 17"/>
          <p:cNvSpPr/>
          <p:nvPr/>
        </p:nvSpPr>
        <p:spPr>
          <a:xfrm>
            <a:off x="3618048" y="5629276"/>
            <a:ext cx="5181599" cy="704850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có thể tạo nên đậm, nhạt trong tranh 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1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90422" y="0"/>
            <a:ext cx="6317672" cy="798143"/>
            <a:chOff x="4248150" y="1745815"/>
            <a:chExt cx="3562349" cy="341829"/>
          </a:xfrm>
        </p:grpSpPr>
        <p:sp>
          <p:nvSpPr>
            <p:cNvPr id="2" name="Rounded Rectangle 1"/>
            <p:cNvSpPr/>
            <p:nvPr/>
          </p:nvSpPr>
          <p:spPr>
            <a:xfrm>
              <a:off x="4248150" y="1745815"/>
              <a:ext cx="3562349" cy="341829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0550" y="1756174"/>
              <a:ext cx="3295650" cy="25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" y="1354818"/>
            <a:ext cx="3838121" cy="3803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79" y="2626632"/>
            <a:ext cx="3969946" cy="3803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90" y="1354818"/>
            <a:ext cx="3171825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2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476" y="3261139"/>
            <a:ext cx="1016527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oc-dau-tien-BEAT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9400" y="5559485"/>
            <a:ext cx="406400" cy="4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9026" y="5246974"/>
            <a:ext cx="8486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GB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GB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740" y="624174"/>
            <a:ext cx="3613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4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241" y="544279"/>
            <a:ext cx="7224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319" y="2338624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3185" y="4212832"/>
            <a:ext cx="859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và biển </a:t>
            </a:r>
            <a:r>
              <a:rPr lang="en-US" sz="4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lang="en-US" sz="4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632</Words>
  <Application>Microsoft Office PowerPoint</Application>
  <PresentationFormat>Widescreen</PresentationFormat>
  <Paragraphs>73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.VnMonotype corsivaH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KIENLONG</cp:lastModifiedBy>
  <cp:revision>138</cp:revision>
  <dcterms:created xsi:type="dcterms:W3CDTF">2021-08-08T08:56:46Z</dcterms:created>
  <dcterms:modified xsi:type="dcterms:W3CDTF">2023-09-14T14:52:14Z</dcterms:modified>
</cp:coreProperties>
</file>