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crdownload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67" r:id="rId2"/>
    <p:sldId id="264" r:id="rId3"/>
    <p:sldId id="268" r:id="rId4"/>
    <p:sldId id="269" r:id="rId5"/>
    <p:sldId id="270" r:id="rId6"/>
    <p:sldId id="260" r:id="rId7"/>
    <p:sldId id="271" r:id="rId8"/>
    <p:sldId id="272" r:id="rId9"/>
    <p:sldId id="258" r:id="rId10"/>
    <p:sldId id="273" r:id="rId11"/>
    <p:sldId id="274" r:id="rId12"/>
    <p:sldId id="256" r:id="rId13"/>
    <p:sldId id="275" r:id="rId14"/>
    <p:sldId id="276" r:id="rId15"/>
    <p:sldId id="278" r:id="rId16"/>
    <p:sldId id="277" r:id="rId17"/>
    <p:sldId id="262" r:id="rId18"/>
  </p:sldIdLst>
  <p:sldSz cx="12192000" cy="6858000"/>
  <p:notesSz cx="6858000" cy="9144000"/>
  <p:embeddedFontLst>
    <p:embeddedFont>
      <p:font typeface="Pacifico" panose="020B0604020202020204" charset="0"/>
      <p:regular r:id="rId20"/>
    </p:embeddedFont>
  </p:embeddedFontLst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6833"/>
    <a:srgbClr val="C2011E"/>
    <a:srgbClr val="E7CF89"/>
    <a:srgbClr val="F8CD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74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876" y="96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5D369BC4-F7F3-4961-BB37-85DA28993635}" type="datetimeFigureOut">
              <a:rPr lang="zh-CN" altLang="en-US" smtClean="0"/>
              <a:pPr/>
              <a:t>2021/9/20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B1B6156E-F2C6-4D94-957A-B3D9BCE3CE6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97018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6156E-F2C6-4D94-957A-B3D9BCE3CE6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5752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6156E-F2C6-4D94-957A-B3D9BCE3CE6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0309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6156E-F2C6-4D94-957A-B3D9BCE3CE6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6756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6156E-F2C6-4D94-957A-B3D9BCE3CE6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052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6156E-F2C6-4D94-957A-B3D9BCE3CE6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2126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6156E-F2C6-4D94-957A-B3D9BCE3CE6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436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35540-ED7C-4E37-A8E0-70AF6A51F1DB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F7AE5-DC79-4A7D-BE5D-163A4B41FD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10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35540-ED7C-4E37-A8E0-70AF6A51F1DB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F7AE5-DC79-4A7D-BE5D-163A4B41FD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45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35540-ED7C-4E37-A8E0-70AF6A51F1DB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F7AE5-DC79-4A7D-BE5D-163A4B41FD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157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35540-ED7C-4E37-A8E0-70AF6A51F1DB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F7AE5-DC79-4A7D-BE5D-163A4B41FD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543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35540-ED7C-4E37-A8E0-70AF6A51F1DB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F7AE5-DC79-4A7D-BE5D-163A4B41FD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51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35540-ED7C-4E37-A8E0-70AF6A51F1DB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F7AE5-DC79-4A7D-BE5D-163A4B41FD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819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35540-ED7C-4E37-A8E0-70AF6A51F1DB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F7AE5-DC79-4A7D-BE5D-163A4B41FD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919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35540-ED7C-4E37-A8E0-70AF6A51F1DB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F7AE5-DC79-4A7D-BE5D-163A4B41FD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12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35540-ED7C-4E37-A8E0-70AF6A51F1DB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F7AE5-DC79-4A7D-BE5D-163A4B41FD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97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35540-ED7C-4E37-A8E0-70AF6A51F1DB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F7AE5-DC79-4A7D-BE5D-163A4B41FD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688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35540-ED7C-4E37-A8E0-70AF6A51F1DB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F7AE5-DC79-4A7D-BE5D-163A4B41FD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03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D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AA635540-ED7C-4E37-A8E0-70AF6A51F1DB}" type="datetimeFigureOut">
              <a:rPr lang="zh-CN" altLang="en-US" smtClean="0"/>
              <a:pPr/>
              <a:t>2021/9/20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A54F7AE5-DC79-4A7D-BE5D-163A4B41FD4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19126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5" Type="http://schemas.openxmlformats.org/officeDocument/2006/relationships/image" Target="../media/image16.gif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hdphoto" Target="../media/hdphoto3.wdp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2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crdownload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5" Type="http://schemas.openxmlformats.org/officeDocument/2006/relationships/image" Target="../media/image13.gif"/><Relationship Id="rId4" Type="http://schemas.openxmlformats.org/officeDocument/2006/relationships/image" Target="../media/image14.jpe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4.jpeg"/><Relationship Id="rId10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openxmlformats.org/officeDocument/2006/relationships/image" Target="../media/image6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6.gif"/><Relationship Id="rId4" Type="http://schemas.openxmlformats.org/officeDocument/2006/relationships/image" Target="../media/image14.jpe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/>
          <p:cNvSpPr/>
          <p:nvPr/>
        </p:nvSpPr>
        <p:spPr>
          <a:xfrm>
            <a:off x="3604153" y="73201"/>
            <a:ext cx="6480000" cy="6480000"/>
          </a:xfrm>
          <a:prstGeom prst="ellipse">
            <a:avLst/>
          </a:prstGeom>
          <a:solidFill>
            <a:srgbClr val="C2011E"/>
          </a:solidFill>
          <a:ln w="155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703" y="209550"/>
            <a:ext cx="5676900" cy="56769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7" t="52469" r="15257" b="21237"/>
          <a:stretch/>
        </p:blipFill>
        <p:spPr>
          <a:xfrm>
            <a:off x="3509653" y="3886200"/>
            <a:ext cx="6707100" cy="276249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3" r="17437"/>
          <a:stretch/>
        </p:blipFill>
        <p:spPr>
          <a:xfrm flipH="1">
            <a:off x="6169378" y="581346"/>
            <a:ext cx="4248150" cy="6108204"/>
          </a:xfrm>
          <a:prstGeom prst="ellipse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624" b="61226" l="9938" r="89973">
                        <a14:foregroundMark x1="48980" y1="40231" x2="47560" y2="41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56" t="39393" r="36405" b="36285"/>
          <a:stretch/>
        </p:blipFill>
        <p:spPr>
          <a:xfrm rot="18348401">
            <a:off x="8970281" y="5204417"/>
            <a:ext cx="2354896" cy="3193754"/>
          </a:xfrm>
          <a:prstGeom prst="rect">
            <a:avLst/>
          </a:prstGeom>
        </p:spPr>
      </p:pic>
      <p:sp>
        <p:nvSpPr>
          <p:cNvPr id="8" name="文本框 2"/>
          <p:cNvSpPr txBox="1"/>
          <p:nvPr/>
        </p:nvSpPr>
        <p:spPr>
          <a:xfrm rot="16200000">
            <a:off x="1407544" y="-826198"/>
            <a:ext cx="1938992" cy="47540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acifico" panose="00000500000000000000" pitchFamily="2" charset="0"/>
              </a:rPr>
              <a:t>Tết </a:t>
            </a:r>
            <a:r>
              <a:rPr lang="en-US" sz="6000" dirty="0" smtClean="0">
                <a:solidFill>
                  <a:schemeClr val="bg1"/>
                </a:solidFill>
                <a:latin typeface="Pacifico" panose="00000500000000000000" pitchFamily="2" charset="0"/>
              </a:rPr>
              <a:t>Trung</a:t>
            </a:r>
            <a:r>
              <a:rPr lang="en-US" sz="5400" dirty="0" smtClean="0">
                <a:solidFill>
                  <a:schemeClr val="bg1"/>
                </a:solidFill>
                <a:latin typeface="Pacifico" panose="00000500000000000000" pitchFamily="2" charset="0"/>
              </a:rPr>
              <a:t> thu</a:t>
            </a:r>
          </a:p>
          <a:p>
            <a:pPr algn="ctr"/>
            <a:r>
              <a:rPr lang="en-US" sz="5400" dirty="0" smtClean="0">
                <a:solidFill>
                  <a:schemeClr val="bg1"/>
                </a:solidFill>
                <a:latin typeface="Pacifico" panose="00000500000000000000" pitchFamily="2" charset="0"/>
              </a:rPr>
              <a:t>Vui học Toán</a:t>
            </a:r>
            <a:endParaRPr lang="en-US" sz="5400" dirty="0">
              <a:solidFill>
                <a:schemeClr val="bg1"/>
              </a:solidFill>
              <a:latin typeface="Pacifico" panose="00000500000000000000" pitchFamily="2" charset="0"/>
            </a:endParaRPr>
          </a:p>
        </p:txBody>
      </p:sp>
      <p:pic>
        <p:nvPicPr>
          <p:cNvPr id="9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64" y="2292706"/>
            <a:ext cx="2605689" cy="318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550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977886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pic>
        <p:nvPicPr>
          <p:cNvPr id="10" name="CAUDI">
            <a:extLst>
              <a:ext uri="{FF2B5EF4-FFF2-40B4-BE49-F238E27FC236}">
                <a16:creationId xmlns:a16="http://schemas.microsoft.com/office/drawing/2014/main" id="{3A6DE793-162D-4672-BF28-A643F095FE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49603" y="2715755"/>
            <a:ext cx="4052529" cy="293189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34" name="c2 2"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337" y="4586514"/>
            <a:ext cx="1573225" cy="1633993"/>
          </a:xfrm>
          <a:prstGeom prst="rect">
            <a:avLst/>
          </a:prstGeom>
        </p:spPr>
      </p:pic>
      <p:pic>
        <p:nvPicPr>
          <p:cNvPr id="12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A7E6A3D8-5693-404E-891D-74D733CED5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5462.8979"/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6832252" y="70317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63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34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-1 -2.22222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766860" y="309392"/>
            <a:ext cx="11817718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Pony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Pony"/>
                <a:cs typeface="Arial" panose="020B0604020202020204" pitchFamily="34" charset="0"/>
              </a:rPr>
              <a:t>Thử thách 3:      </a:t>
            </a:r>
          </a:p>
          <a:p>
            <a:r>
              <a:rPr lang="en-US" sz="3200" b="1" dirty="0">
                <a:solidFill>
                  <a:srgbClr val="002060"/>
                </a:solidFill>
                <a:latin typeface="Pony"/>
                <a:cs typeface="Arial" panose="020B0604020202020204" pitchFamily="34" charset="0"/>
              </a:rPr>
              <a:t>Những phép tính nào dưới đây có kết quả bé hơn 50?</a:t>
            </a:r>
          </a:p>
          <a:p>
            <a:r>
              <a:rPr lang="en-US" sz="3200" b="1" dirty="0">
                <a:solidFill>
                  <a:srgbClr val="002060"/>
                </a:solidFill>
                <a:latin typeface="Pony"/>
                <a:cs typeface="Arial" panose="020B0604020202020204" pitchFamily="34" charset="0"/>
              </a:rPr>
              <a:t>Những phép tính nào dưới đây có kết quả lớn hơn 50?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41" b="59266" l="54769" r="81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6" t="24352" r="18939" b="40758"/>
          <a:stretch/>
        </p:blipFill>
        <p:spPr>
          <a:xfrm>
            <a:off x="2279085" y="2885028"/>
            <a:ext cx="1514008" cy="10952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15" t="53824" r="38634" b="12750"/>
          <a:stretch/>
        </p:blipFill>
        <p:spPr>
          <a:xfrm>
            <a:off x="3723882" y="5069026"/>
            <a:ext cx="1454046" cy="10493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566" b="93182" l="63127" r="896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28" t="55868" r="9489" b="7841"/>
          <a:stretch/>
        </p:blipFill>
        <p:spPr>
          <a:xfrm>
            <a:off x="2284826" y="4979084"/>
            <a:ext cx="1439056" cy="11392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490" b="94580" l="7571" r="341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13" t="58595" r="65889" b="6547"/>
          <a:stretch/>
        </p:blipFill>
        <p:spPr>
          <a:xfrm>
            <a:off x="3793093" y="2886015"/>
            <a:ext cx="1484592" cy="10942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0" b="52273" l="27925" r="54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17" t="17873" r="44866" b="47885"/>
          <a:stretch/>
        </p:blipFill>
        <p:spPr>
          <a:xfrm>
            <a:off x="717619" y="5043381"/>
            <a:ext cx="1530290" cy="10749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399" b="63462" l="2360" r="290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856" r="71260" b="35572"/>
          <a:stretch/>
        </p:blipFill>
        <p:spPr>
          <a:xfrm>
            <a:off x="674961" y="2930744"/>
            <a:ext cx="1604124" cy="1116702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2" t="36010" r="22670" b="14808"/>
          <a:stretch/>
        </p:blipFill>
        <p:spPr bwMode="auto">
          <a:xfrm>
            <a:off x="5684346" y="2122025"/>
            <a:ext cx="6163241" cy="4610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684730" y="4581034"/>
            <a:ext cx="577775" cy="3256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ony"/>
              </a:rPr>
              <a:t>48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288521" y="4067886"/>
            <a:ext cx="577775" cy="3256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ony"/>
              </a:rPr>
              <a:t>52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942673" y="4418210"/>
            <a:ext cx="577775" cy="3256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ony"/>
              </a:rPr>
              <a:t>40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520447" y="5992908"/>
            <a:ext cx="577775" cy="3256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ony"/>
              </a:rPr>
              <a:t>80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646938" y="5744840"/>
            <a:ext cx="577775" cy="3256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ony"/>
              </a:rPr>
              <a:t>70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973618" y="6070488"/>
            <a:ext cx="577775" cy="3256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ony"/>
              </a:rPr>
              <a:t>40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70654" y="4303078"/>
            <a:ext cx="5867400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* Phép tính có kết quả &gt; 50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33809" y="2059563"/>
            <a:ext cx="5373121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* Phép tính có kết quả &lt; 50</a:t>
            </a:r>
          </a:p>
        </p:txBody>
      </p:sp>
    </p:spTree>
    <p:extLst>
      <p:ext uri="{BB962C8B-B14F-4D97-AF65-F5344CB8AC3E}">
        <p14:creationId xmlns:p14="http://schemas.microsoft.com/office/powerpoint/2010/main" val="1219358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689198" y="-403866"/>
            <a:ext cx="4842097" cy="32442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-1"/>
            <a:ext cx="4114800" cy="35085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3" b="11389"/>
          <a:stretch/>
        </p:blipFill>
        <p:spPr>
          <a:xfrm>
            <a:off x="3148067" y="-1"/>
            <a:ext cx="6011402" cy="7402857"/>
          </a:xfrm>
          <a:prstGeom prst="rect">
            <a:avLst/>
          </a:prstGeom>
        </p:spPr>
      </p:pic>
      <p:cxnSp>
        <p:nvCxnSpPr>
          <p:cNvPr id="12" name="直接连接符 11"/>
          <p:cNvCxnSpPr/>
          <p:nvPr/>
        </p:nvCxnSpPr>
        <p:spPr>
          <a:xfrm>
            <a:off x="11145091" y="3978000"/>
            <a:ext cx="0" cy="2160000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 12"/>
          <p:cNvSpPr/>
          <p:nvPr/>
        </p:nvSpPr>
        <p:spPr>
          <a:xfrm>
            <a:off x="11046260" y="4616868"/>
            <a:ext cx="180000" cy="1800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11046260" y="4968000"/>
            <a:ext cx="180000" cy="1800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1046260" y="5319132"/>
            <a:ext cx="180000" cy="1800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648541" y="4828650"/>
            <a:ext cx="0" cy="2160000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椭圆 16"/>
          <p:cNvSpPr/>
          <p:nvPr/>
        </p:nvSpPr>
        <p:spPr>
          <a:xfrm>
            <a:off x="549710" y="5467518"/>
            <a:ext cx="180000" cy="1800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549710" y="5818650"/>
            <a:ext cx="180000" cy="1800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549710" y="6169782"/>
            <a:ext cx="180000" cy="1800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5" name="轻松欢乐节奏感动进取电子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52899" y="-933932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79867" y="2195678"/>
            <a:ext cx="205393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Pacifico" panose="00000500000000000000" pitchFamily="2" charset="0"/>
              </a:rPr>
              <a:t>Tết </a:t>
            </a:r>
            <a:r>
              <a:rPr lang="en-US" sz="5400" dirty="0">
                <a:solidFill>
                  <a:schemeClr val="bg1"/>
                </a:solidFill>
                <a:latin typeface="Pacifico" panose="00000500000000000000" pitchFamily="2" charset="0"/>
              </a:rPr>
              <a:t>T</a:t>
            </a:r>
            <a:r>
              <a:rPr lang="en-US" sz="5400" dirty="0" smtClean="0">
                <a:solidFill>
                  <a:schemeClr val="bg1"/>
                </a:solidFill>
                <a:latin typeface="Pacifico" panose="00000500000000000000" pitchFamily="2" charset="0"/>
              </a:rPr>
              <a:t>rung thu</a:t>
            </a:r>
            <a:endParaRPr lang="en-US" sz="5400" dirty="0">
              <a:solidFill>
                <a:schemeClr val="bg1"/>
              </a:solidFill>
              <a:latin typeface="Pacifico" panose="000005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63" y="3785735"/>
            <a:ext cx="2800741" cy="27245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942" y="3783886"/>
            <a:ext cx="2726379" cy="272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76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-16848"/>
            <a:ext cx="24384000" cy="7048600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9432" y="4172335"/>
            <a:ext cx="3990327" cy="2662212"/>
          </a:xfrm>
          <a:prstGeom prst="rect">
            <a:avLst/>
          </a:prstGeom>
        </p:spPr>
      </p:pic>
      <p:pic>
        <p:nvPicPr>
          <p:cNvPr id="34" name="c2 2"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705964"/>
            <a:ext cx="1286109" cy="1337553"/>
          </a:xfrm>
          <a:prstGeom prst="rect">
            <a:avLst/>
          </a:prstGeom>
        </p:spPr>
      </p:pic>
      <p:pic>
        <p:nvPicPr>
          <p:cNvPr id="36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997FA04F-77A5-4842-A5C0-4B7EB7F022F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5462.8979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6832252" y="70317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25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347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1 -2.59259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-1 -4.81481E-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781396" y="369591"/>
            <a:ext cx="11147367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endParaRPr lang="en-US" sz="3200" b="1" dirty="0">
              <a:solidFill>
                <a:srgbClr val="002060"/>
              </a:solidFill>
              <a:latin typeface="Pony"/>
              <a:cs typeface="Arial" panose="020B0604020202020204" pitchFamily="34" charset="0"/>
            </a:endParaRP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Pony"/>
                <a:cs typeface="Arial" panose="020B0604020202020204" pitchFamily="34" charset="0"/>
              </a:rPr>
              <a:t>Đàn trâu và bò của nhà bác Bình có 28 con, trong </a:t>
            </a:r>
            <a:r>
              <a:rPr lang="en-US" sz="3200" b="1" dirty="0" err="1">
                <a:solidFill>
                  <a:srgbClr val="002060"/>
                </a:solidFill>
                <a:latin typeface="Pony"/>
                <a:cs typeface="Arial" panose="020B0604020202020204" pitchFamily="34" charset="0"/>
              </a:rPr>
              <a:t>đó</a:t>
            </a:r>
            <a:r>
              <a:rPr lang="en-US" sz="3200" b="1" dirty="0">
                <a:solidFill>
                  <a:srgbClr val="002060"/>
                </a:solidFill>
                <a:latin typeface="Pony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Pony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Pony"/>
                <a:cs typeface="Arial" panose="020B0604020202020204" pitchFamily="34" charset="0"/>
              </a:rPr>
              <a:t> 12 con trâu. Hỏi nhà bác Bình có bao nhiêu con bò?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3" t="34582" r="24558" b="14409"/>
          <a:stretch/>
        </p:blipFill>
        <p:spPr bwMode="auto">
          <a:xfrm>
            <a:off x="3900409" y="1901096"/>
            <a:ext cx="4313207" cy="202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951573" y="4051756"/>
            <a:ext cx="2257123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Tóm tắt: </a:t>
            </a: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 bwMode="auto">
          <a:xfrm flipV="1">
            <a:off x="920885" y="1327999"/>
            <a:ext cx="2833697" cy="2707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cxnSp>
        <p:nvCxnSpPr>
          <p:cNvPr id="9" name="Straight Connector 8"/>
          <p:cNvCxnSpPr>
            <a:cxnSpLocks/>
          </p:cNvCxnSpPr>
          <p:nvPr/>
        </p:nvCxnSpPr>
        <p:spPr bwMode="auto">
          <a:xfrm>
            <a:off x="7609038" y="1355075"/>
            <a:ext cx="1587584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287827" y="4534887"/>
            <a:ext cx="5376453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Trâu và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bò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          : 28 con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8402830" y="4093911"/>
            <a:ext cx="2257123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Bài giải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319953" y="5049567"/>
            <a:ext cx="5376453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Trâu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                     : 12 con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319953" y="5548189"/>
            <a:ext cx="5932929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Nhà bác Bình có: .... con bò?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6001654" y="4667305"/>
            <a:ext cx="9316597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Nhà bác Bình có số con bò là:</a:t>
            </a:r>
          </a:p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         28 – 12 = 16 (con bò)</a:t>
            </a:r>
          </a:p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                      Đáp số: 16 con bò</a:t>
            </a:r>
          </a:p>
        </p:txBody>
      </p:sp>
      <p:cxnSp>
        <p:nvCxnSpPr>
          <p:cNvPr id="17" name="Straight Connector 16"/>
          <p:cNvCxnSpPr/>
          <p:nvPr/>
        </p:nvCxnSpPr>
        <p:spPr bwMode="auto">
          <a:xfrm flipV="1">
            <a:off x="9537198" y="1379222"/>
            <a:ext cx="2225311" cy="43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flipV="1">
            <a:off x="4106352" y="1852800"/>
            <a:ext cx="6543501" cy="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522085" y="241802"/>
            <a:ext cx="11669915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Pony"/>
                <a:cs typeface="Arial" panose="020B0604020202020204" pitchFamily="34" charset="0"/>
              </a:rPr>
              <a:t>Thử thách </a:t>
            </a:r>
            <a:r>
              <a:rPr lang="en-US" sz="3200" b="1" dirty="0" smtClean="0">
                <a:solidFill>
                  <a:srgbClr val="FF0000"/>
                </a:solidFill>
                <a:latin typeface="Pony"/>
                <a:cs typeface="Arial" panose="020B0604020202020204" pitchFamily="34" charset="0"/>
              </a:rPr>
              <a:t>4: </a:t>
            </a:r>
            <a:r>
              <a:rPr lang="en-US" sz="3200" b="1" dirty="0">
                <a:solidFill>
                  <a:srgbClr val="FF0000"/>
                </a:solidFill>
                <a:latin typeface="Pony"/>
                <a:cs typeface="Arial" panose="020B0604020202020204" pitchFamily="34" charset="0"/>
              </a:rPr>
              <a:t>Giải toán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12A58AD-AF0D-46B1-BBE7-4479F1F0E7CE}"/>
              </a:ext>
            </a:extLst>
          </p:cNvPr>
          <p:cNvCxnSpPr>
            <a:cxnSpLocks/>
          </p:cNvCxnSpPr>
          <p:nvPr/>
        </p:nvCxnSpPr>
        <p:spPr bwMode="auto">
          <a:xfrm flipV="1">
            <a:off x="872983" y="1838206"/>
            <a:ext cx="2135196" cy="3155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616004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12" grpId="0"/>
      <p:bldP spid="13" grpId="0"/>
      <p:bldP spid="14" grpId="0"/>
      <p:bldP spid="15" grpId="0"/>
      <p:bldP spid="16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082" y="283154"/>
            <a:ext cx="8454737" cy="624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865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Tm="5000">
        <p15:prstTrans prst="origami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70849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73" y="4500326"/>
            <a:ext cx="4065092" cy="2712094"/>
          </a:xfrm>
          <a:prstGeom prst="rect">
            <a:avLst/>
          </a:prstGeom>
        </p:spPr>
      </p:pic>
      <p:pic>
        <p:nvPicPr>
          <p:cNvPr id="35" name="CAUDI">
            <a:extLst>
              <a:ext uri="{FF2B5EF4-FFF2-40B4-BE49-F238E27FC236}">
                <a16:creationId xmlns:a16="http://schemas.microsoft.com/office/drawing/2014/main" id="{CA7F6AD3-64CD-4BE4-BF77-38A868D893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65" y="3865247"/>
            <a:ext cx="3990327" cy="2815093"/>
          </a:xfrm>
          <a:prstGeom prst="rect">
            <a:avLst/>
          </a:prstGeom>
        </p:spPr>
      </p:pic>
      <p:pic>
        <p:nvPicPr>
          <p:cNvPr id="36" name="Picture 12" descr="Káº¿t quáº£ hÃ¬nh áº£nh cho win text gif">
            <a:extLst>
              <a:ext uri="{FF2B5EF4-FFF2-40B4-BE49-F238E27FC236}">
                <a16:creationId xmlns:a16="http://schemas.microsoft.com/office/drawing/2014/main" id="{D65AB505-CD50-4894-B821-21D27C97ED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079" y="1159046"/>
            <a:ext cx="4850825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4FBBD29D-93CC-42CF-87C1-5C976E5886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5462.8979"/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6832252" y="70317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192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347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-1 4.07407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813" y="1828417"/>
            <a:ext cx="6347721" cy="480098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135" y="0"/>
            <a:ext cx="4181865" cy="59436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331" y="-1486092"/>
            <a:ext cx="5715000" cy="5715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42" b="60834"/>
          <a:stretch/>
        </p:blipFill>
        <p:spPr>
          <a:xfrm>
            <a:off x="7916170" y="4000692"/>
            <a:ext cx="4275830" cy="28573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61555" y="283066"/>
            <a:ext cx="57629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Pacifico" panose="00000500000000000000" pitchFamily="2" charset="0"/>
              </a:rPr>
              <a:t>Trung Thu</a:t>
            </a:r>
          </a:p>
          <a:p>
            <a:pPr algn="ctr"/>
            <a:r>
              <a:rPr lang="en-US" sz="5400" dirty="0" smtClean="0">
                <a:solidFill>
                  <a:schemeClr val="bg1"/>
                </a:solidFill>
                <a:latin typeface="Pacifico" panose="00000500000000000000" pitchFamily="2" charset="0"/>
              </a:rPr>
              <a:t>An Vui !</a:t>
            </a:r>
            <a:endParaRPr lang="en-US" sz="5400" dirty="0">
              <a:solidFill>
                <a:schemeClr val="bg1"/>
              </a:solidFill>
              <a:latin typeface="Pacific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189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0.03893 0.04005 C 0.047 0.04908 0.05924 0.05394 0.072 0.05394 C 0.08645 0.05394 0.09817 0.04908 0.10625 0.04005 L 0.14531 -3.33333E-6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66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35"/>
          <a:stretch/>
        </p:blipFill>
        <p:spPr>
          <a:xfrm>
            <a:off x="6979971" y="4248149"/>
            <a:ext cx="5212029" cy="260985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0" r="16500"/>
          <a:stretch/>
        </p:blipFill>
        <p:spPr>
          <a:xfrm>
            <a:off x="7413560" y="230300"/>
            <a:ext cx="1980000" cy="1980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9" r="25369"/>
          <a:stretch/>
        </p:blipFill>
        <p:spPr>
          <a:xfrm>
            <a:off x="9937245" y="1155635"/>
            <a:ext cx="1980000" cy="1980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8135403" y="3086680"/>
            <a:ext cx="1980000" cy="1980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18" y="230300"/>
            <a:ext cx="8357633" cy="25146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1006" flipH="1">
            <a:off x="1480113" y="-691410"/>
            <a:ext cx="5758644" cy="85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83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07407E-6 L 4.58333E-6 4.07407E-6 C 0.05664 -0.02014 0.00469 -0.00324 0.13893 -0.00833 C 0.14883 -0.00856 0.15872 -0.00972 0.16862 -0.01111 C 0.17383 -0.01157 0.17903 -0.01366 0.18424 -0.01389 C 0.22174 -0.01551 0.25924 -0.01574 0.29674 -0.01667 C 0.37995 -0.03495 0.46679 -0.04722 0.5483 -0.01111 C 0.54987 -0.00833 0.55182 -0.00602 0.55299 -0.00278 C 0.55521 0.00347 0.55534 0.01736 0.55299 0.02222 C 0.55156 0.02523 0.53841 0.03009 0.5358 0.03056 C 0.52643 0.03287 0.51705 0.03495 0.50768 0.03611 L 0.44205 0.04468 L 0.11705 0.04167 C 0.10403 0.04144 0.09114 0.03773 0.07799 0.03611 L 0.05455 0.03333 C 0.05091 0.03241 0.04726 0.03264 0.04362 0.03056 C 0.04192 0.02963 0.04062 0.02662 0.03893 0.025 C 0.0375 0.02384 0.03594 0.02315 0.03424 0.02222 C 0.03047 0.02037 0.02148 0.01736 0.01862 0.01389 C 0.01705 0.01204 0.01575 0.00972 0.01393 0.00833 C 0.00625 0.00232 0.00221 0.00139 4.58333E-6 4.07407E-6 Z " pathEditMode="relative" ptsTypes="AAAAAAAAAAAAAAAAAAAAA">
                                      <p:cBhvr>
                                        <p:cTn id="2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0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50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500"/>
                            </p:stCondLst>
                            <p:childTnLst>
                              <p:par>
                                <p:cTn id="3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0601" cy="9922213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5689" y="2134463"/>
            <a:ext cx="11480893" cy="110799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dirty="0">
                <a:solidFill>
                  <a:srgbClr val="7030A0"/>
                </a:solidFill>
                <a:latin typeface="iCiel Crocante" pitchFamily="2" charset="0"/>
              </a:rPr>
              <a:t>Vượt </a:t>
            </a:r>
            <a:r>
              <a:rPr lang="en-US" sz="6600" dirty="0" smtClean="0">
                <a:solidFill>
                  <a:srgbClr val="7030A0"/>
                </a:solidFill>
                <a:latin typeface="iCiel Crocante" pitchFamily="2" charset="0"/>
              </a:rPr>
              <a:t>qua thử thách</a:t>
            </a:r>
          </a:p>
          <a:p>
            <a:pPr algn="ctr"/>
            <a:r>
              <a:rPr lang="en-US" sz="6600" dirty="0" smtClean="0">
                <a:solidFill>
                  <a:srgbClr val="7030A0"/>
                </a:solidFill>
                <a:latin typeface="iCiel Crocante" pitchFamily="2" charset="0"/>
              </a:rPr>
              <a:t>Bày mâm ngũ quả</a:t>
            </a:r>
            <a:endParaRPr lang="en-US" sz="6600" dirty="0">
              <a:solidFill>
                <a:srgbClr val="7030A0"/>
              </a:solidFill>
              <a:latin typeface="iCiel Crocant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7167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24384000" cy="10058400"/>
            <a:chOff x="152400" y="158974"/>
            <a:chExt cx="24384000" cy="9861326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152400" y="158974"/>
              <a:ext cx="24384000" cy="6851394"/>
              <a:chOff x="-19812000" y="181103"/>
              <a:chExt cx="24384000" cy="685139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23" name="ĐC SHARE MIỄN PHÍ BỞI NK POWERSKILLS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7" name="Vào http://fb.com/nkpowerskills tải game miễn phí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48" y="4530301"/>
            <a:ext cx="3040743" cy="207682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0" y="4630057"/>
            <a:ext cx="3524192" cy="2015669"/>
          </a:xfrm>
          <a:prstGeom prst="rect">
            <a:avLst/>
          </a:prstGeom>
        </p:spPr>
      </p:pic>
      <p:pic>
        <p:nvPicPr>
          <p:cNvPr id="11" name="Vào http://fb.com/nkpowerskills tải game miễn phí"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410021" y="5010098"/>
            <a:ext cx="1460165" cy="1512944"/>
          </a:xfrm>
          <a:prstGeom prst="rect">
            <a:avLst/>
          </a:prstGeom>
        </p:spPr>
      </p:pic>
      <p:pic>
        <p:nvPicPr>
          <p:cNvPr id="12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E5A76C7A-A89D-4CDB-9289-CD2378AFF3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5462.8979"/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6832252" y="70317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81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34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1 -3.33333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L -1 -2.59259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916952" y="380413"/>
            <a:ext cx="11382624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Pony"/>
                <a:cs typeface="Arial" panose="020B0604020202020204" pitchFamily="34" charset="0"/>
              </a:rPr>
              <a:t>Thử thách 1: </a:t>
            </a:r>
            <a:r>
              <a:rPr lang="en-US" sz="3200" b="1" dirty="0">
                <a:solidFill>
                  <a:srgbClr val="002060"/>
                </a:solidFill>
                <a:latin typeface="Pony"/>
                <a:cs typeface="Arial" panose="020B0604020202020204" pitchFamily="34" charset="0"/>
              </a:rPr>
              <a:t>Đ, S ?</a:t>
            </a:r>
          </a:p>
        </p:txBody>
      </p:sp>
      <p:sp>
        <p:nvSpPr>
          <p:cNvPr id="2" name="AutoShape 2" descr="One happy girl with blank board Royalty Free Vector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Pony"/>
            </a:endParaRPr>
          </a:p>
        </p:txBody>
      </p:sp>
      <p:sp>
        <p:nvSpPr>
          <p:cNvPr id="3" name="AutoShape 4" descr="One happy girl with blank board Royalty Free Vector Imag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Pony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7"/>
          <a:stretch/>
        </p:blipFill>
        <p:spPr>
          <a:xfrm>
            <a:off x="155574" y="1574365"/>
            <a:ext cx="3669666" cy="431626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8" t="45103" r="66785" b="34701"/>
          <a:stretch/>
        </p:blipFill>
        <p:spPr bwMode="auto">
          <a:xfrm>
            <a:off x="1569720" y="3322320"/>
            <a:ext cx="2103120" cy="2568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7"/>
          <a:stretch/>
        </p:blipFill>
        <p:spPr>
          <a:xfrm>
            <a:off x="4032039" y="1638887"/>
            <a:ext cx="3669666" cy="4316261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5" t="45417" r="44824" b="34582"/>
          <a:stretch/>
        </p:blipFill>
        <p:spPr bwMode="auto">
          <a:xfrm>
            <a:off x="5532119" y="3322319"/>
            <a:ext cx="1935163" cy="2568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7"/>
          <a:stretch/>
        </p:blipFill>
        <p:spPr>
          <a:xfrm>
            <a:off x="8293734" y="1638887"/>
            <a:ext cx="3669666" cy="4316261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37" t="45205" r="21647" b="33865"/>
          <a:stretch/>
        </p:blipFill>
        <p:spPr bwMode="auto">
          <a:xfrm>
            <a:off x="9899966" y="3322319"/>
            <a:ext cx="1880025" cy="2568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3026199" y="5147493"/>
            <a:ext cx="707601" cy="6633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Pony"/>
              </a:rPr>
              <a:t>S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881919" y="5136612"/>
            <a:ext cx="707601" cy="6633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Pony"/>
              </a:rPr>
              <a:t>Đ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1072390" y="5029932"/>
            <a:ext cx="707601" cy="6633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Pony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120573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275" y="0"/>
            <a:ext cx="1543050" cy="15430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16" y="2757375"/>
            <a:ext cx="3912809" cy="41006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315" y="0"/>
            <a:ext cx="7060442" cy="706044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550" y="0"/>
            <a:ext cx="2209800" cy="22098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088" y="0"/>
            <a:ext cx="990600" cy="9906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0357750" y="-38100"/>
            <a:ext cx="1638300" cy="3067050"/>
            <a:chOff x="10357750" y="-38100"/>
            <a:chExt cx="1638300" cy="3067050"/>
          </a:xfrm>
        </p:grpSpPr>
        <p:sp>
          <p:nvSpPr>
            <p:cNvPr id="11" name="矩形 10"/>
            <p:cNvSpPr/>
            <p:nvPr/>
          </p:nvSpPr>
          <p:spPr>
            <a:xfrm>
              <a:off x="11104900" y="-38100"/>
              <a:ext cx="144000" cy="1543050"/>
            </a:xfrm>
            <a:prstGeom prst="rect">
              <a:avLst/>
            </a:prstGeom>
            <a:solidFill>
              <a:srgbClr val="E7CF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7750" y="1390650"/>
              <a:ext cx="1638300" cy="1638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1752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7025178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34" name="c2 2"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1716" y="4446250"/>
            <a:ext cx="1654628" cy="1779879"/>
          </a:xfrm>
          <a:prstGeom prst="rect">
            <a:avLst/>
          </a:prstGeom>
        </p:spPr>
      </p:pic>
      <p:pic>
        <p:nvPicPr>
          <p:cNvPr id="11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314A2C00-3CD9-48A9-9802-D2A45411122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5462.8979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6832252" y="70317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032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34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809376" y="369590"/>
            <a:ext cx="11382624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Thử thách 2: 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Tính</a:t>
            </a:r>
          </a:p>
        </p:txBody>
      </p:sp>
      <p:graphicFrame>
        <p:nvGraphicFramePr>
          <p:cNvPr id="13" name="Table 10">
            <a:extLst>
              <a:ext uri="{FF2B5EF4-FFF2-40B4-BE49-F238E27FC236}">
                <a16:creationId xmlns:a16="http://schemas.microsoft.com/office/drawing/2014/main" id="{BCAC1035-26E6-4CC8-B2FB-C19A19EC9E7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09375" y="1559858"/>
          <a:ext cx="8468652" cy="2671256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2822884">
                  <a:extLst>
                    <a:ext uri="{9D8B030D-6E8A-4147-A177-3AD203B41FA5}">
                      <a16:colId xmlns:a16="http://schemas.microsoft.com/office/drawing/2014/main" val="66816217"/>
                    </a:ext>
                  </a:extLst>
                </a:gridCol>
                <a:gridCol w="28228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28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35628"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 + 6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57 - 7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 + 40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5150749"/>
                  </a:ext>
                </a:extLst>
              </a:tr>
              <a:tr h="13356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43 + 20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75 – 70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69 - 19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6662748"/>
                  </a:ext>
                </a:extLst>
              </a:tr>
            </a:tbl>
          </a:graphicData>
        </a:graphic>
      </p:graphicFrame>
      <p:pic>
        <p:nvPicPr>
          <p:cNvPr id="27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6880308" y="5298142"/>
            <a:ext cx="5512112" cy="1608378"/>
          </a:xfrm>
          <a:prstGeom prst="rect">
            <a:avLst/>
          </a:prstGeom>
        </p:spPr>
      </p:pic>
      <p:pic>
        <p:nvPicPr>
          <p:cNvPr id="31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162" y="-142350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2142254" y="1866260"/>
            <a:ext cx="1712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= 26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330512" y="3211386"/>
            <a:ext cx="1712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= 63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67841" y="3204117"/>
            <a:ext cx="1712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= 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951381" y="3210295"/>
            <a:ext cx="1712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= 50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801603" y="1871347"/>
            <a:ext cx="1712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= 43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856697" y="1882192"/>
            <a:ext cx="1712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= 50</a:t>
            </a:r>
          </a:p>
        </p:txBody>
      </p:sp>
    </p:spTree>
    <p:extLst>
      <p:ext uri="{BB962C8B-B14F-4D97-AF65-F5344CB8AC3E}">
        <p14:creationId xmlns:p14="http://schemas.microsoft.com/office/powerpoint/2010/main" val="2991099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4" grpId="0"/>
      <p:bldP spid="2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17" b="5668"/>
          <a:stretch/>
        </p:blipFill>
        <p:spPr>
          <a:xfrm>
            <a:off x="5021943" y="5257665"/>
            <a:ext cx="6894286" cy="18801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" t="20009" r="12809" b="15696"/>
          <a:stretch/>
        </p:blipFill>
        <p:spPr>
          <a:xfrm>
            <a:off x="513495" y="0"/>
            <a:ext cx="4239468" cy="2158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9" t="11324"/>
          <a:stretch/>
        </p:blipFill>
        <p:spPr>
          <a:xfrm>
            <a:off x="5233316" y="733064"/>
            <a:ext cx="5752028" cy="65313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66" y="2388991"/>
            <a:ext cx="5587999" cy="36210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136" y="-2663800"/>
            <a:ext cx="5867400" cy="5867400"/>
          </a:xfrm>
          <a:prstGeom prst="rect">
            <a:avLst/>
          </a:prstGeom>
        </p:spPr>
      </p:pic>
      <p:sp>
        <p:nvSpPr>
          <p:cNvPr id="8" name="文本框 2"/>
          <p:cNvSpPr txBox="1"/>
          <p:nvPr/>
        </p:nvSpPr>
        <p:spPr>
          <a:xfrm rot="16200000">
            <a:off x="2740227" y="2268763"/>
            <a:ext cx="1292662" cy="386147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sz="7200" dirty="0" err="1" smtClean="0">
                <a:solidFill>
                  <a:schemeClr val="bg1"/>
                </a:solidFill>
                <a:latin typeface="Pacifico" panose="00000500000000000000" pitchFamily="2" charset="0"/>
              </a:rPr>
              <a:t>Chị</a:t>
            </a:r>
            <a:r>
              <a:rPr lang="en-US" sz="7200" dirty="0" smtClean="0">
                <a:solidFill>
                  <a:schemeClr val="bg1"/>
                </a:solidFill>
                <a:latin typeface="Pacifico" panose="00000500000000000000" pitchFamily="2" charset="0"/>
              </a:rPr>
              <a:t> </a:t>
            </a:r>
            <a:r>
              <a:rPr lang="en-US" sz="7200" dirty="0" err="1" smtClean="0">
                <a:solidFill>
                  <a:schemeClr val="bg1"/>
                </a:solidFill>
                <a:latin typeface="Pacifico" panose="00000500000000000000" pitchFamily="2" charset="0"/>
              </a:rPr>
              <a:t>Hằng</a:t>
            </a:r>
            <a:endParaRPr lang="en-US" sz="7200" dirty="0">
              <a:solidFill>
                <a:schemeClr val="bg1"/>
              </a:solidFill>
              <a:latin typeface="Pacific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444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0.09662 -1.85185E-6 C 0.13985 -1.85185E-6 0.19336 0.00579 0.19336 0.01088 L 0.19336 0.02199 " pathEditMode="relative" rAng="0" ptsTypes="AAAA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220</Words>
  <Application>Microsoft Office PowerPoint</Application>
  <PresentationFormat>Widescreen</PresentationFormat>
  <Paragraphs>53</Paragraphs>
  <Slides>17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印品黑体</vt:lpstr>
      <vt:lpstr>Arial</vt:lpstr>
      <vt:lpstr>iCiel Crocante</vt:lpstr>
      <vt:lpstr>Pony</vt:lpstr>
      <vt:lpstr>Pacifico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董蕊(代驾事业部)</dc:creator>
  <cp:lastModifiedBy>Admin</cp:lastModifiedBy>
  <cp:revision>30</cp:revision>
  <dcterms:created xsi:type="dcterms:W3CDTF">2017-09-03T10:04:18Z</dcterms:created>
  <dcterms:modified xsi:type="dcterms:W3CDTF">2021-09-20T16:24:27Z</dcterms:modified>
</cp:coreProperties>
</file>