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337" r:id="rId4"/>
    <p:sldId id="331" r:id="rId6"/>
    <p:sldId id="332" r:id="rId7"/>
    <p:sldId id="333" r:id="rId8"/>
    <p:sldId id="334" r:id="rId9"/>
    <p:sldId id="365" r:id="rId10"/>
    <p:sldId id="260" r:id="rId11"/>
    <p:sldId id="344" r:id="rId12"/>
    <p:sldId id="262" r:id="rId13"/>
    <p:sldId id="340" r:id="rId14"/>
    <p:sldId id="261" r:id="rId15"/>
    <p:sldId id="263" r:id="rId16"/>
    <p:sldId id="350" r:id="rId17"/>
    <p:sldId id="264" r:id="rId18"/>
    <p:sldId id="347" r:id="rId19"/>
    <p:sldId id="349" r:id="rId20"/>
    <p:sldId id="351" r:id="rId21"/>
    <p:sldId id="266" r:id="rId22"/>
  </p:sldIdLst>
  <p:sldSz cx="9144000" cy="5144135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8000"/>
    <a:srgbClr val="FF9900"/>
    <a:srgbClr val="996633"/>
    <a:srgbClr val="800000"/>
    <a:srgbClr val="990099"/>
    <a:srgbClr val="FFCC99"/>
    <a:srgbClr val="00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>
      <p:cViewPr varScale="1">
        <p:scale>
          <a:sx n="58" d="100"/>
          <a:sy n="58" d="100"/>
        </p:scale>
        <p:origin x="964" y="56"/>
      </p:cViewPr>
      <p:guideLst>
        <p:guide orient="horz" pos="1646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7C9B-6ABA-4B91-8457-E4FE7F03DBF7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0669-A241-4498-B06E-BB3D27F8B8FE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  <a:endParaRPr lang="en-US" baseline="0"/>
          </a:p>
          <a:p>
            <a:r>
              <a:rPr lang="en-US" baseline="0"/>
              <a:t>Tại slide câu hỏi, click vào con chim để quay về slide này</a:t>
            </a:r>
            <a:endParaRPr lang="en-US" baseline="0"/>
          </a:p>
          <a:p>
            <a:r>
              <a:rPr lang="en-US" baseline="0"/>
              <a:t>Chơi xong thì enter để xuất hiên người nông dân hạnh phúc</a:t>
            </a:r>
            <a:endParaRPr lang="en-US" baseline="0"/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0669-A241-4498-B06E-BB3D27F8B8FE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0669-A241-4498-B06E-BB3D27F8B8FE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1AACF-693D-4FBF-9F8B-933EDE5F7663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30669-A241-4498-B06E-BB3D27F8B8FE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360"/>
            <a:ext cx="4038600" cy="1639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360"/>
            <a:ext cx="4038600" cy="1639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459"/>
            <a:ext cx="4038600" cy="1640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459"/>
            <a:ext cx="4038600" cy="1640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>
            <a:lvl1pPr>
              <a:defRPr/>
            </a:lvl1pPr>
          </a:lstStyle>
          <a:p>
            <a:fld id="{3AD02209-2501-492B-BA54-9752DA58A98A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361"/>
            <a:ext cx="4038600" cy="3395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360"/>
            <a:ext cx="4038600" cy="1639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459"/>
            <a:ext cx="4038600" cy="1640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>
            <a:lvl1pPr>
              <a:defRPr/>
            </a:lvl1pPr>
          </a:lstStyle>
          <a:p>
            <a:fld id="{992338E8-F326-466E-9244-30340A1F0906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175512" y="-29022"/>
            <a:ext cx="2495297" cy="22951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307804"/>
            <a:ext cx="3276600" cy="755832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7"/>
          <p:cNvSpPr/>
          <p:nvPr/>
        </p:nvSpPr>
        <p:spPr>
          <a:xfrm>
            <a:off x="-75724" y="968296"/>
            <a:ext cx="4639897" cy="42677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142600"/>
            <a:ext cx="3276600" cy="28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20" y="3193459"/>
            <a:ext cx="1990697" cy="1850157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420773"/>
            <a:ext cx="5915100" cy="57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179031"/>
            <a:ext cx="7809600" cy="3356987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6565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0"/>
            </a:lvl1pPr>
            <a:lvl2pPr marL="91313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69695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626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2825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3939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195955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252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09085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00" name="Google Shape;100;p4"/>
          <p:cNvSpPr/>
          <p:nvPr/>
        </p:nvSpPr>
        <p:spPr>
          <a:xfrm>
            <a:off x="-75725" y="4166181"/>
            <a:ext cx="1106174" cy="10174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68624"/>
            <a:ext cx="1086248" cy="9996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1576"/>
            <a:ext cx="3515397" cy="3534786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80" y="1030611"/>
            <a:ext cx="87416" cy="57651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1760414"/>
            <a:ext cx="3345890" cy="3316425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175512" y="-29022"/>
            <a:ext cx="2495297" cy="22951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307804"/>
            <a:ext cx="3276600" cy="755832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7"/>
          <p:cNvSpPr/>
          <p:nvPr/>
        </p:nvSpPr>
        <p:spPr>
          <a:xfrm>
            <a:off x="-75724" y="968296"/>
            <a:ext cx="4639897" cy="42677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142600"/>
            <a:ext cx="3276600" cy="28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20" y="3193459"/>
            <a:ext cx="1990697" cy="1850157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4664033"/>
            <a:ext cx="548700" cy="393669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6" y="-84490"/>
            <a:ext cx="5112025" cy="5286424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2843423"/>
            <a:ext cx="3058200" cy="565599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9pPr>
          </a:lstStyle>
          <a:p/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3289775"/>
            <a:ext cx="2892600" cy="595904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5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9pPr>
          </a:lstStyle>
          <a:p/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1805816"/>
            <a:ext cx="2109000" cy="108799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92598"/>
            <a:ext cx="3345890" cy="3316425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1576"/>
            <a:ext cx="3515397" cy="3534786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1760414"/>
            <a:ext cx="3345890" cy="3316425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70359"/>
            <a:ext cx="3926548" cy="361157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8" name="Google Shape;948;p28"/>
          <p:cNvSpPr/>
          <p:nvPr/>
        </p:nvSpPr>
        <p:spPr>
          <a:xfrm>
            <a:off x="-75724" y="1543492"/>
            <a:ext cx="3991450" cy="36712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1605521"/>
            <a:ext cx="208518" cy="21870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3" y="2771274"/>
            <a:ext cx="324090" cy="33983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7" y="4638060"/>
            <a:ext cx="227595" cy="24334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272937"/>
            <a:ext cx="324090" cy="33983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2" y="2205909"/>
            <a:ext cx="227595" cy="24334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2" y="3153275"/>
            <a:ext cx="227595" cy="24334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7" y="1395192"/>
            <a:ext cx="227595" cy="24334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1962992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115419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273132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417684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3700420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3866812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4185643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4587688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2916020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120106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855960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4079524"/>
            <a:ext cx="76374" cy="5036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7160727" y="128403"/>
            <a:ext cx="1990697" cy="1850158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7" y="3238148"/>
            <a:ext cx="1990697" cy="1850157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1603186"/>
            <a:ext cx="3926548" cy="361157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4" y="-70358"/>
            <a:ext cx="3991450" cy="36712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098"/>
            <a:ext cx="2133600" cy="273892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768098"/>
            <a:ext cx="2895600" cy="2738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E30B-0326-443A-A936-5DBEDF7953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AC9A-80A8-4D9C-8CA4-A295022A6B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103"/>
            <a:ext cx="8520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025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98715"/>
            <a:ext cx="8520600" cy="247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342900" lvl="0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685800" lvl="1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028700" lvl="2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371600" lvl="3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1714500" lvl="4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058035" lvl="5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2400935" lvl="6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2743835" lvl="7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3086735" lvl="8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4033"/>
            <a:ext cx="548700" cy="39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2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slide" Target="slide1.xml"/><Relationship Id="rId21" Type="http://schemas.openxmlformats.org/officeDocument/2006/relationships/image" Target="../media/image17.png"/><Relationship Id="rId20" Type="http://schemas.openxmlformats.org/officeDocument/2006/relationships/slide" Target="slide6.xml"/><Relationship Id="rId2" Type="http://schemas.openxmlformats.org/officeDocument/2006/relationships/image" Target="../media/image2.png"/><Relationship Id="rId19" Type="http://schemas.microsoft.com/office/2007/relationships/hdphoto" Target="../media/image16.wdp"/><Relationship Id="rId18" Type="http://schemas.openxmlformats.org/officeDocument/2006/relationships/image" Target="../media/image15.png"/><Relationship Id="rId17" Type="http://schemas.microsoft.com/office/2007/relationships/hdphoto" Target="../media/image14.wdp"/><Relationship Id="rId16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openxmlformats.org/officeDocument/2006/relationships/slide" Target="slide5.xml"/><Relationship Id="rId13" Type="http://schemas.openxmlformats.org/officeDocument/2006/relationships/image" Target="../media/image11.png"/><Relationship Id="rId12" Type="http://schemas.openxmlformats.org/officeDocument/2006/relationships/slide" Target="slide4.xml"/><Relationship Id="rId11" Type="http://schemas.openxmlformats.org/officeDocument/2006/relationships/image" Target="../media/image10.png"/><Relationship Id="rId10" Type="http://schemas.openxmlformats.org/officeDocument/2006/relationships/slide" Target="slide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569576" y="589090"/>
            <a:ext cx="3374235" cy="3929867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4343400" y="2285145"/>
            <a:ext cx="4914900" cy="930300"/>
          </a:xfrm>
          <a:prstGeom prst="rect">
            <a:avLst/>
          </a:prstGeom>
        </p:spPr>
        <p:txBody>
          <a:bodyPr spcFirstLastPara="1" wrap="square" lIns="91278" tIns="91278" rIns="91278" bIns="91278" anchor="t" anchorCtr="0">
            <a:noAutofit/>
          </a:bodyPr>
          <a:lstStyle/>
          <a:p>
            <a:pPr marL="0" indent="0" algn="just"/>
            <a:r>
              <a:rPr lang="en-US" sz="6000" b="1" dirty="0">
                <a:latin typeface="+mj-lt"/>
                <a:ea typeface="Arial-Rounded" pitchFamily="34" charset="0"/>
                <a:cs typeface="Arial-Rounded" pitchFamily="34" charset="0"/>
              </a:rPr>
              <a:t>KHỞI ĐỘNG</a:t>
            </a:r>
            <a:endParaRPr sz="6000" b="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4.07407E-6 L 0.0017 -0.1363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682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619" y="1291147"/>
            <a:ext cx="68587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742" y="2482043"/>
            <a:ext cx="52925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821" y="3652320"/>
            <a:ext cx="52925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088" y="162181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rite GIF | Gfycat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93330" y="3216051"/>
            <a:ext cx="2535136" cy="19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372770" y="1629169"/>
            <a:ext cx="4712018" cy="1761772"/>
          </a:xfrm>
          <a:prstGeom prst="rect">
            <a:avLst/>
          </a:prstGeom>
        </p:spPr>
        <p:txBody>
          <a:bodyPr spcFirstLastPara="1" wrap="square" lIns="91278" tIns="91278" rIns="91278" bIns="91278" anchor="b" anchorCtr="0"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</a:t>
            </a:r>
            <a:b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THỰC HÀNH</a:t>
            </a:r>
            <a:endParaRPr lang="en-US" sz="5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94047" y="2316390"/>
            <a:ext cx="157106" cy="214796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2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37728" y="1259375"/>
            <a:ext cx="3734282" cy="304842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2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2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0201" y="767398"/>
            <a:ext cx="875153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</a:rPr>
              <a:t>Bài 1</a:t>
            </a:r>
            <a:r>
              <a:rPr lang="en-US" sz="2400" b="1" dirty="0">
                <a:latin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có 15 tấm bưu ảnh, em có ít hơn anh 7 tấm bưu ảnh. Hỏi cả hai anh em có bao nhiêu tấm bưu ảnh?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6945" y="2032140"/>
            <a:ext cx="1402949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có : </a:t>
            </a:r>
            <a:endParaRPr lang="en-US"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có: </a:t>
            </a:r>
            <a:endParaRPr 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5646" y="2781936"/>
            <a:ext cx="1296359" cy="745999"/>
            <a:chOff x="1847528" y="3708648"/>
            <a:chExt cx="1728478" cy="994665"/>
          </a:xfrm>
        </p:grpSpPr>
        <p:grpSp>
          <p:nvGrpSpPr>
            <p:cNvPr id="18460" name="Group 28"/>
            <p:cNvGrpSpPr/>
            <p:nvPr/>
          </p:nvGrpSpPr>
          <p:grpSpPr bwMode="auto">
            <a:xfrm>
              <a:off x="1848059" y="4509638"/>
              <a:ext cx="1727947" cy="193675"/>
              <a:chOff x="1064" y="2417"/>
              <a:chExt cx="1155" cy="122"/>
            </a:xfrm>
          </p:grpSpPr>
          <p:sp>
            <p:nvSpPr>
              <p:cNvPr id="18438" name="Line 6"/>
              <p:cNvSpPr>
                <a:spLocks noChangeShapeType="1"/>
              </p:cNvSpPr>
              <p:nvPr/>
            </p:nvSpPr>
            <p:spPr bwMode="auto">
              <a:xfrm>
                <a:off x="1064" y="2479"/>
                <a:ext cx="11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 flipH="1" flipV="1">
                <a:off x="1064" y="2417"/>
                <a:ext cx="0" cy="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2219" y="2443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3575720" y="3708648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1847528" y="3712713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3575720" y="3827013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8464" name="AutoShape 32"/>
          <p:cNvSpPr/>
          <p:nvPr/>
        </p:nvSpPr>
        <p:spPr bwMode="auto">
          <a:xfrm rot="16200000">
            <a:off x="2843812" y="2694760"/>
            <a:ext cx="89683" cy="384623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2558240" y="2901253"/>
            <a:ext cx="782823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P001 4 hàng" panose="020B0603050302020204" pitchFamily="34" charset="0"/>
              </a:rPr>
              <a:t>7 bưu ảnh </a:t>
            </a:r>
            <a:endParaRPr lang="en-US" sz="1350" b="1" dirty="0">
              <a:latin typeface="HP001 4 hàng" panose="020B0603050302020204" pitchFamily="34" charset="0"/>
            </a:endParaRPr>
          </a:p>
        </p:txBody>
      </p:sp>
      <p:sp>
        <p:nvSpPr>
          <p:cNvPr id="18467" name="AutoShape 35"/>
          <p:cNvSpPr/>
          <p:nvPr/>
        </p:nvSpPr>
        <p:spPr bwMode="auto">
          <a:xfrm rot="5400000">
            <a:off x="2120131" y="1807481"/>
            <a:ext cx="228600" cy="1722835"/>
          </a:xfrm>
          <a:prstGeom prst="leftBrace">
            <a:avLst>
              <a:gd name="adj1" fmla="val 18841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592643" y="2233130"/>
            <a:ext cx="1354821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15 bưu ảnh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18469" name="AutoShape 37"/>
          <p:cNvSpPr/>
          <p:nvPr/>
        </p:nvSpPr>
        <p:spPr bwMode="auto">
          <a:xfrm>
            <a:off x="3293749" y="2805517"/>
            <a:ext cx="121222" cy="822359"/>
          </a:xfrm>
          <a:prstGeom prst="rightBrace">
            <a:avLst>
              <a:gd name="adj1" fmla="val 124444"/>
              <a:gd name="adj2" fmla="val 50000"/>
            </a:avLst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276263" y="2887072"/>
            <a:ext cx="1179705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? bưu ảnh 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592642" y="1622081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594134" y="2189166"/>
            <a:ext cx="4480049" cy="25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số tấm bưu ảnh là: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15 – 7  =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hai anh em có số tấm bưu ảnh là: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15 + 8  =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Đáp số: 23 tấm bưu ảnh.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400300" y="5595197"/>
            <a:ext cx="9144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3429000" y="5429700"/>
            <a:ext cx="7429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3143250" y="5601150"/>
            <a:ext cx="5143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3028950" y="5601150"/>
            <a:ext cx="5715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2686050" y="5544000"/>
            <a:ext cx="13716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3543300" y="5544000"/>
            <a:ext cx="10858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3657600" y="5429700"/>
            <a:ext cx="4572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455968" y="1802490"/>
            <a:ext cx="0" cy="272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5868561" y="1843942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47268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85698" y="1160965"/>
            <a:ext cx="1300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78767" y="1160965"/>
            <a:ext cx="1124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34018" y="1160965"/>
            <a:ext cx="1300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45561" y="1151265"/>
            <a:ext cx="1968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099" y="1492080"/>
            <a:ext cx="1089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77371" y="1493266"/>
            <a:ext cx="208028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509" y="3795753"/>
            <a:ext cx="13715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(tấm)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4660" y="2797175"/>
            <a:ext cx="11671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 (tấm)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86044" y="2757178"/>
            <a:ext cx="1709804" cy="139058"/>
            <a:chOff x="-124785" y="5427186"/>
            <a:chExt cx="2279739" cy="185410"/>
          </a:xfrm>
        </p:grpSpPr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-124785" y="5532204"/>
              <a:ext cx="22797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-124785" y="546019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2141329" y="542718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8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8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  <p:bldP spid="18464" grpId="0" bldLvl="0" animBg="1"/>
      <p:bldP spid="18466" grpId="0" bldLvl="0" animBg="1"/>
      <p:bldP spid="18467" grpId="0" bldLvl="0" animBg="1"/>
      <p:bldP spid="18468" grpId="0" bldLvl="0" animBg="1"/>
      <p:bldP spid="18469" grpId="0" bldLvl="0" animBg="1"/>
      <p:bldP spid="18470" grpId="0" bldLvl="0" animBg="1"/>
      <p:bldP spid="34" grpId="0" bldLvl="0" animBg="1"/>
      <p:bldP spid="35" grpId="0" bldLvl="0" animBg="1"/>
      <p:bldP spid="9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0201" y="767398"/>
            <a:ext cx="875153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</a:rPr>
              <a:t>Bài 2</a:t>
            </a:r>
            <a:r>
              <a:rPr lang="en-US" sz="2400" b="1" dirty="0">
                <a:latin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Thùng thứ nhất đựng 18l dầu, thùng thứ hai đựng nhiều hơn thùng thứ nhất 6l dầu. Hỏi cả hai thùng đựng bao nhiêu lít dầu?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268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377075" y="1757129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55968" y="1802490"/>
            <a:ext cx="0" cy="272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868561" y="1843942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59278" y="2673649"/>
            <a:ext cx="128549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 thứ 1: 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 thứ 2: </a:t>
            </a:r>
            <a:endParaRPr lang="en-US" sz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563376" y="2963735"/>
            <a:ext cx="739415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P001 4 hàng" panose="020B0603050302020204" pitchFamily="34" charset="0"/>
              </a:rPr>
              <a:t>6l dầu</a:t>
            </a:r>
            <a:endParaRPr lang="en-US" sz="1350" b="1" dirty="0">
              <a:latin typeface="HP001 4 hàng" panose="020B0603050302020204" pitchFamily="34" charset="0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470808" y="2257603"/>
            <a:ext cx="871865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18l dầu 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20" name="AutoShape 37"/>
          <p:cNvSpPr/>
          <p:nvPr/>
        </p:nvSpPr>
        <p:spPr bwMode="auto">
          <a:xfrm>
            <a:off x="3293749" y="2805517"/>
            <a:ext cx="121222" cy="822359"/>
          </a:xfrm>
          <a:prstGeom prst="rightBrace">
            <a:avLst>
              <a:gd name="adj1" fmla="val 124444"/>
              <a:gd name="adj2" fmla="val 50000"/>
            </a:avLst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3414971" y="3011910"/>
            <a:ext cx="1034326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? lít dầu</a:t>
            </a:r>
            <a:endParaRPr 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5616" y="2775396"/>
            <a:ext cx="1391399" cy="236514"/>
            <a:chOff x="1487488" y="3699928"/>
            <a:chExt cx="1855199" cy="31535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487488" y="3861048"/>
              <a:ext cx="18551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87488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42687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c 31"/>
          <p:cNvSpPr/>
          <p:nvPr/>
        </p:nvSpPr>
        <p:spPr>
          <a:xfrm>
            <a:off x="1097996" y="2572200"/>
            <a:ext cx="1402949" cy="603647"/>
          </a:xfrm>
          <a:prstGeom prst="arc">
            <a:avLst>
              <a:gd name="adj1" fmla="val 10866299"/>
              <a:gd name="adj2" fmla="val 53604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3" name="Group 32"/>
          <p:cNvGrpSpPr/>
          <p:nvPr/>
        </p:nvGrpSpPr>
        <p:grpSpPr>
          <a:xfrm>
            <a:off x="1115616" y="3329848"/>
            <a:ext cx="1391399" cy="236514"/>
            <a:chOff x="1487488" y="3699928"/>
            <a:chExt cx="1855199" cy="31535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487488" y="3861048"/>
              <a:ext cx="18551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87488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342687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500345" y="3314573"/>
            <a:ext cx="739416" cy="276999"/>
            <a:chOff x="1487488" y="3699928"/>
            <a:chExt cx="1855199" cy="31535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487488" y="3861048"/>
              <a:ext cx="185519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87488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42687" y="3699928"/>
              <a:ext cx="0" cy="3153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>
            <a:off x="1097996" y="3011910"/>
            <a:ext cx="0" cy="4361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9772" y="2945545"/>
            <a:ext cx="0" cy="4361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2541593" y="3230008"/>
            <a:ext cx="637921" cy="420903"/>
          </a:xfrm>
          <a:prstGeom prst="arc">
            <a:avLst>
              <a:gd name="adj1" fmla="val 10866299"/>
              <a:gd name="adj2" fmla="val 53604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002325" y="1114038"/>
            <a:ext cx="1177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31417" y="1114038"/>
            <a:ext cx="21788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531269" y="1130314"/>
            <a:ext cx="9831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560547" y="1600092"/>
            <a:ext cx="2616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77285" y="1600092"/>
            <a:ext cx="827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4594134" y="2189166"/>
            <a:ext cx="4480049" cy="251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Thùng thứ 2 đựng được số lít dầu là: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   18 + 6   =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hai thùng đựng được số lít dầu là: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      18 + 24  =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Đáp số: 42 lít dầu.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5868561" y="1843942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0189" y="3796148"/>
            <a:ext cx="13715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(lít)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10189" y="2805657"/>
            <a:ext cx="13715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(lít)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7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32" grpId="0" bldLvl="0" animBg="1"/>
      <p:bldP spid="46" grpId="0" bldLvl="0" animBg="1"/>
      <p:bldP spid="64" grpId="0" bldLvl="0" animBg="1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1942" y="771786"/>
            <a:ext cx="832160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</a:rPr>
              <a:t> 3</a:t>
            </a:r>
            <a:r>
              <a:rPr lang="en-US" sz="2400" b="1" i="1" dirty="0">
                <a:latin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Nêu bài toán theo tóm tắt sau rồi giải bài toán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4567" y="1865886"/>
            <a:ext cx="113440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50" b="1" dirty="0">
                <a:latin typeface="HP001 4 hàng" panose="020B0603050302020204" pitchFamily="34" charset="0"/>
              </a:rPr>
              <a:t>Bao gạo</a:t>
            </a:r>
            <a:r>
              <a:rPr lang="en-US" b="1" dirty="0">
                <a:latin typeface="HP001 4 hàng" panose="020B0603050302020204" pitchFamily="34" charset="0"/>
              </a:rPr>
              <a:t>: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4567" y="2348089"/>
            <a:ext cx="113439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50" b="1" dirty="0">
                <a:latin typeface="HP001 4 hàng" panose="020B0603050302020204" pitchFamily="34" charset="0"/>
              </a:rPr>
              <a:t>Bao ngô</a:t>
            </a:r>
            <a:r>
              <a:rPr lang="en-US" dirty="0">
                <a:latin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53573" y="1644889"/>
            <a:ext cx="2535696" cy="417450"/>
            <a:chOff x="1418928" y="2497386"/>
            <a:chExt cx="3380928" cy="556600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418928" y="2977786"/>
              <a:ext cx="3380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1418928" y="290158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4799856" y="2901586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417198" y="2497386"/>
              <a:ext cx="1922887" cy="49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HP001 4 hàng" panose="020B0603050302020204" pitchFamily="34" charset="0"/>
                </a:rPr>
                <a:t>27 kg</a:t>
              </a:r>
              <a:endParaRPr lang="en-US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17429" name="AutoShape 21"/>
          <p:cNvSpPr/>
          <p:nvPr/>
        </p:nvSpPr>
        <p:spPr bwMode="auto">
          <a:xfrm>
            <a:off x="5062008" y="1985365"/>
            <a:ext cx="129557" cy="628649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205730" y="2062480"/>
            <a:ext cx="67310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solidFill>
                  <a:srgbClr val="FF0000"/>
                </a:solidFill>
                <a:latin typeface="HP001 4 hàng" panose="020B0603050302020204" pitchFamily="34" charset="-93"/>
                <a:cs typeface="Arial" panose="020B0604020202020204" pitchFamily="34" charset="0"/>
              </a:rPr>
              <a:t>? kg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-93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826460" y="1203898"/>
            <a:ext cx="114538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2057400" y="457651"/>
            <a:ext cx="9144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573" y="2005189"/>
            <a:ext cx="3600807" cy="774555"/>
            <a:chOff x="1418928" y="2977786"/>
            <a:chExt cx="4801076" cy="1032740"/>
          </a:xfrm>
        </p:grpSpPr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4799856" y="2977786"/>
              <a:ext cx="0" cy="762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18928" y="2977786"/>
              <a:ext cx="4801076" cy="1032740"/>
              <a:chOff x="1418928" y="2977786"/>
              <a:chExt cx="4801076" cy="1032740"/>
            </a:xfrm>
          </p:grpSpPr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1418928" y="3663586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1418928" y="3739786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4799856" y="3663586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3095327" y="3739786"/>
                <a:ext cx="21629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5231904" y="3663586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418928" y="2977786"/>
                <a:ext cx="0" cy="7620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4815848" y="3116215"/>
                <a:ext cx="1404156" cy="3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350" b="1" dirty="0">
                    <a:latin typeface="HP001 4 hàng" panose="020B0603050302020204" pitchFamily="34" charset="-93"/>
                    <a:cs typeface="Arial" panose="020B0604020202020204" pitchFamily="34" charset="0"/>
                  </a:rPr>
                  <a:t>5 kg</a:t>
                </a:r>
                <a:endParaRPr lang="en-US" sz="1350" b="1" dirty="0">
                  <a:latin typeface="HP001 4 hàng" panose="020B0603050302020204" pitchFamily="34" charset="-93"/>
                  <a:cs typeface="Arial" panose="020B0604020202020204" pitchFamily="34" charset="0"/>
                </a:endParaRPr>
              </a:p>
            </p:txBody>
          </p:sp>
          <p:sp>
            <p:nvSpPr>
              <p:cNvPr id="3" name="Arc 2"/>
              <p:cNvSpPr/>
              <p:nvPr/>
            </p:nvSpPr>
            <p:spPr>
              <a:xfrm>
                <a:off x="4811599" y="3511189"/>
                <a:ext cx="402085" cy="499337"/>
              </a:xfrm>
              <a:prstGeom prst="arc">
                <a:avLst>
                  <a:gd name="adj1" fmla="val 11419537"/>
                  <a:gd name="adj2" fmla="val 0"/>
                </a:avLst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1847268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5202" y="3077479"/>
            <a:ext cx="3564396" cy="1842521"/>
            <a:chOff x="366936" y="4678079"/>
            <a:chExt cx="4752528" cy="1929171"/>
          </a:xfrm>
        </p:grpSpPr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1782475" y="4678079"/>
              <a:ext cx="1527175" cy="433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 u="sng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1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u="sng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6936" y="5158514"/>
              <a:ext cx="4752528" cy="144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 gạo nặng 27kg, bao ngô nặng hơn bao gạo 5kg. Hỏi cả hai bao cân nặng bao nhiêu ki-lô-gam ?</a:t>
              </a:r>
              <a:endPara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54600" y="2012950"/>
            <a:ext cx="4088130" cy="311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Bao ngô cân nặng là: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27 + 5 = 32 (kg)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 hai bao cân nặng là: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27 + 32 = 59 (kg)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59 kg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 animBg="1"/>
      <p:bldP spid="17414" grpId="0" bldLvl="0" animBg="1"/>
      <p:bldP spid="17415" grpId="0" bldLvl="0" animBg="1"/>
      <p:bldP spid="17429" grpId="0" bldLvl="0" animBg="1"/>
      <p:bldP spid="17430" grpId="0" bldLvl="0" animBg="1"/>
      <p:bldP spid="31" grpId="0" bldLvl="0" animBg="1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374024" y="1666220"/>
            <a:ext cx="4712018" cy="1080869"/>
          </a:xfrm>
          <a:prstGeom prst="rect">
            <a:avLst/>
          </a:prstGeom>
        </p:spPr>
        <p:txBody>
          <a:bodyPr spcFirstLastPara="1" wrap="square" lIns="91278" tIns="91278" rIns="91278" bIns="91278" anchor="b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VẬN DỤNG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94047" y="2316390"/>
            <a:ext cx="157106" cy="214796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278" tIns="91278" rIns="91278" bIns="9127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2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37728" y="1259375"/>
            <a:ext cx="3734282" cy="304842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2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568" tIns="68568" rIns="68568" bIns="68568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2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568" tIns="68568" rIns="68568" bIns="68568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2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" y="450"/>
            <a:ext cx="4152662" cy="27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218"/>
            <a:ext cx="1959262" cy="195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27394" y="87924"/>
            <a:ext cx="4590510" cy="260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688590" y="3088640"/>
            <a:ext cx="630936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  400+ 30 =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 400 + 430 =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830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4769019" y="2742131"/>
            <a:ext cx="96559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673" y="3421923"/>
            <a:ext cx="15878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(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3983" y="4055279"/>
            <a:ext cx="15878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830 (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251818" y="1492080"/>
            <a:ext cx="1370831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00908" y="1492080"/>
            <a:ext cx="1120068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39312" y="1870122"/>
            <a:ext cx="1213104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0372" y="1870122"/>
            <a:ext cx="90861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43800" y="2194158"/>
            <a:ext cx="90861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40252" y="2221114"/>
            <a:ext cx="1194868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Muốn giải bài toán bằng hai phép tính ta làm thế nào?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Muốn giải bài toán bằng hai phép tính ta làm theo hai bước: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000" b="1" u="sng" dirty="0">
                <a:solidFill>
                  <a:srgbClr val="7030A0"/>
                </a:solidFill>
                <a:latin typeface="HP001 4 hàng" panose="020B0603050302020204" pitchFamily="34" charset="-93"/>
              </a:rPr>
              <a:t>Bước 1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: Tìm phần thứ hai chưa biết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000" b="1" u="sng" dirty="0">
                <a:solidFill>
                  <a:srgbClr val="7030A0"/>
                </a:solidFill>
                <a:latin typeface="HP001 4 hàng" panose="020B0603050302020204" pitchFamily="34" charset="-93"/>
              </a:rPr>
              <a:t>Bước 2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-93"/>
              </a:rPr>
              <a:t>: Tìm cả hai phần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3653898" y="1937629"/>
            <a:ext cx="4293375" cy="1269141"/>
          </a:xfrm>
          <a:prstGeom prst="rect">
            <a:avLst/>
          </a:prstGeom>
          <a:noFill/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GB" sz="2700" kern="10" dirty="0" err="1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GB" sz="2700" kern="1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kern="10" dirty="0" err="1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GB" sz="2700" kern="1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kern="10" dirty="0" err="1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700" kern="1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kern="10" dirty="0" err="1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700" kern="1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kern="10" dirty="0" err="1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700" kern="10" dirty="0">
                <a:ln w="12700">
                  <a:solidFill>
                    <a:srgbClr val="EAEAEA"/>
                  </a:solidFill>
                  <a:round/>
                </a:ln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700" kern="10" dirty="0">
              <a:ln w="12700">
                <a:solidFill>
                  <a:srgbClr val="EAEAEA"/>
                </a:solidFill>
                <a:round/>
              </a:ln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26108" y="450"/>
            <a:ext cx="9158797" cy="5300663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229050"/>
            <a:ext cx="4454036" cy="46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130" y="1157473"/>
            <a:ext cx="923765" cy="9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8850" y="-80540"/>
            <a:ext cx="1905815" cy="21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5281" y="595108"/>
            <a:ext cx="1905815" cy="21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96160">
            <a:off x="5378246" y="1765310"/>
            <a:ext cx="1905815" cy="21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0" y="2400750"/>
            <a:ext cx="1120970" cy="8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348" y="2765793"/>
            <a:ext cx="1120970" cy="8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11937" y="135110"/>
            <a:ext cx="2576259" cy="18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1310" y="1648921"/>
            <a:ext cx="3051842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 KHẾ </a:t>
            </a:r>
            <a:endParaRPr lang="en-US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VÀNG</a:t>
            </a:r>
            <a:endParaRPr lang="en-US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2" y="2850652"/>
            <a:ext cx="1858160" cy="214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9" y="3969994"/>
            <a:ext cx="1847613" cy="9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5" y="1613400"/>
            <a:ext cx="626269" cy="78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69" y="766352"/>
            <a:ext cx="631031" cy="7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81" y="1615781"/>
            <a:ext cx="631031" cy="7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55" y="1486899"/>
            <a:ext cx="690858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5" y="1086301"/>
            <a:ext cx="690858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30" y="1136307"/>
            <a:ext cx="690858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58" y="1307386"/>
            <a:ext cx="690858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30" y="1257827"/>
            <a:ext cx="690858" cy="7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9" y="4271177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0" tooltip="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1" y="2845377"/>
            <a:ext cx="1565134" cy="22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Right 1">
            <a:hlinkClick r:id="rId22" action="ppaction://hlinksldjump"/>
          </p:cNvPr>
          <p:cNvSpPr/>
          <p:nvPr/>
        </p:nvSpPr>
        <p:spPr>
          <a:xfrm>
            <a:off x="8568444" y="4678434"/>
            <a:ext cx="564245" cy="273781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C -0.00183 0.00162 -0.00378 0.00255 -0.00534 0.00486 C -0.01328 0.01667 -0.00274 0.00903 -0.01211 0.01435 C -0.01302 0.01667 -0.01354 0.01944 -0.01472 0.02153 C -0.01589 0.02361 -0.01771 0.02407 -0.01875 0.02616 C -0.02383 0.03634 -0.02201 0.04051 -0.02813 0.04537 C -0.03086 0.04745 -0.0336 0.04838 -0.03633 0.05 C -0.03763 0.05069 -0.04037 0.05232 -0.04037 0.05255 C -0.04597 0.06782 -0.04479 0.08426 -0.05235 0.09769 C -0.05573 0.11435 -0.05117 0.09468 -0.05769 0.11204 C -0.05847 0.11412 -0.05834 0.1169 -0.05912 0.11898 C -0.06055 0.12269 -0.06263 0.12546 -0.06446 0.1287 C -0.06758 0.14005 -0.06927 0.14468 -0.07513 0.15232 C -0.0836 0.18241 -0.07227 0.14607 -0.0819 0.16667 C -0.08321 0.16944 -0.08334 0.17338 -0.08451 0.17616 C -0.08555 0.17894 -0.08737 0.18102 -0.08867 0.18333 C -0.09115 0.19676 -0.09545 0.20903 -0.10209 0.21667 C -0.10521 0.2338 -0.11524 0.24468 -0.12084 0.25949 C -0.12266 0.26968 -0.1267 0.27292 -0.13151 0.2787 C -0.13959 0.29907 -0.12839 0.27269 -0.13828 0.29051 C -0.14284 0.29884 -0.13933 0.29583 -0.14219 0.30486 C -0.14571 0.31551 -0.14922 0.32454 -0.15573 0.3287 C -0.16797 0.34977 -0.15378 0.32315 -0.16107 0.34282 C -0.16394 0.35046 -0.16875 0.35694 -0.17188 0.36435 C -0.18021 0.38357 -0.17344 0.37431 -0.18125 0.38333 C -0.19063 0.40926 -0.17657 0.37222 -0.18789 0.39537 C -0.18998 0.39954 -0.19141 0.40486 -0.19323 0.40949 C -0.19414 0.41181 -0.19597 0.41667 -0.19597 0.4169 C -0.19909 0.43426 -0.19662 0.42755 -0.20261 0.43819 C -0.20612 0.45556 -0.2069 0.46759 -0.21745 0.47384 C -0.22019 0.47708 -0.22448 0.47778 -0.22552 0.48333 C -0.22722 0.49282 -0.22552 0.48982 -0.23086 0.49282 C -0.23529 0.5044 -0.24401 0.5081 -0.25104 0.51435 C -0.25248 0.52245 -0.25495 0.52708 -0.25495 0.53565 " pathEditMode="relative" rAng="0" ptsTypes="AAAAAAAAAAAAAAAAAAAAAAAAAAAAAAA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-0.00638 0.00301 -0.01133 0.0081 -0.01745 0.01203 C -0.02409 0.03032 -0.0155 0.00902 -0.02409 0.02384 C -0.02656 0.02824 -0.02839 0.03379 -0.03099 0.03819 C -0.03281 0.04791 -0.03516 0.0493 -0.04036 0.05254 C -0.04232 0.05787 -0.04388 0.06296 -0.04701 0.06666 C -0.04818 0.06805 -0.04974 0.06805 -0.05104 0.06921 C -0.05495 0.07315 -0.06341 0.08171 -0.06706 0.08819 C -0.06979 0.09305 -0.07201 0.09884 -0.07513 0.10254 C -0.07786 0.10578 -0.0832 0.11203 -0.0832 0.11227 C -0.08581 0.12615 -0.08242 0.11296 -0.08867 0.12384 C -0.08984 0.12592 -0.0901 0.12893 -0.09128 0.13102 C -0.09375 0.13541 -0.09688 0.13842 -0.09935 0.14282 C -0.10221 0.1581 -0.10794 0.15602 -0.11563 0.15949 C -0.11836 0.16088 -0.1224 0.16458 -0.12487 0.16666 C -0.13359 0.18264 -0.12305 0.16597 -0.13555 0.17615 C -0.14688 0.18518 -0.14102 0.18541 -0.15313 0.19051 C -0.15885 0.20092 -0.16445 0.20671 -0.17188 0.21203 C -0.17279 0.21527 -0.17331 0.21875 -0.17448 0.22152 C -0.17552 0.2243 -0.17747 0.22592 -0.17852 0.2287 C -0.1793 0.23078 -0.17917 0.23379 -0.17982 0.23588 C -0.18138 0.24074 -0.18411 0.24467 -0.18516 0.25 C -0.18841 0.26713 -0.18633 0.26018 -0.19063 0.27152 C -0.19258 0.28541 -0.19401 0.29652 -0.19727 0.30949 C -0.19805 0.31273 -0.19896 0.3162 -0.2 0.31921 C -0.20169 0.32407 -0.20534 0.33333 -0.20534 0.33356 C -0.20872 0.35115 -0.20677 0.34328 -0.21081 0.35717 C -0.21224 0.36782 -0.21276 0.37268 -0.21888 0.37615 C -0.22122 0.38935 -0.22266 0.40277 -0.22682 0.41435 C -0.22813 0.42315 -0.23086 0.4294 -0.23216 0.43819 C -0.23503 0.45671 -0.23555 0.47338 -0.24023 0.49051 C -0.24206 0.49722 -0.2405 0.50602 -0.24297 0.51203 C -0.24401 0.51458 -0.24648 0.51365 -0.24831 0.51435 C -0.25052 0.52662 -0.25508 0.57338 -0.25651 0.58518 " pathEditMode="relative" rAng="0" ptsTypes="AAAAAAAAAAAAAAAAAAAAAAAAAAAAAAAA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00417 0.00741 -0.00664 0.01597 -0.01068 0.02384 C -0.01445 0.03125 -0.01966 0.03657 -0.02279 0.04514 C -0.02578 0.05347 -0.02878 0.05879 -0.03359 0.06435 C -0.03659 0.07199 -0.0401 0.07778 -0.04297 0.08565 C -0.04336 0.08889 -0.04349 0.09213 -0.04427 0.09514 C -0.04492 0.09768 -0.04648 0.09954 -0.04701 0.10231 C -0.05013 0.12083 -0.04714 0.12153 -0.05508 0.13565 C -0.05677 0.14514 -0.05911 0.15 -0.06302 0.15717 C -0.06484 0.17176 -0.06393 0.17986 -0.07109 0.18796 C -0.07474 0.19745 -0.07969 0.20463 -0.08451 0.2118 C -0.08594 0.21389 -0.08737 0.21643 -0.08867 0.21898 C -0.08971 0.22106 -0.0901 0.2243 -0.09128 0.22616 C -0.09375 0.22986 -0.09661 0.23241 -0.09935 0.23565 C -0.10065 0.23727 -0.10339 0.24051 -0.10339 0.24074 C -0.10573 0.25301 -0.10352 0.24629 -0.11276 0.25717 C -0.11406 0.25879 -0.1168 0.2618 -0.1168 0.26204 C -0.11914 0.27454 -0.12096 0.26944 -0.12747 0.27384 C -0.13268 0.27731 -0.13672 0.28102 -0.14219 0.28333 C -0.14492 0.28819 -0.14687 0.29236 -0.15039 0.29514 C -0.15299 0.29722 -0.15846 0.3 -0.15846 0.30023 C -0.16029 0.30231 -0.16172 0.30602 -0.1638 0.30717 C -0.16927 0.31041 -0.17617 0.31041 -0.18255 0.31435 C -0.18581 0.32291 -0.18984 0.32523 -0.19453 0.33102 C -0.19648 0.34028 -0.1987 0.34537 -0.2026 0.35231 C -0.20456 0.36319 -0.20677 0.38565 -0.20677 0.38588 C -0.20729 0.39537 -0.2069 0.40717 -0.20951 0.41666 C -0.21354 0.43125 -0.2082 0.44282 -0.21107 0.45833 " pathEditMode="relative" rAng="0" ptsTypes="AAAAAAAAAAAAAAAAAAAAAAAAAA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26108" y="450"/>
            <a:ext cx="9158797" cy="5300663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601"/>
            <a:ext cx="1714500" cy="12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8197" y="486225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 panose="020B0604020202020204"/>
              </a:rPr>
              <a:t> 1km = ......hm</a:t>
            </a:r>
            <a:endParaRPr lang="en-US" sz="5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2927" y="2800800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/>
              </a:rPr>
              <a:t>    1km = 10hm</a:t>
            </a:r>
            <a:endParaRPr lang="en-US" sz="5400" b="1" dirty="0">
              <a:solidFill>
                <a:srgbClr val="FF0000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26108" y="450"/>
            <a:ext cx="9158797" cy="5300663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601"/>
            <a:ext cx="1714500" cy="12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400500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 panose="020B0604020202020204"/>
              </a:rPr>
              <a:t>50m = ..... dam</a:t>
            </a:r>
            <a:endParaRPr lang="en-US" sz="5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2927" y="2800800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/>
              </a:rPr>
              <a:t>50m = 5dam</a:t>
            </a:r>
            <a:endParaRPr lang="en-US" sz="5400" b="1" dirty="0">
              <a:solidFill>
                <a:srgbClr val="FF0000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26108" y="450"/>
            <a:ext cx="9158797" cy="5300663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601"/>
            <a:ext cx="1714500" cy="12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400500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 panose="020B0604020202020204"/>
              </a:rPr>
              <a:t>3m2dm = .....dm</a:t>
            </a:r>
            <a:endParaRPr lang="en-US" sz="5400" b="1" dirty="0">
              <a:solidFill>
                <a:srgbClr val="002060"/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2927" y="2800800"/>
            <a:ext cx="6332339" cy="18288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" panose="020B0604020202020204"/>
              </a:rPr>
              <a:t>3m2dm = 32dm</a:t>
            </a:r>
            <a:endParaRPr lang="en-US" sz="5400" b="1" dirty="0">
              <a:solidFill>
                <a:srgbClr val="FF0000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" y="695"/>
            <a:ext cx="9145439" cy="53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53417" y="743745"/>
            <a:ext cx="57184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Thứ năm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ngày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11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tháng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11 </a:t>
            </a:r>
            <a:r>
              <a:rPr lang="en-US" altLang="en-US" sz="2400" b="1" i="0" dirty="0" err="1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năm</a:t>
            </a: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 2021</a:t>
            </a:r>
            <a:endParaRPr lang="en-US" altLang="en-US" sz="2400" b="1" i="0" dirty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835785" y="1275715"/>
            <a:ext cx="4728845" cy="99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1300"/>
              </a:spcAft>
              <a:buFontTx/>
              <a:buNone/>
            </a:pPr>
            <a:r>
              <a:rPr lang="en-US" sz="2400" b="1" i="0" dirty="0" smtClean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Toán</a:t>
            </a:r>
            <a:endParaRPr lang="en-US" sz="2400" b="1" i="0" dirty="0" smtClean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1300"/>
              </a:spcAft>
              <a:buFontTx/>
              <a:buNone/>
            </a:pPr>
            <a:r>
              <a:rPr lang="en-US" altLang="en-US" sz="2400" b="1" i="0" dirty="0">
                <a:solidFill>
                  <a:srgbClr val="FFFFFF"/>
                </a:solidFill>
                <a:latin typeface="HP001 4 hàng" panose="020B0603050302020204" pitchFamily="34" charset="0"/>
                <a:ea typeface="Microsoft YaHei" panose="020B0503020204020204" charset="-122"/>
              </a:rPr>
              <a:t>Bài toán giải bằng hai phép tính</a:t>
            </a:r>
            <a:endParaRPr lang="en-US" altLang="en-US" sz="2400" b="1" i="0" dirty="0">
              <a:solidFill>
                <a:srgbClr val="FFFFFF"/>
              </a:solidFill>
              <a:latin typeface="HP001 4 hàng" panose="020B06030503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53257" y="617074"/>
            <a:ext cx="8701241" cy="13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b="1" u="sng" dirty="0" err="1"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</a:rPr>
              <a:t> toán 1</a:t>
            </a:r>
            <a:r>
              <a:rPr lang="en-US" b="1" dirty="0">
                <a:latin typeface="Times New Roman" panose="02020603050405020304" pitchFamily="18" charset="0"/>
              </a:rPr>
              <a:t>: </a:t>
            </a:r>
            <a:endParaRPr lang="en-US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trên có 3 cái kèn, hàng dưới có nhiều hơn hàng trên  2 cái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322" name="Group 34"/>
          <p:cNvGrpSpPr/>
          <p:nvPr/>
        </p:nvGrpSpPr>
        <p:grpSpPr bwMode="auto">
          <a:xfrm>
            <a:off x="1891115" y="2554940"/>
            <a:ext cx="828159" cy="557872"/>
            <a:chOff x="1630" y="2400"/>
            <a:chExt cx="914" cy="528"/>
          </a:xfrm>
        </p:grpSpPr>
        <p:pic>
          <p:nvPicPr>
            <p:cNvPr id="12303" name="Picture 15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2400"/>
              <a:ext cx="43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6" name="Picture 18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2448"/>
              <a:ext cx="43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0" name="Group 32"/>
          <p:cNvGrpSpPr/>
          <p:nvPr/>
        </p:nvGrpSpPr>
        <p:grpSpPr bwMode="auto">
          <a:xfrm>
            <a:off x="259673" y="1975799"/>
            <a:ext cx="1243186" cy="524876"/>
            <a:chOff x="192" y="1632"/>
            <a:chExt cx="1308" cy="480"/>
          </a:xfrm>
        </p:grpSpPr>
        <p:pic>
          <p:nvPicPr>
            <p:cNvPr id="12297" name="Picture 9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632"/>
              <a:ext cx="4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00" name="Picture 12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38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10" name="Picture 22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32"/>
              <a:ext cx="43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1" name="Group 33"/>
          <p:cNvGrpSpPr/>
          <p:nvPr/>
        </p:nvGrpSpPr>
        <p:grpSpPr bwMode="auto">
          <a:xfrm>
            <a:off x="353257" y="2581696"/>
            <a:ext cx="1494011" cy="531542"/>
            <a:chOff x="192" y="2448"/>
            <a:chExt cx="1397" cy="528"/>
          </a:xfrm>
        </p:grpSpPr>
        <p:pic>
          <p:nvPicPr>
            <p:cNvPr id="12307" name="Picture 19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448"/>
              <a:ext cx="45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20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448"/>
              <a:ext cx="452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21" descr="music_clipart_trumpe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45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19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192" y="2976"/>
              <a:ext cx="1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92" y="2448"/>
              <a:ext cx="1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>
              <a:off x="1589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800350" y="5429700"/>
            <a:ext cx="6286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3257550" y="5658300"/>
            <a:ext cx="4000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657600" y="5601150"/>
            <a:ext cx="6858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2857500" y="5544000"/>
            <a:ext cx="8572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2971800" y="5486850"/>
            <a:ext cx="11430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3543300" y="5601150"/>
            <a:ext cx="6858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2686050" y="5658300"/>
            <a:ext cx="8572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2628900" y="5601150"/>
            <a:ext cx="7429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3200400" y="5486850"/>
            <a:ext cx="4000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2057400" y="5658300"/>
            <a:ext cx="6286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428222" y="3057647"/>
            <a:ext cx="9715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47282" y="3606826"/>
            <a:ext cx="2790976" cy="115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b="1" dirty="0">
                <a:latin typeface="HP001 4 hàng" panose="020B0603050302020204" pitchFamily="34" charset="0"/>
              </a:rPr>
              <a:t>Hàng trên:</a:t>
            </a:r>
            <a:endParaRPr lang="en-US" b="1" dirty="0"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b="1" dirty="0">
                <a:latin typeface="HP001 4 hàng" panose="020B0603050302020204" pitchFamily="34" charset="0"/>
              </a:rPr>
              <a:t>Hàng dưới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359" name="Group 71"/>
          <p:cNvGrpSpPr/>
          <p:nvPr/>
        </p:nvGrpSpPr>
        <p:grpSpPr bwMode="auto">
          <a:xfrm>
            <a:off x="1397713" y="3823521"/>
            <a:ext cx="813197" cy="114300"/>
            <a:chOff x="1148" y="2688"/>
            <a:chExt cx="683" cy="96"/>
          </a:xfrm>
        </p:grpSpPr>
        <p:grpSp>
          <p:nvGrpSpPr>
            <p:cNvPr id="12360" name="Group 72"/>
            <p:cNvGrpSpPr/>
            <p:nvPr/>
          </p:nvGrpSpPr>
          <p:grpSpPr bwMode="auto">
            <a:xfrm>
              <a:off x="1148" y="2688"/>
              <a:ext cx="228" cy="96"/>
              <a:chOff x="1008" y="2352"/>
              <a:chExt cx="240" cy="96"/>
            </a:xfrm>
          </p:grpSpPr>
          <p:sp>
            <p:nvSpPr>
              <p:cNvPr id="12361" name="Line 7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2" name="Line 74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3" name="Line 75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64" name="Line 76"/>
            <p:cNvSpPr>
              <a:spLocks noChangeShapeType="1"/>
            </p:cNvSpPr>
            <p:nvPr/>
          </p:nvSpPr>
          <p:spPr bwMode="auto">
            <a:xfrm>
              <a:off x="1376" y="273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65" name="Line 77"/>
            <p:cNvSpPr>
              <a:spLocks noChangeShapeType="1"/>
            </p:cNvSpPr>
            <p:nvPr/>
          </p:nvSpPr>
          <p:spPr bwMode="auto">
            <a:xfrm>
              <a:off x="1603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66" name="Line 78"/>
            <p:cNvSpPr>
              <a:spLocks noChangeShapeType="1"/>
            </p:cNvSpPr>
            <p:nvPr/>
          </p:nvSpPr>
          <p:spPr bwMode="auto">
            <a:xfrm>
              <a:off x="1603" y="2736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67" name="Line 79"/>
            <p:cNvSpPr>
              <a:spLocks noChangeShapeType="1"/>
            </p:cNvSpPr>
            <p:nvPr/>
          </p:nvSpPr>
          <p:spPr bwMode="auto">
            <a:xfrm>
              <a:off x="1831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369" name="Group 81"/>
          <p:cNvGrpSpPr/>
          <p:nvPr/>
        </p:nvGrpSpPr>
        <p:grpSpPr bwMode="auto">
          <a:xfrm>
            <a:off x="1397713" y="4420815"/>
            <a:ext cx="1354931" cy="114300"/>
            <a:chOff x="1148" y="3024"/>
            <a:chExt cx="1138" cy="96"/>
          </a:xfrm>
        </p:grpSpPr>
        <p:grpSp>
          <p:nvGrpSpPr>
            <p:cNvPr id="12370" name="Group 82"/>
            <p:cNvGrpSpPr/>
            <p:nvPr/>
          </p:nvGrpSpPr>
          <p:grpSpPr bwMode="auto">
            <a:xfrm>
              <a:off x="1831" y="3024"/>
              <a:ext cx="227" cy="96"/>
              <a:chOff x="1008" y="2352"/>
              <a:chExt cx="240" cy="96"/>
            </a:xfrm>
          </p:grpSpPr>
          <p:sp>
            <p:nvSpPr>
              <p:cNvPr id="12371" name="Line 8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2" name="Line 84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3" name="Line 85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74" name="Line 86"/>
            <p:cNvSpPr>
              <a:spLocks noChangeShapeType="1"/>
            </p:cNvSpPr>
            <p:nvPr/>
          </p:nvSpPr>
          <p:spPr bwMode="auto">
            <a:xfrm>
              <a:off x="2058" y="3072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75" name="Line 87"/>
            <p:cNvSpPr>
              <a:spLocks noChangeShapeType="1"/>
            </p:cNvSpPr>
            <p:nvPr/>
          </p:nvSpPr>
          <p:spPr bwMode="auto">
            <a:xfrm>
              <a:off x="2286" y="302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2376" name="Group 88"/>
            <p:cNvGrpSpPr/>
            <p:nvPr/>
          </p:nvGrpSpPr>
          <p:grpSpPr bwMode="auto">
            <a:xfrm>
              <a:off x="1148" y="3024"/>
              <a:ext cx="228" cy="96"/>
              <a:chOff x="1008" y="2352"/>
              <a:chExt cx="240" cy="96"/>
            </a:xfrm>
          </p:grpSpPr>
          <p:sp>
            <p:nvSpPr>
              <p:cNvPr id="12377" name="Line 8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8" name="Line 90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9" name="Line 91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80" name="Line 92"/>
            <p:cNvSpPr>
              <a:spLocks noChangeShapeType="1"/>
            </p:cNvSpPr>
            <p:nvPr/>
          </p:nvSpPr>
          <p:spPr bwMode="auto">
            <a:xfrm>
              <a:off x="1376" y="3072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81" name="Line 93"/>
            <p:cNvSpPr>
              <a:spLocks noChangeShapeType="1"/>
            </p:cNvSpPr>
            <p:nvPr/>
          </p:nvSpPr>
          <p:spPr bwMode="auto">
            <a:xfrm>
              <a:off x="1603" y="302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82" name="Line 94"/>
            <p:cNvSpPr>
              <a:spLocks noChangeShapeType="1"/>
            </p:cNvSpPr>
            <p:nvPr/>
          </p:nvSpPr>
          <p:spPr bwMode="auto">
            <a:xfrm>
              <a:off x="1603" y="3072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2383" name="Line 95"/>
          <p:cNvSpPr>
            <a:spLocks noChangeShapeType="1"/>
          </p:cNvSpPr>
          <p:nvPr/>
        </p:nvSpPr>
        <p:spPr bwMode="auto">
          <a:xfrm flipH="1">
            <a:off x="1395602" y="3872825"/>
            <a:ext cx="10643" cy="5698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85" name="Arc 97"/>
          <p:cNvSpPr/>
          <p:nvPr/>
        </p:nvSpPr>
        <p:spPr bwMode="auto">
          <a:xfrm rot="-22713995">
            <a:off x="2260728" y="4325835"/>
            <a:ext cx="554831" cy="457200"/>
          </a:xfrm>
          <a:custGeom>
            <a:avLst/>
            <a:gdLst>
              <a:gd name="G0" fmla="+- 3426 0 0"/>
              <a:gd name="G1" fmla="+- 21600 0 0"/>
              <a:gd name="G2" fmla="+- 21600 0 0"/>
              <a:gd name="T0" fmla="*/ 0 w 20904"/>
              <a:gd name="T1" fmla="*/ 273 h 21600"/>
              <a:gd name="T2" fmla="*/ 20904 w 20904"/>
              <a:gd name="T3" fmla="*/ 8908 h 21600"/>
              <a:gd name="T4" fmla="*/ 3426 w 209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04" h="21600" fill="none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</a:path>
              <a:path w="20904" h="21600" stroke="0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  <a:lnTo>
                  <a:pt x="342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169768" y="4100653"/>
            <a:ext cx="758428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2 kèn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12387" name="Arc 99"/>
          <p:cNvSpPr/>
          <p:nvPr/>
        </p:nvSpPr>
        <p:spPr bwMode="auto">
          <a:xfrm rot="12202991" flipH="1">
            <a:off x="1628372" y="3457659"/>
            <a:ext cx="1235869" cy="1428750"/>
          </a:xfrm>
          <a:custGeom>
            <a:avLst/>
            <a:gdLst>
              <a:gd name="G0" fmla="+- 668 0 0"/>
              <a:gd name="G1" fmla="+- 21600 0 0"/>
              <a:gd name="G2" fmla="+- 21600 0 0"/>
              <a:gd name="T0" fmla="*/ 0 w 17986"/>
              <a:gd name="T1" fmla="*/ 10 h 21600"/>
              <a:gd name="T2" fmla="*/ 17986 w 17986"/>
              <a:gd name="T3" fmla="*/ 8691 h 21600"/>
              <a:gd name="T4" fmla="*/ 668 w 179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86" h="21600" fill="none" extrusionOk="0">
                <a:moveTo>
                  <a:pt x="0" y="10"/>
                </a:moveTo>
                <a:cubicBezTo>
                  <a:pt x="222" y="3"/>
                  <a:pt x="445" y="-1"/>
                  <a:pt x="668" y="0"/>
                </a:cubicBezTo>
                <a:cubicBezTo>
                  <a:pt x="7489" y="0"/>
                  <a:pt x="13909" y="3221"/>
                  <a:pt x="17986" y="8690"/>
                </a:cubicBezTo>
              </a:path>
              <a:path w="17986" h="21600" stroke="0" extrusionOk="0">
                <a:moveTo>
                  <a:pt x="0" y="10"/>
                </a:moveTo>
                <a:cubicBezTo>
                  <a:pt x="222" y="3"/>
                  <a:pt x="445" y="-1"/>
                  <a:pt x="668" y="0"/>
                </a:cubicBezTo>
                <a:cubicBezTo>
                  <a:pt x="7489" y="0"/>
                  <a:pt x="13909" y="3221"/>
                  <a:pt x="17986" y="8690"/>
                </a:cubicBezTo>
                <a:lnTo>
                  <a:pt x="66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88" name="Text Box 100"/>
          <p:cNvSpPr txBox="1">
            <a:spLocks noChangeArrowheads="1"/>
          </p:cNvSpPr>
          <p:nvPr/>
        </p:nvSpPr>
        <p:spPr bwMode="auto">
          <a:xfrm>
            <a:off x="1802200" y="4802111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? kèn</a:t>
            </a:r>
            <a:endParaRPr 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2890919" y="4000584"/>
            <a:ext cx="82510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? kèn</a:t>
            </a:r>
            <a:endParaRPr 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390" name="AutoShape 102"/>
          <p:cNvSpPr/>
          <p:nvPr/>
        </p:nvSpPr>
        <p:spPr bwMode="auto">
          <a:xfrm>
            <a:off x="2838257" y="3823521"/>
            <a:ext cx="100354" cy="702094"/>
          </a:xfrm>
          <a:prstGeom prst="rightBrace">
            <a:avLst>
              <a:gd name="adj1" fmla="val 91429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2394" name="Line 106"/>
          <p:cNvSpPr>
            <a:spLocks noChangeShapeType="1"/>
          </p:cNvSpPr>
          <p:nvPr/>
        </p:nvSpPr>
        <p:spPr bwMode="auto">
          <a:xfrm flipH="1">
            <a:off x="2208798" y="3872824"/>
            <a:ext cx="10643" cy="59844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1517015" y="3589020"/>
            <a:ext cx="870585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3 kèn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1250207" y="3228279"/>
            <a:ext cx="97861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268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4366018" y="1994611"/>
            <a:ext cx="4688480" cy="28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1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dưới là: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 3 + 2 =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3 + 5 =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5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spcBef>
                <a:spcPts val="600"/>
              </a:spcBef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8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9397" y="1218204"/>
            <a:ext cx="2510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88205" y="1222050"/>
            <a:ext cx="125519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680012" y="1222050"/>
            <a:ext cx="113412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10282" y="1218204"/>
            <a:ext cx="97210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3142" y="1546086"/>
            <a:ext cx="113412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58990" y="1870122"/>
            <a:ext cx="113412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71850" y="2981302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6225540" y="2787650"/>
            <a:ext cx="96901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25540" y="3580130"/>
            <a:ext cx="9969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20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 animBg="1"/>
      <p:bldP spid="12383" grpId="0" bldLvl="0" animBg="1"/>
      <p:bldP spid="12385" grpId="0" bldLvl="0" animBg="1"/>
      <p:bldP spid="12386" grpId="0" bldLvl="0" animBg="1"/>
      <p:bldP spid="12387" grpId="0" bldLvl="0" animBg="1"/>
      <p:bldP spid="12388" grpId="0" bldLvl="0" animBg="1"/>
      <p:bldP spid="12389" grpId="0" bldLvl="0" animBg="1"/>
      <p:bldP spid="12390" grpId="0" bldLvl="0" animBg="1"/>
      <p:bldP spid="12394" grpId="0" bldLvl="0" animBg="1"/>
      <p:bldP spid="12395" grpId="0" bldLvl="0" animBg="1"/>
      <p:bldP spid="12398" grpId="0" bldLvl="0" animBg="1"/>
      <p:bldP spid="64" grpId="0" bldLvl="0" animBg="1"/>
      <p:bldP spid="9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013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9252" y="835708"/>
            <a:ext cx="7977164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100" b="1" u="sng" dirty="0">
                <a:latin typeface="Times New Roman" panose="02020603050405020304" pitchFamily="18" charset="0"/>
              </a:rPr>
              <a:t>Bài toán 2</a:t>
            </a:r>
            <a:r>
              <a:rPr lang="en-US" sz="2100" b="1" dirty="0">
                <a:latin typeface="Times New Roman" panose="02020603050405020304" pitchFamily="18" charset="0"/>
              </a:rPr>
              <a:t>: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Bể thứ nhất có 4 con cá, bể thứ hai có nhiều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bể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thứ nhất 3 con cá. Hỏi cả hai bể có bao nhiêu con cá ?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56597" y="2137585"/>
            <a:ext cx="8701241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100" b="1" u="sng" dirty="0" err="1">
                <a:latin typeface="Times New Roman" panose="02020603050405020304" pitchFamily="18" charset="0"/>
              </a:rPr>
              <a:t>Bài</a:t>
            </a:r>
            <a:r>
              <a:rPr lang="en-US" sz="2100" b="1" u="sng" dirty="0">
                <a:latin typeface="Times New Roman" panose="02020603050405020304" pitchFamily="18" charset="0"/>
              </a:rPr>
              <a:t> toán 1</a:t>
            </a:r>
            <a:r>
              <a:rPr lang="en-US" sz="2100" b="1" dirty="0">
                <a:latin typeface="Times New Roman" panose="02020603050405020304" pitchFamily="18" charset="0"/>
              </a:rPr>
              <a:t>: </a:t>
            </a:r>
            <a:endParaRPr lang="en-US" sz="2100" b="1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trên có 3 cái kèn, hàng dưới có nhiều hơn hàng trên  2 cái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cái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kèn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3910" y="2969846"/>
            <a:ext cx="4266703" cy="1026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351" y="1492080"/>
            <a:ext cx="3826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5226" y="747607"/>
            <a:ext cx="9026401" cy="7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100" b="1" u="sng" dirty="0">
                <a:latin typeface="Times New Roman" panose="02020603050405020304" pitchFamily="18" charset="0"/>
              </a:rPr>
              <a:t>Bài toán 2</a:t>
            </a:r>
            <a:r>
              <a:rPr lang="en-US" sz="2100" b="1" dirty="0">
                <a:latin typeface="Times New Roman" panose="02020603050405020304" pitchFamily="18" charset="0"/>
              </a:rPr>
              <a:t>: 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Bể thứ nhất có 4 con cá, bể thứ hai có nhiều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bể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thứ nhất 3 con cá. Hỏi cả hai bể có bao nhiêu con cá ?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44559" y="1575667"/>
            <a:ext cx="1023779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Tóm tắt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9502" y="2417028"/>
            <a:ext cx="1427559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Bể thứ nhất</a:t>
            </a:r>
            <a:r>
              <a:rPr lang="en-US" sz="1500" b="1" dirty="0">
                <a:latin typeface="Times New Roman" panose="02020603050405020304" pitchFamily="18" charset="0"/>
              </a:rPr>
              <a:t>:</a:t>
            </a:r>
            <a:endParaRPr lang="en-US" sz="1500" b="1" dirty="0">
              <a:latin typeface="Times New Roman" panose="02020603050405020304" pitchFamily="18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05422" y="2941944"/>
            <a:ext cx="1257300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Bể thứ hai: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grpSp>
        <p:nvGrpSpPr>
          <p:cNvPr id="19500" name="Group 44"/>
          <p:cNvGrpSpPr/>
          <p:nvPr/>
        </p:nvGrpSpPr>
        <p:grpSpPr bwMode="auto">
          <a:xfrm>
            <a:off x="1445110" y="3077089"/>
            <a:ext cx="1371600" cy="114300"/>
            <a:chOff x="1200" y="2928"/>
            <a:chExt cx="1152" cy="96"/>
          </a:xfrm>
        </p:grpSpPr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23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1872" y="29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1454729" y="250248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2236724" y="2531058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483" name="AutoShape 27"/>
          <p:cNvSpPr/>
          <p:nvPr/>
        </p:nvSpPr>
        <p:spPr bwMode="auto">
          <a:xfrm rot="16200000">
            <a:off x="2445235" y="2693687"/>
            <a:ext cx="171450" cy="571500"/>
          </a:xfrm>
          <a:prstGeom prst="rightBrace">
            <a:avLst>
              <a:gd name="adj1" fmla="val 27778"/>
              <a:gd name="adj2" fmla="val 49995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2209409" y="2636743"/>
            <a:ext cx="717361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3 con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19485" name="AutoShape 29"/>
          <p:cNvSpPr/>
          <p:nvPr/>
        </p:nvSpPr>
        <p:spPr bwMode="auto">
          <a:xfrm>
            <a:off x="2947970" y="2417028"/>
            <a:ext cx="57150" cy="85725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rgbClr val="800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015791" y="2616783"/>
            <a:ext cx="971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594037" y="2201027"/>
            <a:ext cx="936922" cy="32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 dirty="0">
                <a:latin typeface="HP001 4 hàng" panose="020B0603050302020204" pitchFamily="34" charset="0"/>
              </a:rPr>
              <a:t>4 con</a:t>
            </a:r>
            <a:endParaRPr lang="en-US" sz="1500" b="1" dirty="0">
              <a:latin typeface="HP001 4 hàng" panose="020B0603050302020204" pitchFamily="34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563548" y="2039614"/>
            <a:ext cx="4085583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4 + 3 =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4 + 7 =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con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96" name="Group 40"/>
          <p:cNvGrpSpPr/>
          <p:nvPr/>
        </p:nvGrpSpPr>
        <p:grpSpPr bwMode="auto">
          <a:xfrm>
            <a:off x="1448393" y="2502483"/>
            <a:ext cx="800100" cy="114300"/>
            <a:chOff x="1200" y="2928"/>
            <a:chExt cx="672" cy="96"/>
          </a:xfrm>
        </p:grpSpPr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2343150" y="5315400"/>
            <a:ext cx="21717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2686050" y="5429700"/>
            <a:ext cx="18859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143250" y="5544000"/>
            <a:ext cx="8001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2114550" y="5372550"/>
            <a:ext cx="6286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3028950" y="5486850"/>
            <a:ext cx="97155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3086100" y="5601150"/>
            <a:ext cx="571500" cy="29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170634" y="1533038"/>
            <a:ext cx="20372" cy="28178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75737" y="1692265"/>
            <a:ext cx="103060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7268" y="-13758"/>
            <a:ext cx="469829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655015" y="1060032"/>
            <a:ext cx="113412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376287" y="1080028"/>
            <a:ext cx="925683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02401" y="1080028"/>
            <a:ext cx="4636178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74708" y="1080028"/>
            <a:ext cx="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0889" y="1388119"/>
            <a:ext cx="1593662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45303" y="2473848"/>
            <a:ext cx="11126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(con)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46186" y="3287125"/>
            <a:ext cx="128969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(con)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19462" grpId="0" bldLvl="0" animBg="1"/>
      <p:bldP spid="19475" grpId="0" bldLvl="0" animBg="1"/>
      <p:bldP spid="19481" grpId="0" bldLvl="0" animBg="1"/>
      <p:bldP spid="19482" grpId="0" bldLvl="0" animBg="1"/>
      <p:bldP spid="19483" grpId="0" bldLvl="0" animBg="1"/>
      <p:bldP spid="19484" grpId="0" bldLvl="0" animBg="1"/>
      <p:bldP spid="19485" grpId="0" bldLvl="0" animBg="1"/>
      <p:bldP spid="19486" grpId="0" bldLvl="0" animBg="1"/>
      <p:bldP spid="19489" grpId="0" bldLvl="0" animBg="1"/>
      <p:bldP spid="33" grpId="0"/>
      <p:bldP spid="45" grpId="0"/>
      <p:bldP spid="46" grpId="0"/>
    </p:bldLst>
  </p:timing>
</p:sld>
</file>

<file path=ppt/tags/tag1.xml><?xml version="1.0" encoding="utf-8"?>
<p:tagLst xmlns:p="http://schemas.openxmlformats.org/presentationml/2006/main">
  <p:tag name="MMPROD_UIDATA" val="&lt;database version=&quot;10.0&quot;&gt;&lt;object type=&quot;1&quot; unique_id=&quot;10001&quot;&gt;&lt;object type=&quot;2&quot; unique_id=&quot;10177&quot;&gt;&lt;object type=&quot;3&quot; unique_id=&quot;10178&quot;&gt;&lt;property id=&quot;20148&quot; value=&quot;5&quot;/&gt;&lt;property id=&quot;20300&quot; value=&quot;Slide 1&quot;/&gt;&lt;property id=&quot;20307&quot; value=&quot;257&quot;/&gt;&lt;/object&gt;&lt;object type=&quot;3&quot; unique_id=&quot;10179&quot;&gt;&lt;property id=&quot;20148&quot; value=&quot;5&quot;/&gt;&lt;property id=&quot;20300&quot; value=&quot;Slide 2&quot;/&gt;&lt;property id=&quot;20307&quot; value=&quot;258&quot;/&gt;&lt;/object&gt;&lt;object type=&quot;3&quot; unique_id=&quot;10180&quot;&gt;&lt;property id=&quot;20148&quot; value=&quot;5&quot;/&gt;&lt;property id=&quot;20300&quot; value=&quot;Slide 3&quot;/&gt;&lt;property id=&quot;20307&quot; value=&quot;259&quot;/&gt;&lt;/object&gt;&lt;object type=&quot;3&quot; unique_id=&quot;10181&quot;&gt;&lt;property id=&quot;20148&quot; value=&quot;5&quot;/&gt;&lt;property id=&quot;20300&quot; value=&quot;Slide 4&quot;/&gt;&lt;property id=&quot;20307&quot; value=&quot;260&quot;/&gt;&lt;/object&gt;&lt;object type=&quot;3&quot; unique_id=&quot;10182&quot;&gt;&lt;property id=&quot;20148&quot; value=&quot;5&quot;/&gt;&lt;property id=&quot;20300&quot; value=&quot;Slide 5&quot;/&gt;&lt;property id=&quot;20307&quot; value=&quot;261&quot;/&gt;&lt;/object&gt;&lt;object type=&quot;3&quot; unique_id=&quot;10183&quot;&gt;&lt;property id=&quot;20148&quot; value=&quot;5&quot;/&gt;&lt;property id=&quot;20300&quot; value=&quot;Slide 6&quot;/&gt;&lt;property id=&quot;20307&quot; value=&quot;262&quot;/&gt;&lt;/object&gt;&lt;object type=&quot;3&quot; unique_id=&quot;10184&quot;&gt;&lt;property id=&quot;20148&quot; value=&quot;5&quot;/&gt;&lt;property id=&quot;20300&quot; value=&quot;Slide 7&quot;/&gt;&lt;property id=&quot;20307&quot; value=&quot;263&quot;/&gt;&lt;/object&gt;&lt;object type=&quot;3&quot; unique_id=&quot;10185&quot;&gt;&lt;property id=&quot;20148&quot; value=&quot;5&quot;/&gt;&lt;property id=&quot;20300&quot; value=&quot;Slide 8&quot;/&gt;&lt;property id=&quot;20307&quot; value=&quot;264&quot;/&gt;&lt;/object&gt;&lt;object type=&quot;3&quot; unique_id=&quot;10186&quot;&gt;&lt;property id=&quot;20148&quot; value=&quot;5&quot;/&gt;&lt;property id=&quot;20300&quot; value=&quot;Slide 9&quot;/&gt;&lt;property id=&quot;20307&quot; value=&quot;266&quot;/&gt;&lt;/object&gt;&lt;object type=&quot;3&quot; unique_id=&quot;10187&quot;&gt;&lt;property id=&quot;20148&quot; value=&quot;5&quot;/&gt;&lt;property id=&quot;20300&quot; value=&quot;Slide 10 - &amp;quot;                          Bài toán 1:  Hàng trên có 3 cái kèn, hàng dưới có nhiều hơn  hàng trên 2 cái kèn. Hỏi:  &quot;/&gt;&lt;property id=&quot;20307&quot; value=&quot;267&quot;/&gt;&lt;/object&gt;&lt;/object&gt;&lt;object type=&quot;8&quot; unique_id=&quot;10199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Presentation</Application>
  <PresentationFormat>Widescreen</PresentationFormat>
  <Paragraphs>217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SimSun</vt:lpstr>
      <vt:lpstr>Wingdings</vt:lpstr>
      <vt:lpstr>Luckiest Guy</vt:lpstr>
      <vt:lpstr>Segoe Print</vt:lpstr>
      <vt:lpstr>Karla</vt:lpstr>
      <vt:lpstr>Arial</vt:lpstr>
      <vt:lpstr>Karla Regular</vt:lpstr>
      <vt:lpstr>Times New Roman</vt:lpstr>
      <vt:lpstr>Arial-Rounded</vt:lpstr>
      <vt:lpstr>HP001 4 hàng</vt:lpstr>
      <vt:lpstr>Calibri</vt:lpstr>
      <vt:lpstr>Microsoft YaHei</vt:lpstr>
      <vt:lpstr>Arial Unicode MS</vt:lpstr>
      <vt:lpstr>Calibri Light</vt:lpstr>
      <vt:lpstr>HP001 4 hàng</vt:lpstr>
      <vt:lpstr>Verdana</vt:lpstr>
      <vt:lpstr>Office Theme</vt:lpstr>
      <vt:lpstr>Building Siblings Relationships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TẬP THỰC HÀNH</vt:lpstr>
      <vt:lpstr>PowerPoint 演示文稿</vt:lpstr>
      <vt:lpstr>PowerPoint 演示文稿</vt:lpstr>
      <vt:lpstr>PowerPoint 演示文稿</vt:lpstr>
      <vt:lpstr>VẬN DỤNG</vt:lpstr>
      <vt:lpstr>PowerPoint 演示文稿</vt:lpstr>
      <vt:lpstr>Muốn giải bài toán bằng hai phép tính ta làm thế nào?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NonDt</dc:creator>
  <cp:lastModifiedBy>HUYEN</cp:lastModifiedBy>
  <cp:revision>110</cp:revision>
  <dcterms:created xsi:type="dcterms:W3CDTF">2016-01-16T14:50:00Z</dcterms:created>
  <dcterms:modified xsi:type="dcterms:W3CDTF">2021-11-10T19:12:39Z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7B3B1F4C055D4A8C8832E4D1A0E20A6F</vt:lpwstr>
  </property>
  <property fmtid="{D5CDD505-2E9C-101B-9397-08002B2CF9AE}" pid="3" name="KSOProductBuildVer">
    <vt:lpwstr>1033-11.2.0.10351</vt:lpwstr>
  </property>
</Properties>
</file>