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1" r:id="rId3"/>
    <p:sldId id="342" r:id="rId5"/>
    <p:sldId id="379" r:id="rId6"/>
    <p:sldId id="343" r:id="rId7"/>
    <p:sldId id="364" r:id="rId8"/>
    <p:sldId id="344" r:id="rId9"/>
    <p:sldId id="358" r:id="rId10"/>
    <p:sldId id="359" r:id="rId11"/>
    <p:sldId id="360" r:id="rId12"/>
    <p:sldId id="361" r:id="rId13"/>
    <p:sldId id="362" r:id="rId14"/>
    <p:sldId id="349" r:id="rId15"/>
    <p:sldId id="351" r:id="rId16"/>
    <p:sldId id="357" r:id="rId17"/>
    <p:sldId id="363" r:id="rId18"/>
    <p:sldId id="353" r:id="rId19"/>
    <p:sldId id="354" r:id="rId20"/>
    <p:sldId id="355" r:id="rId21"/>
    <p:sldId id="356" r:id="rId22"/>
  </p:sldIdLst>
  <p:sldSz cx="9144000" cy="5144135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68655" lvl="1" indent="-2114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36675" lvl="2" indent="-4222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005330" lvl="3" indent="-63373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673350" lvl="4" indent="-8445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8445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-8445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-8445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-8445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66"/>
    <a:srgbClr val="FF0000"/>
    <a:srgbClr val="FF5050"/>
    <a:srgbClr val="29C6DB"/>
    <a:srgbClr val="66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8889"/>
  </p:normalViewPr>
  <p:slideViewPr>
    <p:cSldViewPr showGuides="1">
      <p:cViewPr varScale="1">
        <p:scale>
          <a:sx n="58" d="100"/>
          <a:sy n="58" d="100"/>
        </p:scale>
        <p:origin x="-75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Time" panose="020B7200000000000000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Time" panose="020B7200000000000000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150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Click to edit Master text styles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668655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Second level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133667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Third level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2005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Fourth level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267335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Time" panose="020B7200000000000000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Time" panose="020B7200000000000000"/>
              </a:rPr>
            </a:fld>
            <a:endParaRPr lang="en-US" sz="1200" dirty="0">
              <a:latin typeface=".VnTime" panose="020B720000000000000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66865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133667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200533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267335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334327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Chỗ dành sẵn cho Ghi chú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  <p:sp>
        <p:nvSpPr>
          <p:cNvPr id="20484" name="Chỗ dành sẵn cho Số hiệu Bản chiếu 3"/>
          <p:cNvSpPr txBox="1">
            <a:spLocks noGrp="1"/>
          </p:cNvSpPr>
          <p:nvPr>
            <p:ph type="sldNum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vi-VN" sz="1200" dirty="0">
                <a:cs typeface="Arial" panose="020B0604020202020204" pitchFamily="34" charset="0"/>
              </a:rPr>
            </a:fld>
            <a:endParaRPr lang="en-US" altLang="vi-VN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1598040"/>
            <a:ext cx="7772400" cy="1102671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5053"/>
            <a:ext cx="6400800" cy="13146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8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1" y="206007"/>
            <a:ext cx="2057400" cy="4389251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1" y="206007"/>
            <a:ext cx="6019800" cy="4389251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3305633"/>
            <a:ext cx="7772400" cy="1021697"/>
          </a:xfrm>
        </p:spPr>
        <p:txBody>
          <a:bodyPr anchor="t"/>
          <a:lstStyle>
            <a:lvl1pPr algn="l">
              <a:defRPr sz="3515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180337"/>
            <a:ext cx="7772400" cy="1125296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398145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2pPr>
            <a:lvl3pPr marL="796290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19443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925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9009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8823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863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8452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1" y="1200316"/>
            <a:ext cx="4038600" cy="3394941"/>
          </a:xfrm>
        </p:spPr>
        <p:txBody>
          <a:bodyPr/>
          <a:lstStyle>
            <a:lvl1pPr>
              <a:defRPr sz="2440"/>
            </a:lvl1pPr>
            <a:lvl2pPr>
              <a:defRPr sz="2085"/>
            </a:lvl2pPr>
            <a:lvl3pPr>
              <a:defRPr sz="1725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1" y="1200316"/>
            <a:ext cx="4038600" cy="3394941"/>
          </a:xfrm>
        </p:spPr>
        <p:txBody>
          <a:bodyPr/>
          <a:lstStyle>
            <a:lvl1pPr>
              <a:defRPr sz="2440"/>
            </a:lvl1pPr>
            <a:lvl2pPr>
              <a:defRPr sz="2085"/>
            </a:lvl2pPr>
            <a:lvl3pPr>
              <a:defRPr sz="1725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151494"/>
            <a:ext cx="4040188" cy="479888"/>
          </a:xfrm>
        </p:spPr>
        <p:txBody>
          <a:bodyPr anchor="b"/>
          <a:lstStyle>
            <a:lvl1pPr marL="0" indent="0">
              <a:buNone/>
              <a:defRPr sz="2085" b="1"/>
            </a:lvl1pPr>
            <a:lvl2pPr marL="398145" indent="0">
              <a:buNone/>
              <a:defRPr sz="1725" b="1"/>
            </a:lvl2pPr>
            <a:lvl3pPr marL="796290" indent="0">
              <a:buNone/>
              <a:defRPr sz="1550" b="1"/>
            </a:lvl3pPr>
            <a:lvl4pPr marL="1194435" indent="0">
              <a:buNone/>
              <a:defRPr sz="1370" b="1"/>
            </a:lvl4pPr>
            <a:lvl5pPr marL="1592580" indent="0">
              <a:buNone/>
              <a:defRPr sz="1370" b="1"/>
            </a:lvl5pPr>
            <a:lvl6pPr marL="1990090" indent="0">
              <a:buNone/>
              <a:defRPr sz="1370" b="1"/>
            </a:lvl6pPr>
            <a:lvl7pPr marL="2388235" indent="0">
              <a:buNone/>
              <a:defRPr sz="1370" b="1"/>
            </a:lvl7pPr>
            <a:lvl8pPr marL="2786380" indent="0">
              <a:buNone/>
              <a:defRPr sz="1370" b="1"/>
            </a:lvl8pPr>
            <a:lvl9pPr marL="3184525" indent="0">
              <a:buNone/>
              <a:defRPr sz="137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1631381"/>
            <a:ext cx="4040188" cy="2963876"/>
          </a:xfrm>
        </p:spPr>
        <p:txBody>
          <a:bodyPr/>
          <a:lstStyle>
            <a:lvl1pPr>
              <a:defRPr sz="2085"/>
            </a:lvl1pPr>
            <a:lvl2pPr>
              <a:defRPr sz="1725"/>
            </a:lvl2pPr>
            <a:lvl3pPr>
              <a:defRPr sz="1550"/>
            </a:lvl3pPr>
            <a:lvl4pPr>
              <a:defRPr sz="1370"/>
            </a:lvl4pPr>
            <a:lvl5pPr>
              <a:defRPr sz="1370"/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1494"/>
            <a:ext cx="4041775" cy="479888"/>
          </a:xfrm>
        </p:spPr>
        <p:txBody>
          <a:bodyPr anchor="b"/>
          <a:lstStyle>
            <a:lvl1pPr marL="0" indent="0">
              <a:buNone/>
              <a:defRPr sz="2085" b="1"/>
            </a:lvl1pPr>
            <a:lvl2pPr marL="398145" indent="0">
              <a:buNone/>
              <a:defRPr sz="1725" b="1"/>
            </a:lvl2pPr>
            <a:lvl3pPr marL="796290" indent="0">
              <a:buNone/>
              <a:defRPr sz="1550" b="1"/>
            </a:lvl3pPr>
            <a:lvl4pPr marL="1194435" indent="0">
              <a:buNone/>
              <a:defRPr sz="1370" b="1"/>
            </a:lvl4pPr>
            <a:lvl5pPr marL="1592580" indent="0">
              <a:buNone/>
              <a:defRPr sz="1370" b="1"/>
            </a:lvl5pPr>
            <a:lvl6pPr marL="1990090" indent="0">
              <a:buNone/>
              <a:defRPr sz="1370" b="1"/>
            </a:lvl6pPr>
            <a:lvl7pPr marL="2388235" indent="0">
              <a:buNone/>
              <a:defRPr sz="1370" b="1"/>
            </a:lvl7pPr>
            <a:lvl8pPr marL="2786380" indent="0">
              <a:buNone/>
              <a:defRPr sz="1370" b="1"/>
            </a:lvl8pPr>
            <a:lvl9pPr marL="3184525" indent="0">
              <a:buNone/>
              <a:defRPr sz="137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1631381"/>
            <a:ext cx="4041775" cy="2963876"/>
          </a:xfrm>
        </p:spPr>
        <p:txBody>
          <a:bodyPr/>
          <a:lstStyle>
            <a:lvl1pPr>
              <a:defRPr sz="2085"/>
            </a:lvl1pPr>
            <a:lvl2pPr>
              <a:defRPr sz="1725"/>
            </a:lvl2pPr>
            <a:lvl3pPr>
              <a:defRPr sz="1550"/>
            </a:lvl3pPr>
            <a:lvl4pPr>
              <a:defRPr sz="1370"/>
            </a:lvl4pPr>
            <a:lvl5pPr>
              <a:defRPr sz="1370"/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2" y="204816"/>
            <a:ext cx="3008313" cy="87165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04817"/>
            <a:ext cx="5111750" cy="4390442"/>
          </a:xfrm>
        </p:spPr>
        <p:txBody>
          <a:bodyPr/>
          <a:lstStyle>
            <a:lvl1pPr>
              <a:defRPr sz="2800"/>
            </a:lvl1pPr>
            <a:lvl2pPr>
              <a:defRPr sz="2440"/>
            </a:lvl2pPr>
            <a:lvl3pPr>
              <a:defRPr sz="208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076475"/>
            <a:ext cx="3008313" cy="3518783"/>
          </a:xfrm>
        </p:spPr>
        <p:txBody>
          <a:bodyPr/>
          <a:lstStyle>
            <a:lvl1pPr marL="0" indent="0">
              <a:buNone/>
              <a:defRPr sz="1190"/>
            </a:lvl1pPr>
            <a:lvl2pPr marL="398145" indent="0">
              <a:buNone/>
              <a:defRPr sz="1070"/>
            </a:lvl2pPr>
            <a:lvl3pPr marL="796290" indent="0">
              <a:buNone/>
              <a:defRPr sz="895"/>
            </a:lvl3pPr>
            <a:lvl4pPr marL="1194435" indent="0">
              <a:buNone/>
              <a:defRPr sz="775"/>
            </a:lvl4pPr>
            <a:lvl5pPr marL="1592580" indent="0">
              <a:buNone/>
              <a:defRPr sz="775"/>
            </a:lvl5pPr>
            <a:lvl6pPr marL="1990090" indent="0">
              <a:buNone/>
              <a:defRPr sz="775"/>
            </a:lvl6pPr>
            <a:lvl7pPr marL="2388235" indent="0">
              <a:buNone/>
              <a:defRPr sz="775"/>
            </a:lvl7pPr>
            <a:lvl8pPr marL="2786380" indent="0">
              <a:buNone/>
              <a:defRPr sz="775"/>
            </a:lvl8pPr>
            <a:lvl9pPr marL="3184525" indent="0">
              <a:buNone/>
              <a:defRPr sz="775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3600948"/>
            <a:ext cx="5486400" cy="425112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645"/>
            <a:ext cx="5486400" cy="3086527"/>
          </a:xfrm>
        </p:spPr>
        <p:txBody>
          <a:bodyPr vert="horz" wrap="square" lIns="133731" tIns="66866" rIns="133731" bIns="66866" numCol="1" rtlCol="0" anchor="t" anchorCtr="0" compatLnSpc="1">
            <a:normAutofit/>
          </a:bodyPr>
          <a:lstStyle>
            <a:lvl1pPr marL="0" indent="0">
              <a:buNone/>
              <a:defRPr sz="2800"/>
            </a:lvl1pPr>
            <a:lvl2pPr marL="398145" indent="0">
              <a:buNone/>
              <a:defRPr sz="2440"/>
            </a:lvl2pPr>
            <a:lvl3pPr marL="796290" indent="0">
              <a:buNone/>
              <a:defRPr sz="2085"/>
            </a:lvl3pPr>
            <a:lvl4pPr marL="1194435" indent="0">
              <a:buNone/>
              <a:defRPr sz="1725"/>
            </a:lvl4pPr>
            <a:lvl5pPr marL="1592580" indent="0">
              <a:buNone/>
              <a:defRPr sz="1725"/>
            </a:lvl5pPr>
            <a:lvl6pPr marL="1990090" indent="0">
              <a:buNone/>
              <a:defRPr sz="1725"/>
            </a:lvl6pPr>
            <a:lvl7pPr marL="2388235" indent="0">
              <a:buNone/>
              <a:defRPr sz="1725"/>
            </a:lvl7pPr>
            <a:lvl8pPr marL="2786380" indent="0">
              <a:buNone/>
              <a:defRPr sz="1725"/>
            </a:lvl8pPr>
            <a:lvl9pPr marL="3184525" indent="0">
              <a:buNone/>
              <a:defRPr sz="1725"/>
            </a:lvl9pPr>
          </a:lstStyle>
          <a:p>
            <a:pPr marL="0" marR="0" lvl="0" indent="0" algn="l" defTabSz="13366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4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6060"/>
            <a:ext cx="5486400" cy="603730"/>
          </a:xfrm>
        </p:spPr>
        <p:txBody>
          <a:bodyPr/>
          <a:lstStyle>
            <a:lvl1pPr marL="0" indent="0">
              <a:buNone/>
              <a:defRPr sz="1190"/>
            </a:lvl1pPr>
            <a:lvl2pPr marL="398145" indent="0">
              <a:buNone/>
              <a:defRPr sz="1070"/>
            </a:lvl2pPr>
            <a:lvl3pPr marL="796290" indent="0">
              <a:buNone/>
              <a:defRPr sz="895"/>
            </a:lvl3pPr>
            <a:lvl4pPr marL="1194435" indent="0">
              <a:buNone/>
              <a:defRPr sz="775"/>
            </a:lvl4pPr>
            <a:lvl5pPr marL="1592580" indent="0">
              <a:buNone/>
              <a:defRPr sz="775"/>
            </a:lvl5pPr>
            <a:lvl6pPr marL="1990090" indent="0">
              <a:buNone/>
              <a:defRPr sz="775"/>
            </a:lvl6pPr>
            <a:lvl7pPr marL="2388235" indent="0">
              <a:buNone/>
              <a:defRPr sz="775"/>
            </a:lvl7pPr>
            <a:lvl8pPr marL="2786380" indent="0">
              <a:buNone/>
              <a:defRPr sz="775"/>
            </a:lvl8pPr>
            <a:lvl9pPr marL="3184525" indent="0">
              <a:buNone/>
              <a:defRPr sz="775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603" y="206033"/>
            <a:ext cx="8228794" cy="857211"/>
          </a:xfrm>
          <a:prstGeom prst="rect">
            <a:avLst/>
          </a:prstGeom>
          <a:noFill/>
          <a:ln w="9525">
            <a:noFill/>
          </a:ln>
        </p:spPr>
        <p:txBody>
          <a:bodyPr lIns="133731" tIns="66866" rIns="133731" bIns="66866" anchor="ctr" anchorCtr="0"/>
          <a:p>
            <a:pPr lvl="0"/>
            <a:r>
              <a:rPr lang="vi-VN" altLang="vi-VN" dirty="0"/>
              <a:t>Bấm &amp; sửa kiểu tiêu đề</a:t>
            </a:r>
            <a:endParaRPr lang="vi-VN" altLang="vi-VN" dirty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603" y="1200284"/>
            <a:ext cx="8228794" cy="3394820"/>
          </a:xfrm>
          <a:prstGeom prst="rect">
            <a:avLst/>
          </a:prstGeom>
          <a:noFill/>
          <a:ln w="9525">
            <a:noFill/>
          </a:ln>
        </p:spPr>
        <p:txBody>
          <a:bodyPr lIns="133731" tIns="66866" rIns="133731" bIns="66866"/>
          <a:p>
            <a:pPr lvl="0"/>
            <a:r>
              <a:rPr lang="vi-VN" altLang="vi-VN" dirty="0"/>
              <a:t>Bấm &amp; sửa kiểu tiêu đề</a:t>
            </a:r>
            <a:endParaRPr lang="vi-VN" altLang="vi-VN" dirty="0"/>
          </a:p>
          <a:p>
            <a:pPr lvl="1"/>
            <a:r>
              <a:rPr lang="vi-VN" altLang="vi-VN" dirty="0"/>
              <a:t>Mức hai</a:t>
            </a:r>
            <a:endParaRPr lang="vi-VN" altLang="vi-VN" dirty="0"/>
          </a:p>
          <a:p>
            <a:pPr lvl="2"/>
            <a:r>
              <a:rPr lang="vi-VN" altLang="vi-VN" dirty="0"/>
              <a:t>Mức ba</a:t>
            </a:r>
            <a:endParaRPr lang="vi-VN" altLang="vi-VN" dirty="0"/>
          </a:p>
          <a:p>
            <a:pPr lvl="3"/>
            <a:r>
              <a:rPr lang="vi-VN" altLang="vi-VN" dirty="0"/>
              <a:t>Mức bốn</a:t>
            </a:r>
            <a:endParaRPr lang="vi-VN" altLang="vi-VN" dirty="0"/>
          </a:p>
          <a:p>
            <a:pPr lvl="4"/>
            <a:r>
              <a:rPr lang="vi-VN" altLang="vi-VN" dirty="0"/>
              <a:t>Mức năm</a:t>
            </a:r>
            <a:endParaRPr lang="vi-VN" altLang="vi-VN" dirty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603" y="4768059"/>
            <a:ext cx="2132794" cy="274081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l">
              <a:defRPr sz="107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603" y="4768059"/>
            <a:ext cx="2894794" cy="274081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ctr">
              <a:defRPr sz="107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603" y="4768059"/>
            <a:ext cx="2132794" cy="274081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795655" rtl="0" eaLnBrk="0" fontAlgn="base" hangingPunct="0">
        <a:spcBef>
          <a:spcPct val="0"/>
        </a:spcBef>
        <a:spcAft>
          <a:spcPct val="0"/>
        </a:spcAft>
        <a:defRPr sz="381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2pPr>
      <a:lvl3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3pPr>
      <a:lvl4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4pPr>
      <a:lvl5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336675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336675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336675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336675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97815" indent="-297815" algn="l" defTabSz="795655" rtl="0" eaLnBrk="0" fontAlgn="base" hangingPunct="0">
        <a:spcBef>
          <a:spcPct val="12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6430" indent="-248920" algn="l" defTabSz="795655" rtl="0" eaLnBrk="0" fontAlgn="base" hangingPunct="0">
        <a:spcBef>
          <a:spcPct val="12000"/>
        </a:spcBef>
        <a:spcAft>
          <a:spcPct val="0"/>
        </a:spcAft>
        <a:buFont typeface="Arial" panose="020B0604020202020204" pitchFamily="34" charset="0"/>
        <a:buChar char="–"/>
        <a:defRPr sz="244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198755" algn="l" defTabSz="795655" rtl="0" eaLnBrk="0" fontAlgn="base" hangingPunct="0">
        <a:spcBef>
          <a:spcPct val="12000"/>
        </a:spcBef>
        <a:spcAft>
          <a:spcPct val="0"/>
        </a:spcAft>
        <a:buFont typeface="Arial" panose="020B0604020202020204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3pPr>
      <a:lvl4pPr marL="1393190" indent="-198755" algn="l" defTabSz="795655" rtl="0" eaLnBrk="0" fontAlgn="base" hangingPunct="0">
        <a:spcBef>
          <a:spcPct val="12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91335" indent="-198755" algn="l" defTabSz="795655" rtl="0" eaLnBrk="0" fontAlgn="base" hangingPunct="0">
        <a:spcBef>
          <a:spcPct val="12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89480" indent="-199390" algn="l" defTabSz="796290" rtl="0" eaLnBrk="1" latinLnBrk="0" hangingPunct="1">
        <a:spcBef>
          <a:spcPct val="12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87625" indent="-199390" algn="l" defTabSz="796290" rtl="0" eaLnBrk="1" latinLnBrk="0" hangingPunct="1">
        <a:spcBef>
          <a:spcPct val="12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85770" indent="-199390" algn="l" defTabSz="796290" rtl="0" eaLnBrk="1" latinLnBrk="0" hangingPunct="1">
        <a:spcBef>
          <a:spcPct val="12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83915" indent="-199390" algn="l" defTabSz="796290" rtl="0" eaLnBrk="1" latinLnBrk="0" hangingPunct="1">
        <a:spcBef>
          <a:spcPct val="12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1pPr>
      <a:lvl2pPr marL="398145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2pPr>
      <a:lvl3pPr marL="796290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3pPr>
      <a:lvl4pPr marL="1194435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4pPr>
      <a:lvl5pPr marL="1592580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5pPr>
      <a:lvl6pPr marL="1990090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6pPr>
      <a:lvl7pPr marL="2388235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8pPr>
      <a:lvl9pPr marL="3184525" algn="l" defTabSz="7962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GIF"/><Relationship Id="rId3" Type="http://schemas.openxmlformats.org/officeDocument/2006/relationships/image" Target="../media/image4.GIF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WordArt 5"/>
          <p:cNvSpPr>
            <a:spLocks noTextEdit="1"/>
          </p:cNvSpPr>
          <p:nvPr/>
        </p:nvSpPr>
        <p:spPr>
          <a:xfrm>
            <a:off x="2039117" y="1192723"/>
            <a:ext cx="2701112" cy="742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155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VIẾT </a:t>
            </a:r>
            <a:endParaRPr lang="en-US" sz="3155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WordArt 6"/>
          <p:cNvSpPr>
            <a:spLocks noTextEdit="1"/>
          </p:cNvSpPr>
          <p:nvPr/>
        </p:nvSpPr>
        <p:spPr>
          <a:xfrm>
            <a:off x="1297209" y="2135939"/>
            <a:ext cx="4167916" cy="914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155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ÔN CHỮ HOA G</a:t>
            </a:r>
            <a:endParaRPr lang="en-US" sz="3155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Ảnh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713" y="1092542"/>
            <a:ext cx="981965" cy="9432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Group 31"/>
          <p:cNvGrpSpPr/>
          <p:nvPr/>
        </p:nvGrpSpPr>
        <p:grpSpPr>
          <a:xfrm>
            <a:off x="4539866" y="1507444"/>
            <a:ext cx="1143578" cy="628495"/>
            <a:chOff x="2304" y="1632"/>
            <a:chExt cx="525" cy="480"/>
          </a:xfrm>
        </p:grpSpPr>
        <p:sp>
          <p:nvSpPr>
            <p:cNvPr id="6" name="Freeform 32"/>
            <p:cNvSpPr/>
            <p:nvPr/>
          </p:nvSpPr>
          <p:spPr bwMode="gray">
            <a:xfrm>
              <a:off x="2304" y="1632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33"/>
            <p:cNvSpPr/>
            <p:nvPr/>
          </p:nvSpPr>
          <p:spPr bwMode="gray">
            <a:xfrm>
              <a:off x="2376" y="1697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34"/>
            <p:cNvSpPr/>
            <p:nvPr/>
          </p:nvSpPr>
          <p:spPr bwMode="gray">
            <a:xfrm>
              <a:off x="2432" y="1706"/>
              <a:ext cx="270" cy="335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35"/>
            <p:cNvSpPr/>
            <p:nvPr/>
          </p:nvSpPr>
          <p:spPr bwMode="gray">
            <a:xfrm>
              <a:off x="2533" y="1829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54" name="Picture 36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651" y="3297474"/>
            <a:ext cx="964953" cy="7712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36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447" y="2665198"/>
            <a:ext cx="964953" cy="7712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Hộp_Văn_Bản 1"/>
          <p:cNvSpPr txBox="1"/>
          <p:nvPr/>
        </p:nvSpPr>
        <p:spPr>
          <a:xfrm>
            <a:off x="715968" y="212649"/>
            <a:ext cx="7893523" cy="75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FontTx/>
              <a:buNone/>
            </a:pPr>
            <a:r>
              <a:rPr lang="vi-VN" altLang="vi-VN" sz="4285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Luyện viết chữ hoa T</a:t>
            </a:r>
            <a:endParaRPr lang="vi-VN" altLang="vi-VN" sz="4285" b="1" dirty="0">
              <a:solidFill>
                <a:srgbClr val="FF0000"/>
              </a:solidFill>
              <a:latin typeface="HP001 4 hàng" panose="020B0603050302020204" pitchFamily="34" charset="-93"/>
              <a:ea typeface="Arial" panose="020B0604020202020204" pitchFamily="34" charset="0"/>
            </a:endParaRP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3505921" y="2377475"/>
            <a:ext cx="5103571" cy="8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en-US" sz="238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Là nét cong trái nhỏ kết hợp </a:t>
            </a:r>
            <a:r>
              <a:rPr kumimoji="0" lang="en-US" altLang="en-US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nét lượn ngang và nét cong trái to. </a:t>
            </a:r>
            <a:endParaRPr kumimoji="0" lang="en-US" altLang="en-US" sz="2380" b="1" i="0" u="none" strike="noStrike" kern="1200" cap="none" spc="0" normalizeH="0" baseline="0" noProof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3349979" y="1741017"/>
            <a:ext cx="57131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- Chữ T cao mấy ô li?</a:t>
            </a:r>
            <a:endParaRPr kumimoji="0" lang="vi-VN" altLang="vi-VN" sz="238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9" name="Ảnh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"/>
          <p:cNvPicPr>
            <a:picLocks noChangeAspect="1"/>
          </p:cNvPicPr>
          <p:nvPr/>
        </p:nvPicPr>
        <p:blipFill>
          <a:blip r:embed="rId2"/>
          <a:srcRect l="16933" t="11404" r="18214" b="12650"/>
          <a:stretch>
            <a:fillRect/>
          </a:stretch>
        </p:blipFill>
        <p:spPr>
          <a:xfrm>
            <a:off x="1305714" y="1632198"/>
            <a:ext cx="2200206" cy="21841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Ả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9"/>
          <p:cNvSpPr/>
          <p:nvPr/>
        </p:nvSpPr>
        <p:spPr bwMode="auto">
          <a:xfrm>
            <a:off x="2329402" y="319703"/>
            <a:ext cx="5152710" cy="732155"/>
          </a:xfrm>
          <a:prstGeom prst="rect">
            <a:avLst/>
          </a:prstGeom>
          <a:noFill/>
        </p:spPr>
        <p:txBody>
          <a:bodyPr lIns="72582" tIns="36290" rIns="72582" bIns="36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8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Luyện viết bảng</a:t>
            </a:r>
            <a:endParaRPr kumimoji="0" lang="en-US" sz="4285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2292" name="Ảnh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2286" y="998032"/>
            <a:ext cx="5103571" cy="36074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9"/>
          <p:cNvSpPr/>
          <p:nvPr/>
        </p:nvSpPr>
        <p:spPr bwMode="auto">
          <a:xfrm>
            <a:off x="1169619" y="1353332"/>
            <a:ext cx="7167683" cy="2712720"/>
          </a:xfrm>
          <a:prstGeom prst="rect">
            <a:avLst/>
          </a:prstGeom>
          <a:noFill/>
        </p:spPr>
        <p:txBody>
          <a:bodyPr lIns="72582" tIns="36290" rIns="72582" bIns="36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575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Luyện viết từ </a:t>
            </a:r>
            <a:endParaRPr kumimoji="0" lang="en-US" sz="8575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575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ứng dụng</a:t>
            </a:r>
            <a:endParaRPr kumimoji="0" lang="en-US" sz="8575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315" name="Ả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430000" y="167284"/>
            <a:ext cx="1121841" cy="1200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Hộp_Văn_Bản 2"/>
          <p:cNvSpPr txBox="1">
            <a:spLocks noChangeArrowheads="1"/>
          </p:cNvSpPr>
          <p:nvPr/>
        </p:nvSpPr>
        <p:spPr bwMode="auto">
          <a:xfrm>
            <a:off x="1169619" y="1721038"/>
            <a:ext cx="7485238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defTabSz="914400" eaLnBrk="1" hangingPunct="1">
              <a:spcBef>
                <a:spcPct val="0"/>
              </a:spcBef>
              <a:buFontTx/>
              <a:buChar char="-"/>
            </a:pPr>
            <a:r>
              <a:rPr lang="vi-VN" altLang="vi-VN" sz="2620" dirty="0">
                <a:latin typeface="Times New Roman" panose="02020603050405020304" pitchFamily="18" charset="0"/>
                <a:cs typeface="Arial" panose="020B0604020202020204" pitchFamily="34" charset="0"/>
              </a:rPr>
              <a:t>Những con chữ n</a:t>
            </a:r>
            <a:r>
              <a:rPr lang="vi-VN" altLang="vi-VN" sz="262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vi-VN" sz="2620" dirty="0">
                <a:latin typeface="Times New Roman" panose="02020603050405020304" pitchFamily="18" charset="0"/>
                <a:cs typeface="Arial" panose="020B0604020202020204" pitchFamily="34" charset="0"/>
              </a:rPr>
              <a:t>o cao 4 ô li – 2 ô li rưỡi?</a:t>
            </a:r>
            <a:endParaRPr lang="vi-VN" altLang="vi-VN" sz="262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1169619" y="2722850"/>
            <a:ext cx="5714110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defTabSz="914400" eaLnBrk="1" hangingPunct="1">
              <a:spcBef>
                <a:spcPct val="0"/>
              </a:spcBef>
              <a:buFontTx/>
              <a:buChar char="-"/>
            </a:pPr>
            <a:r>
              <a:rPr lang="vi-VN" altLang="vi-VN" sz="2620" dirty="0">
                <a:latin typeface="Times New Roman" panose="02020603050405020304" pitchFamily="18" charset="0"/>
                <a:cs typeface="Arial" panose="020B0604020202020204" pitchFamily="34" charset="0"/>
              </a:rPr>
              <a:t>Những con chữ n</a:t>
            </a:r>
            <a:r>
              <a:rPr lang="vi-VN" altLang="vi-VN" sz="262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vi-VN" sz="2620" dirty="0">
                <a:latin typeface="Times New Roman" panose="02020603050405020304" pitchFamily="18" charset="0"/>
                <a:cs typeface="Arial" panose="020B0604020202020204" pitchFamily="34" charset="0"/>
              </a:rPr>
              <a:t>o cao 1 ô li?</a:t>
            </a:r>
            <a:endParaRPr lang="vi-VN" altLang="vi-VN" sz="262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1714001" y="2243675"/>
            <a:ext cx="6889578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62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Con chữ </a:t>
            </a:r>
            <a:r>
              <a:rPr kumimoji="0" lang="vi-VN" altLang="vi-VN" sz="2620" b="1" i="0" u="none" strike="noStrike" kern="1200" cap="none" spc="0" normalizeH="0" baseline="0" noProof="0" dirty="0" smtClean="0">
                <a:ln>
                  <a:solidFill>
                    <a:srgbClr val="FF00FF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kumimoji="0" lang="vi-VN" altLang="vi-VN" sz="262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cao 4 ô li, </a:t>
            </a:r>
            <a:r>
              <a:rPr kumimoji="0" lang="vi-VN" altLang="vi-VN" sz="2620" b="1" i="0" u="none" strike="noStrike" kern="1200" cap="none" spc="0" normalizeH="0" baseline="0" noProof="0" dirty="0" smtClean="0">
                <a:ln>
                  <a:solidFill>
                    <a:srgbClr val="FF00FF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Ô, </a:t>
            </a:r>
            <a:r>
              <a:rPr kumimoji="0" lang="vi-VN" altLang="vi-VN" sz="2620" b="0" i="0" u="none" strike="noStrike" kern="1200" cap="none" spc="0" normalizeH="0" baseline="0" noProof="0" dirty="0" smtClean="0">
                <a:ln>
                  <a:solidFill>
                    <a:srgbClr val="FF00FF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kumimoji="0" lang="vi-VN" altLang="vi-VN" sz="262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cao 2 ô li rưỡi.</a:t>
            </a:r>
            <a:endParaRPr kumimoji="0" lang="vi-VN" altLang="vi-VN" sz="262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1169619" y="3726552"/>
            <a:ext cx="6573211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defTabSz="914400" eaLnBrk="1" hangingPunct="1">
              <a:spcBef>
                <a:spcPct val="0"/>
              </a:spcBef>
              <a:buFontTx/>
              <a:buChar char="-"/>
            </a:pPr>
            <a:r>
              <a:rPr lang="vi-VN" altLang="vi-VN" sz="2620" dirty="0">
                <a:latin typeface="Times New Roman" panose="02020603050405020304" pitchFamily="18" charset="0"/>
                <a:cs typeface="Arial" panose="020B0604020202020204" pitchFamily="34" charset="0"/>
              </a:rPr>
              <a:t>Khoảng cách giữ các tiếng như thế n</a:t>
            </a:r>
            <a:r>
              <a:rPr lang="vi-VN" altLang="vi-VN" sz="262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vi-VN" sz="2620" dirty="0">
                <a:latin typeface="Times New Roman" panose="02020603050405020304" pitchFamily="18" charset="0"/>
                <a:cs typeface="Arial" panose="020B0604020202020204" pitchFamily="34" charset="0"/>
              </a:rPr>
              <a:t>o?</a:t>
            </a:r>
            <a:endParaRPr lang="vi-VN" altLang="vi-VN" sz="262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1714001" y="3245300"/>
            <a:ext cx="6889578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62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Con chữ </a:t>
            </a:r>
            <a:r>
              <a:rPr kumimoji="0" lang="vi-VN" altLang="vi-VN" sz="2620" b="0" i="0" u="none" strike="noStrike" kern="1200" cap="none" spc="0" normalizeH="0" baseline="0" noProof="0" dirty="0" smtClean="0">
                <a:ln>
                  <a:solidFill>
                    <a:srgbClr val="FF00FF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n, i, o</a:t>
            </a:r>
            <a:endParaRPr kumimoji="0" lang="vi-VN" altLang="vi-VN" sz="2620" b="0" i="0" u="none" strike="noStrike" kern="1200" cap="none" spc="0" normalizeH="0" baseline="0" noProof="0" dirty="0" smtClean="0">
              <a:ln>
                <a:solidFill>
                  <a:srgbClr val="FF00FF"/>
                </a:solidFill>
              </a:ln>
              <a:solidFill>
                <a:srgbClr val="FF00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1714000" y="4286055"/>
            <a:ext cx="6940857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FontTx/>
              <a:buNone/>
            </a:pPr>
            <a:r>
              <a:rPr lang="vi-VN" altLang="vi-VN" sz="2620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Bằng con chữ o.</a:t>
            </a:r>
            <a:endParaRPr lang="vi-VN" altLang="vi-VN" sz="2620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4344" name="Ảnh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430000" y="167284"/>
            <a:ext cx="1121841" cy="1200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98" y="456486"/>
            <a:ext cx="4076242" cy="126455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Hình chữ nhật 1"/>
          <p:cNvSpPr/>
          <p:nvPr/>
        </p:nvSpPr>
        <p:spPr>
          <a:xfrm>
            <a:off x="1260349" y="530205"/>
            <a:ext cx="7031587" cy="1083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vi-VN" sz="21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1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Ông Gióng hay gọi l</a:t>
            </a:r>
            <a:r>
              <a:rPr sz="2145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Thánh Gióng, Phù Đổng Thiên Vương l</a:t>
            </a:r>
            <a:r>
              <a:rPr sz="2145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có công dẹp giặc Ân đem lại thái bình cho đất nước.</a:t>
            </a:r>
            <a:endParaRPr lang="vi-VN" altLang="vi-VN" sz="2145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AutoShape 8" descr="Từ tphcm đi gò công bao nhiêu km?khoảng cách từ tphcm đến gò công bao nhiêu  km? - Vinamoving"/>
          <p:cNvSpPr>
            <a:spLocks noChangeAspect="1"/>
          </p:cNvSpPr>
          <p:nvPr/>
        </p:nvSpPr>
        <p:spPr>
          <a:xfrm>
            <a:off x="377621" y="-86004"/>
            <a:ext cx="181460" cy="18146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vi-VN" sz="100" dirty="0">
              <a:latin typeface="Arial" panose="020B0604020202020204" pitchFamily="34" charset="0"/>
            </a:endParaRPr>
          </a:p>
        </p:txBody>
      </p:sp>
      <p:pic>
        <p:nvPicPr>
          <p:cNvPr id="15364" name="Ảnh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430000" y="3660395"/>
            <a:ext cx="1121841" cy="1200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Ảnh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4254" y="3433570"/>
            <a:ext cx="1121841" cy="1200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937" y="1575492"/>
            <a:ext cx="4444833" cy="2831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Ả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9"/>
          <p:cNvSpPr/>
          <p:nvPr/>
        </p:nvSpPr>
        <p:spPr bwMode="auto">
          <a:xfrm>
            <a:off x="2329402" y="319703"/>
            <a:ext cx="5152710" cy="732155"/>
          </a:xfrm>
          <a:prstGeom prst="rect">
            <a:avLst/>
          </a:prstGeom>
          <a:noFill/>
        </p:spPr>
        <p:txBody>
          <a:bodyPr lIns="72582" tIns="36290" rIns="72582" bIns="36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8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Luyện viết bảng</a:t>
            </a:r>
            <a:endParaRPr kumimoji="0" lang="en-US" sz="4285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388" name="Ảnh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2286" y="998032"/>
            <a:ext cx="5103571" cy="36074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14984" y="258014"/>
            <a:ext cx="7031587" cy="178908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9615" tIns="39808" rIns="79615" bIns="39808" anchor="ctr"/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cs typeface="Arial" panose="020B0604020202020204" pitchFamily="34" charset="0"/>
              </a:rPr>
              <a:t>  Gió đưa c</a:t>
            </a: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ea typeface="Arial" panose="020B0604020202020204" pitchFamily="34" charset="0"/>
              </a:rPr>
              <a:t>à</a:t>
            </a: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cs typeface="Arial" panose="020B0604020202020204" pitchFamily="34" charset="0"/>
              </a:rPr>
              <a:t>nh trúc la đ</a:t>
            </a: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ea typeface="Arial" panose="020B0604020202020204" pitchFamily="34" charset="0"/>
              </a:rPr>
              <a:t>à</a:t>
            </a:r>
            <a:endParaRPr lang="en-US" altLang="vi-VN" sz="2380" b="1" dirty="0">
              <a:solidFill>
                <a:srgbClr val="0000CC"/>
              </a:solidFill>
              <a:latin typeface="HP001 5 hàng 1 ô ly" panose="020B0603050302020204" pitchFamily="34" charset="-93"/>
              <a:cs typeface="Arial" panose="020B0604020202020204" pitchFamily="34" charset="0"/>
            </a:endParaRPr>
          </a:p>
          <a:p>
            <a:pPr marL="0" lvl="0" indent="0"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cs typeface="Arial" panose="020B0604020202020204" pitchFamily="34" charset="0"/>
              </a:rPr>
              <a:t>Tiếng chuông Trần Vũ, c</a:t>
            </a: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ea typeface="Arial" panose="020B0604020202020204" pitchFamily="34" charset="0"/>
              </a:rPr>
              <a:t>à</a:t>
            </a: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cs typeface="Arial" panose="020B0604020202020204" pitchFamily="34" charset="0"/>
              </a:rPr>
              <a:t>nh gi</a:t>
            </a: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ea typeface="Arial" panose="020B0604020202020204" pitchFamily="34" charset="0"/>
              </a:rPr>
              <a:t>à</a:t>
            </a:r>
            <a:r>
              <a:rPr lang="en-US" altLang="vi-VN" sz="2380" b="1" dirty="0">
                <a:solidFill>
                  <a:srgbClr val="0000CC"/>
                </a:solidFill>
                <a:latin typeface="HP001 5 hàng 1 ô ly" panose="020B0603050302020204" pitchFamily="34" charset="-93"/>
                <a:cs typeface="Arial" panose="020B0604020202020204" pitchFamily="34" charset="0"/>
              </a:rPr>
              <a:t> Thọ Xương</a:t>
            </a:r>
            <a:r>
              <a:rPr lang="en-US" altLang="vi-VN" sz="3215" b="1" dirty="0">
                <a:solidFill>
                  <a:srgbClr val="0000CC"/>
                </a:solidFill>
                <a:latin typeface="HP001 5 hàng 1 ô ly" panose="020B0603050302020204" pitchFamily="34" charset="-93"/>
                <a:cs typeface="Arial" panose="020B0604020202020204" pitchFamily="34" charset="0"/>
              </a:rPr>
              <a:t>.</a:t>
            </a:r>
            <a:endParaRPr lang="en-US" altLang="vi-VN" sz="3215" b="1" dirty="0">
              <a:solidFill>
                <a:srgbClr val="0000CC"/>
              </a:solidFill>
              <a:latin typeface="HP001 5 hàng 1 ô ly" panose="020B0603050302020204" pitchFamily="34" charset="-93"/>
              <a:ea typeface="Arial" panose="020B0604020202020204" pitchFamily="34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1214755" y="1981835"/>
            <a:ext cx="7336790" cy="16370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668655" lvl="1" indent="-2114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36675" lvl="2" indent="-422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005330" lvl="3" indent="-6337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673350" lvl="4" indent="-844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Gió đưa c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trúc la đ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bức tranh tuyệt đẹp về cảnh mùa thu v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buổi sáng sớm nơi kinh th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Thăng Long. Mỗi câu thơ l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cảnh đẹp được chấm phá qua ngòi bút đặc sắc của các tác giả dân gian nhằm ca ngợi cảnh đẹp quê hương</a:t>
            </a:r>
            <a:r>
              <a:rPr sz="2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1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Khung Chú Thích Hình Đám Mây 11"/>
          <p:cNvSpPr/>
          <p:nvPr/>
        </p:nvSpPr>
        <p:spPr>
          <a:xfrm>
            <a:off x="2471975" y="2836262"/>
            <a:ext cx="4401358" cy="1563205"/>
          </a:xfrm>
          <a:prstGeom prst="cloudCallout">
            <a:avLst>
              <a:gd name="adj1" fmla="val 72197"/>
              <a:gd name="adj2" fmla="val 86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668655" lvl="1" indent="-2114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36675" lvl="2" indent="-422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005330" lvl="3" indent="-6337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673350" lvl="4" indent="-844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38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ca dao trên những con chữ n</a:t>
            </a:r>
            <a:r>
              <a:rPr sz="238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8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được viết hoa?</a:t>
            </a:r>
            <a:endParaRPr lang="vi-VN" altLang="x-none" sz="238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3" name="Ảnh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Ảnh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4254" y="3632987"/>
            <a:ext cx="895015" cy="9573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ldLvl="0" animBg="1"/>
      <p:bldP spid="9" grpId="1" bldLvl="0" animBg="1"/>
      <p:bldP spid="12" grpId="0" bldLvl="0" animBg="1"/>
      <p:bldP spid="12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/>
          <p:nvPr/>
        </p:nvSpPr>
        <p:spPr>
          <a:xfrm>
            <a:off x="1295400" y="742950"/>
            <a:ext cx="5492115" cy="33864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38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2380" b="1" i="1" u="sng" dirty="0">
                <a:latin typeface="Times New Roman" panose="02020603050405020304" pitchFamily="18" charset="0"/>
                <a:cs typeface="Arial" panose="020B0604020202020204" pitchFamily="34" charset="0"/>
              </a:rPr>
              <a:t>Tư thế ngồi viết:</a:t>
            </a:r>
            <a:endParaRPr lang="en-US" altLang="en-US" sz="2380" b="1" i="1" u="sng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- Lưng thẳng, không tì ngực v</a:t>
            </a:r>
            <a:r>
              <a:rPr lang="en-US" altLang="en-US" sz="2380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o b</a:t>
            </a:r>
            <a:r>
              <a:rPr lang="en-US" altLang="en-US" sz="2380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n.</a:t>
            </a:r>
            <a:endParaRPr lang="en-US" altLang="en-US" sz="238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- Đầu hơi cúi.</a:t>
            </a:r>
            <a:endParaRPr lang="en-US" altLang="en-US" sz="238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- Mắt cách vở khoảng 25 đến 30 cm.</a:t>
            </a:r>
            <a:endParaRPr lang="en-US" altLang="en-US" sz="238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- Tay phải cầm bút.</a:t>
            </a:r>
            <a:endParaRPr lang="en-US" altLang="en-US" sz="238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- Tay trái tì nhẹ lên mép vở để giữ.</a:t>
            </a:r>
            <a:endParaRPr lang="en-US" altLang="en-US" sz="238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380" i="1" dirty="0">
                <a:latin typeface="Times New Roman" panose="02020603050405020304" pitchFamily="18" charset="0"/>
                <a:cs typeface="Arial" panose="020B0604020202020204" pitchFamily="34" charset="0"/>
              </a:rPr>
              <a:t>- Hai chân để song song thoải mái.</a:t>
            </a:r>
            <a:endParaRPr lang="en-US" altLang="en-US" sz="238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 defTabSz="914400" eaLnBrk="1" hangingPunct="1">
              <a:spcBef>
                <a:spcPct val="0"/>
              </a:spcBef>
              <a:buFontTx/>
              <a:buNone/>
            </a:pPr>
            <a:endParaRPr lang="en-US" altLang="en-US" sz="2380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8435" name="Ả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2698" y="1800427"/>
            <a:ext cx="2083013" cy="2792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Ả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Ả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4" y="3632987"/>
            <a:ext cx="895015" cy="9573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Ảnh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631" y="611484"/>
            <a:ext cx="5988190" cy="429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Ả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76" y="4114046"/>
            <a:ext cx="657794" cy="63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Ả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69" y="4114046"/>
            <a:ext cx="657794" cy="63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Ả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263" y="4114046"/>
            <a:ext cx="657794" cy="63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9"/>
          <p:cNvSpPr/>
          <p:nvPr/>
        </p:nvSpPr>
        <p:spPr bwMode="auto">
          <a:xfrm>
            <a:off x="4718383" y="1389674"/>
            <a:ext cx="1859968" cy="2180590"/>
          </a:xfrm>
          <a:prstGeom prst="rect">
            <a:avLst/>
          </a:prstGeom>
          <a:noFill/>
        </p:spPr>
        <p:txBody>
          <a:bodyPr lIns="72582" tIns="36290" rIns="72582" bIns="36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84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Tập viết</a:t>
            </a:r>
            <a:endParaRPr kumimoji="0" lang="en-US" sz="6845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Hình chữ nhật 1"/>
          <p:cNvSpPr/>
          <p:nvPr/>
        </p:nvSpPr>
        <p:spPr>
          <a:xfrm>
            <a:off x="4343851" y="1483343"/>
            <a:ext cx="4116705" cy="7512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285" b="1" i="0" u="none" strike="noStrike" kern="1200" cap="none" spc="0" normalizeH="0" baseline="0" noProof="0" dirty="0">
                <a:ln w="11430">
                  <a:solidFill>
                    <a:srgbClr val="FF00FF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NGHỈ GIẢI LAO</a:t>
            </a:r>
            <a:endParaRPr kumimoji="0" lang="en-US" sz="4285" b="1" i="0" u="none" strike="noStrike" kern="1200" cap="none" spc="0" normalizeH="0" baseline="0" noProof="0" dirty="0">
              <a:ln w="11430">
                <a:solidFill>
                  <a:srgbClr val="FF00FF"/>
                </a:solidFill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AutoShape 4" descr="200 Doraemon ý tưởng trong 2021 | doraemon, mèo ú, mèo"/>
          <p:cNvSpPr>
            <a:spLocks noChangeAspect="1"/>
          </p:cNvSpPr>
          <p:nvPr/>
        </p:nvSpPr>
        <p:spPr>
          <a:xfrm>
            <a:off x="322804" y="-81279"/>
            <a:ext cx="181460" cy="18146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vi-VN" sz="100" dirty="0">
              <a:latin typeface="Arial" panose="020B0604020202020204" pitchFamily="34" charset="0"/>
            </a:endParaRPr>
          </a:p>
        </p:txBody>
      </p:sp>
      <p:pic>
        <p:nvPicPr>
          <p:cNvPr id="20484" name="Picture 20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7323">
            <a:off x="3958627" y="2272034"/>
            <a:ext cx="411121" cy="32795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5" name="Group 31"/>
          <p:cNvGrpSpPr/>
          <p:nvPr/>
        </p:nvGrpSpPr>
        <p:grpSpPr>
          <a:xfrm>
            <a:off x="7203174" y="575570"/>
            <a:ext cx="1143578" cy="629440"/>
            <a:chOff x="2304" y="1632"/>
            <a:chExt cx="525" cy="480"/>
          </a:xfrm>
        </p:grpSpPr>
        <p:sp>
          <p:nvSpPr>
            <p:cNvPr id="6" name="Freeform 32"/>
            <p:cNvSpPr/>
            <p:nvPr/>
          </p:nvSpPr>
          <p:spPr bwMode="gray">
            <a:xfrm>
              <a:off x="2304" y="1632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33"/>
            <p:cNvSpPr/>
            <p:nvPr/>
          </p:nvSpPr>
          <p:spPr bwMode="gray">
            <a:xfrm>
              <a:off x="2376" y="1697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34"/>
            <p:cNvSpPr/>
            <p:nvPr/>
          </p:nvSpPr>
          <p:spPr bwMode="gray">
            <a:xfrm>
              <a:off x="2432" y="1706"/>
              <a:ext cx="270" cy="33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35"/>
            <p:cNvSpPr/>
            <p:nvPr/>
          </p:nvSpPr>
          <p:spPr bwMode="gray">
            <a:xfrm>
              <a:off x="2533" y="1829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486" name="Picture 36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17" y="2435538"/>
            <a:ext cx="964953" cy="7712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Ảnh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8403" y="3710485"/>
            <a:ext cx="1153029" cy="8987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36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05" y="4159411"/>
            <a:ext cx="964953" cy="7712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36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21" y="504686"/>
            <a:ext cx="964953" cy="7712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Ảnh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8825" y="2746477"/>
            <a:ext cx="2414746" cy="17068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hung Chú Thích Hình Đám Mây 2"/>
          <p:cNvSpPr/>
          <p:nvPr/>
        </p:nvSpPr>
        <p:spPr>
          <a:xfrm>
            <a:off x="1441810" y="786601"/>
            <a:ext cx="4445778" cy="1524210"/>
          </a:xfrm>
          <a:prstGeom prst="cloudCallout">
            <a:avLst>
              <a:gd name="adj1" fmla="val 48300"/>
              <a:gd name="adj2" fmla="val 88214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62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Viết chữ hoa </a:t>
            </a:r>
            <a:r>
              <a:rPr kumimoji="0" lang="vi-VN" sz="262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G vào </a:t>
            </a:r>
            <a:r>
              <a:rPr kumimoji="0" lang="vi-VN" sz="262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bảng</a:t>
            </a:r>
            <a:endParaRPr kumimoji="0" lang="vi-VN" sz="262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dk1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+mn-cs"/>
            </a:endParaRPr>
          </a:p>
        </p:txBody>
      </p:sp>
      <p:pic>
        <p:nvPicPr>
          <p:cNvPr id="3076" name="Ả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89" y="3643383"/>
            <a:ext cx="895015" cy="9573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" y="695"/>
            <a:ext cx="9145439" cy="53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53417" y="743745"/>
            <a:ext cx="57184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Thứ năm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ngày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11 </a:t>
            </a: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tháng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11 </a:t>
            </a: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năm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2021</a:t>
            </a:r>
            <a:endParaRPr lang="en-US" altLang="en-US" sz="2400" b="1" i="0" dirty="0">
              <a:solidFill>
                <a:srgbClr val="FFFFFF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524000" y="1276350"/>
            <a:ext cx="4728845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1300"/>
              </a:spcAft>
              <a:buFontTx/>
              <a:buNone/>
            </a:pPr>
            <a:r>
              <a:rPr lang="en-US" sz="2400" b="1" i="0" dirty="0" smtClean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Tập viết</a:t>
            </a:r>
            <a:endParaRPr lang="en-US" sz="2400" b="1" i="0" dirty="0" smtClean="0">
              <a:solidFill>
                <a:srgbClr val="FFFFFF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1300"/>
              </a:spcAft>
              <a:buFontTx/>
              <a:buNone/>
            </a:pP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Ôn chữ hoa G (tiếp theo)</a:t>
            </a:r>
            <a:endParaRPr lang="en-US" altLang="en-US" sz="2400" b="1" i="0" dirty="0">
              <a:solidFill>
                <a:srgbClr val="FFFFFF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Ảnh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619" y="3152873"/>
            <a:ext cx="2109476" cy="14904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Khung Chú Thích Hình Đám Mây 3"/>
          <p:cNvSpPr/>
          <p:nvPr/>
        </p:nvSpPr>
        <p:spPr>
          <a:xfrm>
            <a:off x="3982254" y="2798930"/>
            <a:ext cx="3765301" cy="1297386"/>
          </a:xfrm>
          <a:prstGeom prst="cloudCallout">
            <a:avLst>
              <a:gd name="adj1" fmla="val -68349"/>
              <a:gd name="adj2" fmla="val 57537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668655" lvl="1" indent="-2114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36675" lvl="2" indent="-422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005330" lvl="3" indent="-6337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673350" lvl="4" indent="-844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145" b="1" dirty="0">
                <a:solidFill>
                  <a:srgbClr val="000000"/>
                </a:solidFill>
                <a:latin typeface="HP001 4 hàng" panose="020B0603050302020204" pitchFamily="34" charset="-93"/>
              </a:rPr>
              <a:t>Có những con chữ nào được viết hoa?</a:t>
            </a:r>
            <a:endParaRPr lang="vi-VN" altLang="x-none" sz="2145" b="1" dirty="0">
              <a:solidFill>
                <a:srgbClr val="00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5126" name="Ả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Ảnh 1" descr="Clip Màn hình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714" y="167284"/>
            <a:ext cx="5126254" cy="26151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6667" y="1029220"/>
            <a:ext cx="4400413" cy="3402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9"/>
          <p:cNvSpPr txBox="1"/>
          <p:nvPr/>
        </p:nvSpPr>
        <p:spPr>
          <a:xfrm>
            <a:off x="1214984" y="484839"/>
            <a:ext cx="6532571" cy="494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buNone/>
            </a:pPr>
            <a:r>
              <a:rPr sz="262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v</a:t>
            </a:r>
            <a:r>
              <a:rPr sz="262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2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nhận xét chữ hoa </a:t>
            </a:r>
            <a:r>
              <a:rPr sz="3215" b="1" dirty="0">
                <a:effectLst>
                  <a:outerShdw blurRad="38100" dist="38100" dir="2700000">
                    <a:srgbClr val="FFFFFF"/>
                  </a:outerShdw>
                </a:effectLst>
                <a:latin typeface="HP001 4 hàng" panose="020B0603050302020204" pitchFamily="34" charset="-93"/>
              </a:rPr>
              <a:t>Gi</a:t>
            </a:r>
            <a:r>
              <a:rPr sz="2380" b="1" dirty="0">
                <a:latin typeface="iCiel Cadena"/>
              </a:rPr>
              <a:t> </a:t>
            </a:r>
            <a:endParaRPr sz="2380" b="1" dirty="0">
              <a:latin typeface="iCiel Cade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Hộp_Văn_Bản 1"/>
          <p:cNvSpPr txBox="1"/>
          <p:nvPr/>
        </p:nvSpPr>
        <p:spPr>
          <a:xfrm>
            <a:off x="715968" y="212649"/>
            <a:ext cx="7893523" cy="75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FontTx/>
              <a:buNone/>
            </a:pPr>
            <a:r>
              <a:rPr lang="vi-VN" altLang="vi-VN" sz="4285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Luyện viết chữ hoa G</a:t>
            </a:r>
            <a:endParaRPr lang="vi-VN" altLang="vi-VN" sz="4285" b="1" dirty="0">
              <a:solidFill>
                <a:srgbClr val="FF0000"/>
              </a:solidFill>
              <a:latin typeface="HP001 4 hàng" panose="020B0603050302020204" pitchFamily="34" charset="-93"/>
              <a:ea typeface="Arial" panose="020B0604020202020204" pitchFamily="34" charset="0"/>
            </a:endParaRP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3505921" y="2798931"/>
            <a:ext cx="5239666" cy="19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Gồm 2 nét - nét 1 là kết hợp của nét cong dưới và cong trái nối liền nhau, tạo vòng xoắn to ở đầu chữ (giống chữ hoa C); nét 2 là nét khuyết ngược.</a:t>
            </a:r>
            <a:endParaRPr kumimoji="0" lang="vi-VN" altLang="vi-VN" sz="2380" b="1" i="0" u="none" strike="noStrike" kern="1200" cap="none" spc="0" normalizeH="0" baseline="0" noProof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3349979" y="1376505"/>
            <a:ext cx="57131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- Chữ G cao mấy ô li?</a:t>
            </a:r>
            <a:endParaRPr kumimoji="0" lang="vi-VN" altLang="vi-VN" sz="238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3349979" y="2066604"/>
            <a:ext cx="593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- Chữ G </a:t>
            </a:r>
            <a:r>
              <a:rPr kumimoji="0" lang="vi-VN" altLang="vi-VN" sz="238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đượ</a:t>
            </a:r>
            <a:r>
              <a:rPr kumimoji="0" lang="vi-VN" altLang="vi-VN" sz="1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c tạo bở</a:t>
            </a:r>
            <a:r>
              <a:rPr kumimoji="0" lang="vi-VN" altLang="vi-VN" sz="1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i những nét nào?</a:t>
            </a:r>
            <a:endParaRPr kumimoji="0" lang="vi-VN" altLang="vi-VN" sz="238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4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2698" y="1377964"/>
            <a:ext cx="2257857" cy="284193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5" name="Ản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9"/>
          <p:cNvSpPr/>
          <p:nvPr/>
        </p:nvSpPr>
        <p:spPr bwMode="auto">
          <a:xfrm>
            <a:off x="2329402" y="319703"/>
            <a:ext cx="5152710" cy="732155"/>
          </a:xfrm>
          <a:prstGeom prst="rect">
            <a:avLst/>
          </a:prstGeom>
          <a:noFill/>
        </p:spPr>
        <p:txBody>
          <a:bodyPr lIns="72582" tIns="36290" rIns="72582" bIns="36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8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Luyện viết bảng</a:t>
            </a:r>
            <a:endParaRPr kumimoji="0" lang="en-US" sz="4285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195" name="Ảnh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2286" y="998032"/>
            <a:ext cx="5103571" cy="3607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Hộp_Văn_Bản 1"/>
          <p:cNvSpPr txBox="1"/>
          <p:nvPr/>
        </p:nvSpPr>
        <p:spPr>
          <a:xfrm>
            <a:off x="715968" y="212649"/>
            <a:ext cx="7893523" cy="75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500380" indent="-50038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850" indent="-417830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195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39975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08630" indent="-333375" algn="l" defTabSz="13366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FontTx/>
              <a:buNone/>
            </a:pPr>
            <a:r>
              <a:rPr lang="vi-VN" altLang="vi-VN" sz="4285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Luyện viết chữ hoa Ô</a:t>
            </a:r>
            <a:endParaRPr lang="vi-VN" altLang="vi-VN" sz="4285" b="1" dirty="0">
              <a:solidFill>
                <a:srgbClr val="FF0000"/>
              </a:solidFill>
              <a:latin typeface="HP001 4 hàng" panose="020B0603050302020204" pitchFamily="34" charset="-93"/>
              <a:ea typeface="Arial" panose="020B0604020202020204" pitchFamily="34" charset="0"/>
            </a:endParaRP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3505921" y="1936994"/>
            <a:ext cx="5103571" cy="22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en-US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Nét </a:t>
            </a:r>
            <a:r>
              <a:rPr kumimoji="0" lang="en-US" altLang="en-US" sz="238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1 là nét cong giống con chữ  hoa </a:t>
            </a:r>
            <a:r>
              <a:rPr kumimoji="0" lang="en-US" altLang="en-US" sz="238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altLang="en-US" sz="238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, cao 2 li rưỡi. </a:t>
            </a:r>
            <a:endParaRPr kumimoji="0" lang="en-US" altLang="en-US" sz="238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38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8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Nét 2, 3 là </a:t>
            </a:r>
            <a:r>
              <a:rPr kumimoji="0" lang="en-US" altLang="en-US" sz="238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nét thẳng xiên ngắn trái nối với nét thẳng xiên ngắn phải để tạo dấu mũ, đặt cân đối trên </a:t>
            </a:r>
            <a:endParaRPr kumimoji="0" lang="en-US" altLang="en-US" sz="238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8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đầu chữ O hoa. </a:t>
            </a:r>
            <a:endParaRPr kumimoji="0" lang="en-US" altLang="en-US" sz="238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3349979" y="1376505"/>
            <a:ext cx="57131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- Chữ </a:t>
            </a:r>
            <a:r>
              <a:rPr kumimoji="0" lang="vi-VN" altLang="vi-VN" sz="238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Ô</a:t>
            </a:r>
            <a:r>
              <a:rPr kumimoji="0" lang="vi-VN" altLang="vi-VN" sz="238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cao mấy ô li?</a:t>
            </a:r>
            <a:endParaRPr kumimoji="0" lang="vi-VN" altLang="vi-VN" sz="238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21" name="Ảnh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_Văn_Bản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897991" y="-162171"/>
            <a:ext cx="269314" cy="3847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vi-VN" sz="100">
                <a:noFill/>
              </a:rPr>
              <a:t> </a:t>
            </a:r>
            <a:endParaRPr lang="vi-VN" sz="100">
              <a:noFill/>
            </a:endParaRPr>
          </a:p>
        </p:txBody>
      </p:sp>
      <p:pic>
        <p:nvPicPr>
          <p:cNvPr id="9223" name="Ảnh 3" descr="Clip Màn hình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984" y="1133182"/>
            <a:ext cx="2388283" cy="2561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Ả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56825" y="167284"/>
            <a:ext cx="895015" cy="957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9"/>
          <p:cNvSpPr/>
          <p:nvPr/>
        </p:nvSpPr>
        <p:spPr bwMode="auto">
          <a:xfrm>
            <a:off x="2329402" y="319703"/>
            <a:ext cx="5152710" cy="732155"/>
          </a:xfrm>
          <a:prstGeom prst="rect">
            <a:avLst/>
          </a:prstGeom>
          <a:noFill/>
        </p:spPr>
        <p:txBody>
          <a:bodyPr lIns="72582" tIns="36290" rIns="72582" bIns="36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8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Luyện viết bảng</a:t>
            </a:r>
            <a:endParaRPr kumimoji="0" lang="en-US" sz="4285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44" name="Ảnh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2286" y="998032"/>
            <a:ext cx="5103571" cy="36074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1695</Words>
  <Application>WPS Presentation</Application>
  <PresentationFormat/>
  <Paragraphs>84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.VnTime</vt:lpstr>
      <vt:lpstr>HP001 4 hàng</vt:lpstr>
      <vt:lpstr>Times New Roman</vt:lpstr>
      <vt:lpstr>iCiel Cadena</vt:lpstr>
      <vt:lpstr>Segoe Print</vt:lpstr>
      <vt:lpstr>HP001 5 hàng 1 ô ly</vt:lpstr>
      <vt:lpstr>.VnTime</vt:lpstr>
      <vt:lpstr>Calibri Light</vt:lpstr>
      <vt:lpstr>Microsoft YaHei</vt:lpstr>
      <vt:lpstr>Arial Unicode MS</vt:lpstr>
      <vt:lpstr>HP001 4 hàng</vt:lpstr>
      <vt:lpstr>Chủ đề của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HUYEN</cp:lastModifiedBy>
  <cp:revision>109</cp:revision>
  <dcterms:created xsi:type="dcterms:W3CDTF">2010-04-20T14:02:41Z</dcterms:created>
  <dcterms:modified xsi:type="dcterms:W3CDTF">2021-11-10T18:31:55Z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29A4B1C421394008ABA31EC78CE1B40B</vt:lpwstr>
  </property>
  <property fmtid="{D5CDD505-2E9C-101B-9397-08002B2CF9AE}" pid="3" name="KSOProductBuildVer">
    <vt:lpwstr>1033-11.2.0.10351</vt:lpwstr>
  </property>
</Properties>
</file>