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notesMasterIdLst>
    <p:notesMasterId r:id="rId24"/>
  </p:notesMasterIdLst>
  <p:handoutMasterIdLst>
    <p:handoutMasterId r:id="rId25"/>
  </p:handoutMasterIdLst>
  <p:sldIdLst>
    <p:sldId id="290" r:id="rId3"/>
    <p:sldId id="291" r:id="rId4"/>
    <p:sldId id="258" r:id="rId5"/>
    <p:sldId id="293" r:id="rId6"/>
    <p:sldId id="295" r:id="rId7"/>
    <p:sldId id="314" r:id="rId8"/>
    <p:sldId id="267" r:id="rId9"/>
    <p:sldId id="316" r:id="rId10"/>
    <p:sldId id="315" r:id="rId11"/>
    <p:sldId id="317" r:id="rId12"/>
    <p:sldId id="318" r:id="rId13"/>
    <p:sldId id="266" r:id="rId14"/>
    <p:sldId id="319" r:id="rId15"/>
    <p:sldId id="320" r:id="rId16"/>
    <p:sldId id="273" r:id="rId17"/>
    <p:sldId id="321" r:id="rId18"/>
    <p:sldId id="277" r:id="rId19"/>
    <p:sldId id="322" r:id="rId20"/>
    <p:sldId id="324" r:id="rId21"/>
    <p:sldId id="306" r:id="rId22"/>
    <p:sldId id="32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90D01"/>
    <a:srgbClr val="C0F7F8"/>
    <a:srgbClr val="A2F2F4"/>
    <a:srgbClr val="FCD4DD"/>
    <a:srgbClr val="F8C490"/>
    <a:srgbClr val="FFFD99"/>
    <a:srgbClr val="F1C1FB"/>
    <a:srgbClr val="E381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494" y="67"/>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94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3AA8EE8-AB92-4AD5-A476-CD72CED811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B393795-1399-4D82-9242-F333FCCE2E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2A4443-EFDB-46E7-BC4E-013299B1525D}" type="datetimeFigureOut">
              <a:rPr lang="en-US" smtClean="0"/>
              <a:t>9/19/2022</a:t>
            </a:fld>
            <a:endParaRPr lang="en-US"/>
          </a:p>
        </p:txBody>
      </p:sp>
      <p:sp>
        <p:nvSpPr>
          <p:cNvPr id="4" name="Footer Placeholder 3">
            <a:extLst>
              <a:ext uri="{FF2B5EF4-FFF2-40B4-BE49-F238E27FC236}">
                <a16:creationId xmlns:a16="http://schemas.microsoft.com/office/drawing/2014/main" id="{49C78453-5B3E-4C44-97D8-29E549F972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B1DFC7-5659-49A5-9F64-49C1CB0B9C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4188D1-9A8E-41A3-AAFD-EC9B1DBD5A90}" type="slidenum">
              <a:rPr lang="en-US" smtClean="0"/>
              <a:t>‹#›</a:t>
            </a:fld>
            <a:endParaRPr lang="en-US"/>
          </a:p>
        </p:txBody>
      </p:sp>
    </p:spTree>
    <p:extLst>
      <p:ext uri="{BB962C8B-B14F-4D97-AF65-F5344CB8AC3E}">
        <p14:creationId xmlns:p14="http://schemas.microsoft.com/office/powerpoint/2010/main" val="1522833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03C864-960C-4ADC-8CD9-736665F1E304}" type="datetimeFigureOut">
              <a:rPr lang="en-US" smtClean="0"/>
              <a:t>9/19/2022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2D523B-A801-4A1E-B6D2-827A71D0E955}" type="slidenum">
              <a:rPr lang="en-US" smtClean="0"/>
              <a:t>‹#›</a:t>
            </a:fld>
            <a:endParaRPr lang="en-US"/>
          </a:p>
        </p:txBody>
      </p:sp>
    </p:spTree>
    <p:extLst>
      <p:ext uri="{BB962C8B-B14F-4D97-AF65-F5344CB8AC3E}">
        <p14:creationId xmlns:p14="http://schemas.microsoft.com/office/powerpoint/2010/main" val="545283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685800" y="1143000"/>
            <a:ext cx="5486400" cy="3086100"/>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vi-VN">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0713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697DEA-6438-456F-8C36-8D27512EE621}" type="slidenum">
              <a:rPr lang="en-US" smtClean="0"/>
              <a:pPr/>
              <a:t>10</a:t>
            </a:fld>
            <a:endParaRPr lang="en-US"/>
          </a:p>
        </p:txBody>
      </p:sp>
    </p:spTree>
    <p:extLst>
      <p:ext uri="{BB962C8B-B14F-4D97-AF65-F5344CB8AC3E}">
        <p14:creationId xmlns:p14="http://schemas.microsoft.com/office/powerpoint/2010/main" val="3207910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697DEA-6438-456F-8C36-8D27512EE621}" type="slidenum">
              <a:rPr lang="en-US" smtClean="0"/>
              <a:pPr/>
              <a:t>11</a:t>
            </a:fld>
            <a:endParaRPr lang="en-US"/>
          </a:p>
        </p:txBody>
      </p:sp>
    </p:spTree>
    <p:extLst>
      <p:ext uri="{BB962C8B-B14F-4D97-AF65-F5344CB8AC3E}">
        <p14:creationId xmlns:p14="http://schemas.microsoft.com/office/powerpoint/2010/main" val="1166952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AB2C238-E8B3-457D-BCA8-54AFDBEEB068}" type="slidenum">
              <a:rPr lang="en-US"/>
              <a:pPr>
                <a:defRPr/>
              </a:pPr>
              <a:t>‹#›</a:t>
            </a:fld>
            <a:endParaRPr lang="en-US"/>
          </a:p>
        </p:txBody>
      </p:sp>
    </p:spTree>
    <p:extLst>
      <p:ext uri="{BB962C8B-B14F-4D97-AF65-F5344CB8AC3E}">
        <p14:creationId xmlns:p14="http://schemas.microsoft.com/office/powerpoint/2010/main" val="1913688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6E8EF51-D864-43D1-945D-51BC960C442A}" type="slidenum">
              <a:rPr lang="en-US"/>
              <a:pPr>
                <a:defRPr/>
              </a:pPr>
              <a:t>‹#›</a:t>
            </a:fld>
            <a:endParaRPr lang="en-US"/>
          </a:p>
        </p:txBody>
      </p:sp>
    </p:spTree>
    <p:extLst>
      <p:ext uri="{BB962C8B-B14F-4D97-AF65-F5344CB8AC3E}">
        <p14:creationId xmlns:p14="http://schemas.microsoft.com/office/powerpoint/2010/main" val="3966296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B5A26C-77E9-4C29-AEDA-DDAB6CB055B1}" type="slidenum">
              <a:rPr lang="en-US"/>
              <a:pPr>
                <a:defRPr/>
              </a:pPr>
              <a:t>‹#›</a:t>
            </a:fld>
            <a:endParaRPr lang="en-US"/>
          </a:p>
        </p:txBody>
      </p:sp>
    </p:spTree>
    <p:extLst>
      <p:ext uri="{BB962C8B-B14F-4D97-AF65-F5344CB8AC3E}">
        <p14:creationId xmlns:p14="http://schemas.microsoft.com/office/powerpoint/2010/main" val="4089324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A16F75-8755-4007-A7C1-6A7750ADC1DF}"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FD60E-D329-4B0D-AF40-19250FF0775A}" type="slidenum">
              <a:rPr lang="en-US" smtClean="0"/>
              <a:pPr/>
              <a:t>‹#›</a:t>
            </a:fld>
            <a:endParaRPr lang="en-US"/>
          </a:p>
        </p:txBody>
      </p:sp>
    </p:spTree>
    <p:extLst>
      <p:ext uri="{BB962C8B-B14F-4D97-AF65-F5344CB8AC3E}">
        <p14:creationId xmlns:p14="http://schemas.microsoft.com/office/powerpoint/2010/main" val="1157815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A16F75-8755-4007-A7C1-6A7750ADC1DF}"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FD60E-D329-4B0D-AF40-19250FF0775A}" type="slidenum">
              <a:rPr lang="en-US" smtClean="0"/>
              <a:pPr/>
              <a:t>‹#›</a:t>
            </a:fld>
            <a:endParaRPr lang="en-US"/>
          </a:p>
        </p:txBody>
      </p:sp>
    </p:spTree>
    <p:extLst>
      <p:ext uri="{BB962C8B-B14F-4D97-AF65-F5344CB8AC3E}">
        <p14:creationId xmlns:p14="http://schemas.microsoft.com/office/powerpoint/2010/main" val="153907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A16F75-8755-4007-A7C1-6A7750ADC1DF}"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FD60E-D329-4B0D-AF40-19250FF0775A}" type="slidenum">
              <a:rPr lang="en-US" smtClean="0"/>
              <a:pPr/>
              <a:t>‹#›</a:t>
            </a:fld>
            <a:endParaRPr lang="en-US"/>
          </a:p>
        </p:txBody>
      </p:sp>
    </p:spTree>
    <p:extLst>
      <p:ext uri="{BB962C8B-B14F-4D97-AF65-F5344CB8AC3E}">
        <p14:creationId xmlns:p14="http://schemas.microsoft.com/office/powerpoint/2010/main" val="2146223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A16F75-8755-4007-A7C1-6A7750ADC1DF}" type="datetimeFigureOut">
              <a:rPr lang="en-US" smtClean="0"/>
              <a:pPr/>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FD60E-D329-4B0D-AF40-19250FF0775A}" type="slidenum">
              <a:rPr lang="en-US" smtClean="0"/>
              <a:pPr/>
              <a:t>‹#›</a:t>
            </a:fld>
            <a:endParaRPr lang="en-US"/>
          </a:p>
        </p:txBody>
      </p:sp>
    </p:spTree>
    <p:extLst>
      <p:ext uri="{BB962C8B-B14F-4D97-AF65-F5344CB8AC3E}">
        <p14:creationId xmlns:p14="http://schemas.microsoft.com/office/powerpoint/2010/main" val="3278895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A16F75-8755-4007-A7C1-6A7750ADC1DF}" type="datetimeFigureOut">
              <a:rPr lang="en-US" smtClean="0"/>
              <a:pPr/>
              <a:t>9/19/2022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9FD60E-D329-4B0D-AF40-19250FF0775A}" type="slidenum">
              <a:rPr lang="en-US" smtClean="0"/>
              <a:pPr/>
              <a:t>‹#›</a:t>
            </a:fld>
            <a:endParaRPr lang="en-US"/>
          </a:p>
        </p:txBody>
      </p:sp>
    </p:spTree>
    <p:extLst>
      <p:ext uri="{BB962C8B-B14F-4D97-AF65-F5344CB8AC3E}">
        <p14:creationId xmlns:p14="http://schemas.microsoft.com/office/powerpoint/2010/main" val="1467114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A16F75-8755-4007-A7C1-6A7750ADC1DF}" type="datetimeFigureOut">
              <a:rPr lang="en-US" smtClean="0"/>
              <a:pPr/>
              <a:t>9/19/2022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9FD60E-D329-4B0D-AF40-19250FF0775A}" type="slidenum">
              <a:rPr lang="en-US" smtClean="0"/>
              <a:pPr/>
              <a:t>‹#›</a:t>
            </a:fld>
            <a:endParaRPr lang="en-US"/>
          </a:p>
        </p:txBody>
      </p:sp>
    </p:spTree>
    <p:extLst>
      <p:ext uri="{BB962C8B-B14F-4D97-AF65-F5344CB8AC3E}">
        <p14:creationId xmlns:p14="http://schemas.microsoft.com/office/powerpoint/2010/main" val="854729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A16F75-8755-4007-A7C1-6A7750ADC1DF}" type="datetimeFigureOut">
              <a:rPr lang="en-US" smtClean="0"/>
              <a:pPr/>
              <a:t>9/19/2022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9FD60E-D329-4B0D-AF40-19250FF0775A}" type="slidenum">
              <a:rPr lang="en-US" smtClean="0"/>
              <a:pPr/>
              <a:t>‹#›</a:t>
            </a:fld>
            <a:endParaRPr lang="en-US"/>
          </a:p>
        </p:txBody>
      </p:sp>
    </p:spTree>
    <p:extLst>
      <p:ext uri="{BB962C8B-B14F-4D97-AF65-F5344CB8AC3E}">
        <p14:creationId xmlns:p14="http://schemas.microsoft.com/office/powerpoint/2010/main" val="2643059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A16F75-8755-4007-A7C1-6A7750ADC1DF}" type="datetimeFigureOut">
              <a:rPr lang="en-US" smtClean="0"/>
              <a:pPr/>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FD60E-D329-4B0D-AF40-19250FF0775A}" type="slidenum">
              <a:rPr lang="en-US" smtClean="0"/>
              <a:pPr/>
              <a:t>‹#›</a:t>
            </a:fld>
            <a:endParaRPr lang="en-US"/>
          </a:p>
        </p:txBody>
      </p:sp>
    </p:spTree>
    <p:extLst>
      <p:ext uri="{BB962C8B-B14F-4D97-AF65-F5344CB8AC3E}">
        <p14:creationId xmlns:p14="http://schemas.microsoft.com/office/powerpoint/2010/main" val="946015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58D48B2-6D6B-4B05-BC5B-73D1A46B19C8}" type="slidenum">
              <a:rPr lang="en-US"/>
              <a:pPr>
                <a:defRPr/>
              </a:pPr>
              <a:t>‹#›</a:t>
            </a:fld>
            <a:endParaRPr lang="en-US"/>
          </a:p>
        </p:txBody>
      </p:sp>
    </p:spTree>
    <p:extLst>
      <p:ext uri="{BB962C8B-B14F-4D97-AF65-F5344CB8AC3E}">
        <p14:creationId xmlns:p14="http://schemas.microsoft.com/office/powerpoint/2010/main" val="1572463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A16F75-8755-4007-A7C1-6A7750ADC1DF}" type="datetimeFigureOut">
              <a:rPr lang="en-US" smtClean="0"/>
              <a:pPr/>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FD60E-D329-4B0D-AF40-19250FF0775A}" type="slidenum">
              <a:rPr lang="en-US" smtClean="0"/>
              <a:pPr/>
              <a:t>‹#›</a:t>
            </a:fld>
            <a:endParaRPr lang="en-US"/>
          </a:p>
        </p:txBody>
      </p:sp>
    </p:spTree>
    <p:extLst>
      <p:ext uri="{BB962C8B-B14F-4D97-AF65-F5344CB8AC3E}">
        <p14:creationId xmlns:p14="http://schemas.microsoft.com/office/powerpoint/2010/main" val="874569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A16F75-8755-4007-A7C1-6A7750ADC1DF}"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FD60E-D329-4B0D-AF40-19250FF0775A}" type="slidenum">
              <a:rPr lang="en-US" smtClean="0"/>
              <a:pPr/>
              <a:t>‹#›</a:t>
            </a:fld>
            <a:endParaRPr lang="en-US"/>
          </a:p>
        </p:txBody>
      </p:sp>
    </p:spTree>
    <p:extLst>
      <p:ext uri="{BB962C8B-B14F-4D97-AF65-F5344CB8AC3E}">
        <p14:creationId xmlns:p14="http://schemas.microsoft.com/office/powerpoint/2010/main" val="620220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A16F75-8755-4007-A7C1-6A7750ADC1DF}"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FD60E-D329-4B0D-AF40-19250FF0775A}" type="slidenum">
              <a:rPr lang="en-US" smtClean="0"/>
              <a:pPr/>
              <a:t>‹#›</a:t>
            </a:fld>
            <a:endParaRPr lang="en-US"/>
          </a:p>
        </p:txBody>
      </p:sp>
    </p:spTree>
    <p:extLst>
      <p:ext uri="{BB962C8B-B14F-4D97-AF65-F5344CB8AC3E}">
        <p14:creationId xmlns:p14="http://schemas.microsoft.com/office/powerpoint/2010/main" val="3773818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CF1E26-1BBC-4EAB-8CE1-8E00B9A33090}" type="slidenum">
              <a:rPr lang="en-US"/>
              <a:pPr>
                <a:defRPr/>
              </a:pPr>
              <a:t>‹#›</a:t>
            </a:fld>
            <a:endParaRPr lang="en-US"/>
          </a:p>
        </p:txBody>
      </p:sp>
    </p:spTree>
    <p:extLst>
      <p:ext uri="{BB962C8B-B14F-4D97-AF65-F5344CB8AC3E}">
        <p14:creationId xmlns:p14="http://schemas.microsoft.com/office/powerpoint/2010/main" val="1410120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36BEB2-CB17-4CED-9CFD-A0BC6123FFED}" type="slidenum">
              <a:rPr lang="en-US"/>
              <a:pPr>
                <a:defRPr/>
              </a:pPr>
              <a:t>‹#›</a:t>
            </a:fld>
            <a:endParaRPr lang="en-US"/>
          </a:p>
        </p:txBody>
      </p:sp>
    </p:spTree>
    <p:extLst>
      <p:ext uri="{BB962C8B-B14F-4D97-AF65-F5344CB8AC3E}">
        <p14:creationId xmlns:p14="http://schemas.microsoft.com/office/powerpoint/2010/main" val="2105293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6C5993B-4F05-4900-8C57-38D0F99765CA}" type="slidenum">
              <a:rPr lang="en-US"/>
              <a:pPr>
                <a:defRPr/>
              </a:pPr>
              <a:t>‹#›</a:t>
            </a:fld>
            <a:endParaRPr lang="en-US"/>
          </a:p>
        </p:txBody>
      </p:sp>
    </p:spTree>
    <p:extLst>
      <p:ext uri="{BB962C8B-B14F-4D97-AF65-F5344CB8AC3E}">
        <p14:creationId xmlns:p14="http://schemas.microsoft.com/office/powerpoint/2010/main" val="4096375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5DEAFF5-BD77-43D6-BC91-79475BB6303B}" type="slidenum">
              <a:rPr lang="en-US"/>
              <a:pPr>
                <a:defRPr/>
              </a:pPr>
              <a:t>‹#›</a:t>
            </a:fld>
            <a:endParaRPr lang="en-US"/>
          </a:p>
        </p:txBody>
      </p:sp>
    </p:spTree>
    <p:extLst>
      <p:ext uri="{BB962C8B-B14F-4D97-AF65-F5344CB8AC3E}">
        <p14:creationId xmlns:p14="http://schemas.microsoft.com/office/powerpoint/2010/main" val="1315554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7E54092-2262-413D-826E-E4990998A7FF}" type="slidenum">
              <a:rPr lang="en-US"/>
              <a:pPr>
                <a:defRPr/>
              </a:pPr>
              <a:t>‹#›</a:t>
            </a:fld>
            <a:endParaRPr lang="en-US"/>
          </a:p>
        </p:txBody>
      </p:sp>
    </p:spTree>
    <p:extLst>
      <p:ext uri="{BB962C8B-B14F-4D97-AF65-F5344CB8AC3E}">
        <p14:creationId xmlns:p14="http://schemas.microsoft.com/office/powerpoint/2010/main" val="3829150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8BA5BD5-740C-4427-9818-3315864FCE83}" type="slidenum">
              <a:rPr lang="en-US"/>
              <a:pPr>
                <a:defRPr/>
              </a:pPr>
              <a:t>‹#›</a:t>
            </a:fld>
            <a:endParaRPr lang="en-US"/>
          </a:p>
        </p:txBody>
      </p:sp>
    </p:spTree>
    <p:extLst>
      <p:ext uri="{BB962C8B-B14F-4D97-AF65-F5344CB8AC3E}">
        <p14:creationId xmlns:p14="http://schemas.microsoft.com/office/powerpoint/2010/main" val="1332512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5E3B826-C748-457E-A107-D551AFB8252B}" type="slidenum">
              <a:rPr lang="en-US"/>
              <a:pPr>
                <a:defRPr/>
              </a:pPr>
              <a:t>‹#›</a:t>
            </a:fld>
            <a:endParaRPr lang="en-US"/>
          </a:p>
        </p:txBody>
      </p:sp>
    </p:spTree>
    <p:extLst>
      <p:ext uri="{BB962C8B-B14F-4D97-AF65-F5344CB8AC3E}">
        <p14:creationId xmlns:p14="http://schemas.microsoft.com/office/powerpoint/2010/main" val="135967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fontAlgn="base">
              <a:spcBef>
                <a:spcPct val="0"/>
              </a:spcBef>
              <a:spcAft>
                <a:spcPct val="0"/>
              </a:spcAft>
              <a:defRPr/>
            </a:pPr>
            <a:fld id="{63992CF9-3595-40B6-9C18-6AFAA1A7C8AE}" type="slidenum">
              <a:rPr lang="en-US">
                <a:latin typeface="Times New Roman" panose="02020603050405020304" pitchFamily="18" charset="0"/>
              </a:rPr>
              <a:pPr fontAlgn="base">
                <a:spcBef>
                  <a:spcPct val="0"/>
                </a:spcBef>
                <a:spcAft>
                  <a:spcPct val="0"/>
                </a:spcAft>
                <a:defRPr/>
              </a:pPr>
              <a:t>‹#›</a:t>
            </a:fld>
            <a:endParaRPr lang="en-US">
              <a:latin typeface="Times New Roman" panose="02020603050405020304" pitchFamily="18" charset="0"/>
            </a:endParaRPr>
          </a:p>
        </p:txBody>
      </p:sp>
    </p:spTree>
    <p:extLst>
      <p:ext uri="{BB962C8B-B14F-4D97-AF65-F5344CB8AC3E}">
        <p14:creationId xmlns:p14="http://schemas.microsoft.com/office/powerpoint/2010/main" val="41217668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63992CF9-3595-40B6-9C18-6AFAA1A7C8AE}" type="slidenum">
              <a:rPr lang="en-US" smtClean="0">
                <a:latin typeface="Times New Roman" panose="02020603050405020304" pitchFamily="18" charset="0"/>
              </a:rPr>
              <a:pPr fontAlgn="base">
                <a:spcBef>
                  <a:spcPct val="0"/>
                </a:spcBef>
                <a:spcAft>
                  <a:spcPct val="0"/>
                </a:spcAft>
                <a:defRPr/>
              </a:pPr>
              <a:t>‹#›</a:t>
            </a:fld>
            <a:endParaRPr lang="en-US">
              <a:latin typeface="Times New Roman" panose="02020603050405020304" pitchFamily="18" charset="0"/>
            </a:endParaRPr>
          </a:p>
        </p:txBody>
      </p:sp>
    </p:spTree>
    <p:extLst>
      <p:ext uri="{BB962C8B-B14F-4D97-AF65-F5344CB8AC3E}">
        <p14:creationId xmlns:p14="http://schemas.microsoft.com/office/powerpoint/2010/main" val="27248296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slide" Target="slide13.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4338643" y="2136775"/>
            <a:ext cx="3432175" cy="522288"/>
          </a:xfrm>
          <a:prstGeom prst="rect">
            <a:avLst/>
          </a:prstGeom>
          <a:noFill/>
        </p:spPr>
        <p:txBody>
          <a:bodyPr wrap="none">
            <a:spAutoFit/>
          </a:bodyPr>
          <a:lstStyle/>
          <a:p>
            <a:pPr algn="ctr">
              <a:defRPr/>
            </a:pP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Chào Mừng </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ác Em </a:t>
            </a:r>
          </a:p>
        </p:txBody>
      </p:sp>
      <p:sp>
        <p:nvSpPr>
          <p:cNvPr id="10246" name="TextBox 19"/>
          <p:cNvSpPr txBox="1">
            <a:spLocks noChangeArrowheads="1"/>
          </p:cNvSpPr>
          <p:nvPr/>
        </p:nvSpPr>
        <p:spPr bwMode="auto">
          <a:xfrm>
            <a:off x="5233335" y="5405438"/>
            <a:ext cx="17443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Tahoma" panose="020B060403050404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Tahoma" panose="020B060403050404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Tahoma" panose="020B060403050404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Tahoma" panose="020B060403050404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Tahoma" panose="020B0604030504040204" pitchFamily="34" charset="0"/>
              </a:defRPr>
            </a:lvl9pPr>
          </a:lstStyle>
          <a:p>
            <a:pPr algn="ctr" eaLnBrk="1" hangingPunct="1">
              <a:spcBef>
                <a:spcPct val="0"/>
              </a:spcBef>
              <a:buClrTx/>
              <a:buSzTx/>
              <a:buFontTx/>
              <a:buNone/>
            </a:pPr>
            <a:r>
              <a:rPr lang="vi-VN" sz="2000" u="sng" dirty="0">
                <a:solidFill>
                  <a:srgbClr val="00FFFF"/>
                </a:solidFill>
                <a:latin typeface="Times New Roman" panose="02020603050405020304" pitchFamily="18" charset="0"/>
                <a:cs typeface="Times New Roman" panose="02020603050405020304" pitchFamily="18" charset="0"/>
              </a:rPr>
              <a:t>Tháng </a:t>
            </a:r>
            <a:r>
              <a:rPr lang="en-US" sz="2000" u="sng" dirty="0" smtClean="0">
                <a:solidFill>
                  <a:srgbClr val="00FFFF"/>
                </a:solidFill>
                <a:latin typeface="Times New Roman" panose="02020603050405020304" pitchFamily="18" charset="0"/>
                <a:cs typeface="Times New Roman" panose="02020603050405020304" pitchFamily="18" charset="0"/>
              </a:rPr>
              <a:t>9</a:t>
            </a:r>
            <a:r>
              <a:rPr lang="vi-VN" sz="2000" u="sng" dirty="0" smtClean="0">
                <a:solidFill>
                  <a:srgbClr val="00FFFF"/>
                </a:solidFill>
                <a:latin typeface="Times New Roman" panose="02020603050405020304" pitchFamily="18" charset="0"/>
                <a:cs typeface="Times New Roman" panose="02020603050405020304" pitchFamily="18" charset="0"/>
              </a:rPr>
              <a:t> </a:t>
            </a:r>
            <a:r>
              <a:rPr lang="vi-VN" sz="2000" u="sng" dirty="0">
                <a:solidFill>
                  <a:srgbClr val="00FFFF"/>
                </a:solidFill>
                <a:latin typeface="Times New Roman" panose="02020603050405020304" pitchFamily="18" charset="0"/>
                <a:cs typeface="Times New Roman" panose="02020603050405020304" pitchFamily="18" charset="0"/>
              </a:rPr>
              <a:t>/ 2021</a:t>
            </a:r>
          </a:p>
        </p:txBody>
      </p:sp>
      <p:sp>
        <p:nvSpPr>
          <p:cNvPr id="21" name="TextBox 20"/>
          <p:cNvSpPr txBox="1"/>
          <p:nvPr/>
        </p:nvSpPr>
        <p:spPr>
          <a:xfrm>
            <a:off x="2595568" y="2670175"/>
            <a:ext cx="7532687" cy="522288"/>
          </a:xfrm>
          <a:prstGeom prst="rect">
            <a:avLst/>
          </a:prstGeom>
          <a:noFill/>
        </p:spPr>
        <p:txBody>
          <a:bodyPr wrap="none">
            <a:spAutoFit/>
          </a:bodyPr>
          <a:lstStyle/>
          <a:p>
            <a:pPr>
              <a:defRPr/>
            </a:pP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Tham Gia Chương Trình Dạy Học Trực Tuyến</a:t>
            </a:r>
          </a:p>
        </p:txBody>
      </p:sp>
      <p:sp>
        <p:nvSpPr>
          <p:cNvPr id="22" name="TextBox 21"/>
          <p:cNvSpPr txBox="1"/>
          <p:nvPr/>
        </p:nvSpPr>
        <p:spPr>
          <a:xfrm>
            <a:off x="3926292" y="3350015"/>
            <a:ext cx="4256871" cy="707886"/>
          </a:xfrm>
          <a:prstGeom prst="rect">
            <a:avLst/>
          </a:prstGeom>
          <a:noFill/>
        </p:spPr>
        <p:txBody>
          <a:bodyPr wrap="none">
            <a:spAutoFit/>
          </a:bodyPr>
          <a:lstStyle/>
          <a:p>
            <a:pPr algn="ctr">
              <a:defRPr/>
            </a:pPr>
            <a:r>
              <a:rPr lang="en-US" sz="40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TẬP ĐỌC</a:t>
            </a:r>
            <a:r>
              <a:rPr lang="vi-VN" sz="40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Lớp 4</a:t>
            </a:r>
          </a:p>
        </p:txBody>
      </p:sp>
      <p:cxnSp>
        <p:nvCxnSpPr>
          <p:cNvPr id="5" name="Straight Connector 4"/>
          <p:cNvCxnSpPr/>
          <p:nvPr/>
        </p:nvCxnSpPr>
        <p:spPr>
          <a:xfrm>
            <a:off x="4724400" y="1268413"/>
            <a:ext cx="27432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10430303"/>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4 - wallpaper - Trần Thị Thu Vân - Website của ..."/>
          <p:cNvPicPr>
            <a:picLocks noChangeAspect="1" noChangeArrowheads="1"/>
          </p:cNvPicPr>
          <p:nvPr/>
        </p:nvPicPr>
        <p:blipFill rotWithShape="1">
          <a:blip r:embed="rId3">
            <a:extLst>
              <a:ext uri="{28A0092B-C50C-407E-A947-70E740481C1C}">
                <a14:useLocalDpi xmlns:a14="http://schemas.microsoft.com/office/drawing/2010/main" val="0"/>
              </a:ext>
            </a:extLst>
          </a:blip>
          <a:srcRect b="3968"/>
          <a:stretch/>
        </p:blipFill>
        <p:spPr bwMode="auto">
          <a:xfrm flipV="1">
            <a:off x="1485364" y="0"/>
            <a:ext cx="9272789" cy="86646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 Box 5">
            <a:extLst>
              <a:ext uri="{FF2B5EF4-FFF2-40B4-BE49-F238E27FC236}">
                <a16:creationId xmlns:a16="http://schemas.microsoft.com/office/drawing/2014/main" id="{BBB46E4B-7C91-4E19-8A6F-8C7BE7FEA831}"/>
              </a:ext>
            </a:extLst>
          </p:cNvPr>
          <p:cNvSpPr txBox="1">
            <a:spLocks noChangeArrowheads="1"/>
          </p:cNvSpPr>
          <p:nvPr/>
        </p:nvSpPr>
        <p:spPr bwMode="auto">
          <a:xfrm>
            <a:off x="1864114" y="3678392"/>
            <a:ext cx="3977640" cy="1827193"/>
          </a:xfrm>
          <a:prstGeom prst="cloudCallout">
            <a:avLst>
              <a:gd name="adj1" fmla="val 33448"/>
              <a:gd name="adj2" fmla="val 76773"/>
            </a:avLst>
          </a:prstGeom>
          <a:ln w="28575">
            <a:solidFill>
              <a:srgbClr val="00B0F0"/>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r>
              <a:rPr lang="en-US" sz="2400" dirty="0" err="1">
                <a:solidFill>
                  <a:srgbClr val="0000FF"/>
                </a:solidFill>
                <a:latin typeface="Times New Roman" panose="02020603050405020304" pitchFamily="18" charset="0"/>
                <a:cs typeface="Times New Roman" panose="02020603050405020304" pitchFamily="18" charset="0"/>
              </a:rPr>
              <a:t>Bạn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Lương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có</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biết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bạn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Hồng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từ</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trước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không</a:t>
            </a:r>
            <a:r>
              <a:rPr lang="en-US" sz="2400" dirty="0">
                <a:solidFill>
                  <a:srgbClr val="0000FF"/>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068E7938-8027-4271-B776-D50A4A01E370}"/>
              </a:ext>
            </a:extLst>
          </p:cNvPr>
          <p:cNvSpPr txBox="1"/>
          <p:nvPr/>
        </p:nvSpPr>
        <p:spPr>
          <a:xfrm>
            <a:off x="1571229" y="404354"/>
            <a:ext cx="6418462" cy="3046988"/>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vi-VN" sz="2400" dirty="0">
                <a:latin typeface="Times New Roman" pitchFamily="18" charset="0"/>
                <a:cs typeface="Times New Roman" pitchFamily="18" charset="0"/>
              </a:rPr>
              <a:t>Hòa Bình, ngày 5 tháng 8 năm 2000   </a:t>
            </a:r>
            <a:r>
              <a:rPr lang="en-US" sz="2400" dirty="0">
                <a:latin typeface="Times New Roman" pitchFamily="18" charset="0"/>
                <a:cs typeface="Times New Roman" pitchFamily="18" charset="0"/>
              </a:rPr>
              <a:t> </a:t>
            </a:r>
          </a:p>
          <a:p>
            <a:pPr algn="just"/>
            <a:r>
              <a:rPr lang="vi-VN" sz="2400" dirty="0">
                <a:latin typeface="Times New Roman" pitchFamily="18" charset="0"/>
                <a:cs typeface="Times New Roman" pitchFamily="18" charset="0"/>
              </a:rPr>
              <a:t>Bạn Hồng thân mến, </a:t>
            </a:r>
          </a:p>
          <a:p>
            <a:pPr algn="just"/>
            <a:r>
              <a:rPr lang="vi-VN" sz="2400" dirty="0">
                <a:latin typeface="Times New Roman" pitchFamily="18" charset="0"/>
                <a:cs typeface="Times New Roman" pitchFamily="18" charset="0"/>
              </a:rPr>
              <a:t>      Mình là Quách Tuấn Lương, học sinh lớp 4B trường Tiểu học Cù Chính Lan, thị xã Hòa Bình. Hôm nay, đọc báo Thiếu niên Tiền phong, mình rất xúc động được biết ba của Hồng đã hi sinh trong trận lũ lụt vừa rồi. Mình gửi bức thư này chia buồn với bạn.</a:t>
            </a:r>
          </a:p>
        </p:txBody>
      </p:sp>
      <p:cxnSp>
        <p:nvCxnSpPr>
          <p:cNvPr id="15" name="Straight Connector 14"/>
          <p:cNvCxnSpPr/>
          <p:nvPr/>
        </p:nvCxnSpPr>
        <p:spPr>
          <a:xfrm flipV="1">
            <a:off x="1672864" y="2231549"/>
            <a:ext cx="6234768" cy="1736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672864" y="2627293"/>
            <a:ext cx="6234768" cy="79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672864" y="2996490"/>
            <a:ext cx="2180070" cy="429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21758" y="3961685"/>
            <a:ext cx="5377515" cy="1200329"/>
          </a:xfrm>
          <a:prstGeom prst="rect">
            <a:avLst/>
          </a:prstGeom>
          <a:noFill/>
        </p:spPr>
        <p:txBody>
          <a:bodyPr wrap="square" rtlCol="0">
            <a:spAutoFit/>
          </a:bodyPr>
          <a:lstStyle/>
          <a:p>
            <a:pPr algn="just"/>
            <a:r>
              <a:rPr lang="en-US" sz="2400" b="1" dirty="0">
                <a:solidFill>
                  <a:schemeClr val="accent6">
                    <a:lumMod val="50000"/>
                  </a:schemeClr>
                </a:solidFill>
                <a:latin typeface="Times New Roman" pitchFamily="18" charset="0"/>
                <a:cs typeface="Times New Roman" pitchFamily="18" charset="0"/>
                <a:sym typeface="Wingdings" pitchFamily="2" charset="2"/>
              </a:rPr>
              <a:t></a:t>
            </a:r>
            <a:r>
              <a:rPr lang="vi-VN" sz="2400" b="1" dirty="0">
                <a:solidFill>
                  <a:schemeClr val="accent6">
                    <a:lumMod val="50000"/>
                  </a:schemeClr>
                </a:solidFill>
                <a:latin typeface="Times New Roman" pitchFamily="18" charset="0"/>
                <a:cs typeface="Times New Roman"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Bạn</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Lương</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không</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biết</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bạn</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Hồng</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từ</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trước</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Lương</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mới</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biết</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Hồng</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khi</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đọc</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báo</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Thiếu</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niên</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Tiền</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phong</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2" name="8-Point Star 11"/>
          <p:cNvSpPr/>
          <p:nvPr/>
        </p:nvSpPr>
        <p:spPr>
          <a:xfrm>
            <a:off x="2261691" y="402830"/>
            <a:ext cx="695460" cy="399245"/>
          </a:xfrm>
          <a:prstGeom prst="star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val="2468482365"/>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par>
                                <p:cTn id="21" presetID="16" presetClass="entr" presetSubtype="21"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par>
                                <p:cTn id="24" presetID="16" presetClass="entr" presetSubtype="21"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animBg="1"/>
      <p:bldP spid="13"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4 - wallpaper - Trần Thị Thu Vân - Website của ..."/>
          <p:cNvPicPr>
            <a:picLocks noChangeAspect="1" noChangeArrowheads="1"/>
          </p:cNvPicPr>
          <p:nvPr/>
        </p:nvPicPr>
        <p:blipFill rotWithShape="1">
          <a:blip r:embed="rId3">
            <a:extLst>
              <a:ext uri="{28A0092B-C50C-407E-A947-70E740481C1C}">
                <a14:useLocalDpi xmlns:a14="http://schemas.microsoft.com/office/drawing/2010/main" val="0"/>
              </a:ext>
            </a:extLst>
          </a:blip>
          <a:srcRect b="3968"/>
          <a:stretch/>
        </p:blipFill>
        <p:spPr bwMode="auto">
          <a:xfrm flipV="1">
            <a:off x="1382332" y="0"/>
            <a:ext cx="9394464" cy="8664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68E7938-8027-4271-B776-D50A4A01E370}"/>
              </a:ext>
            </a:extLst>
          </p:cNvPr>
          <p:cNvSpPr txBox="1"/>
          <p:nvPr/>
        </p:nvSpPr>
        <p:spPr>
          <a:xfrm>
            <a:off x="1524000" y="803778"/>
            <a:ext cx="4440782" cy="4154984"/>
          </a:xfrm>
          <a:prstGeom prst="rect">
            <a:avLst/>
          </a:prstGeom>
          <a:ln w="19050"/>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vi-VN" sz="2400" dirty="0">
                <a:latin typeface="Times New Roman" pitchFamily="18" charset="0"/>
                <a:cs typeface="Times New Roman" pitchFamily="18" charset="0"/>
              </a:rPr>
              <a:t>Hòa Bình, ngày 5 tháng 8 năm 2000   </a:t>
            </a:r>
            <a:endParaRPr lang="en-US" sz="2400" dirty="0">
              <a:latin typeface="Times New Roman" pitchFamily="18" charset="0"/>
              <a:cs typeface="Times New Roman" pitchFamily="18" charset="0"/>
            </a:endParaRPr>
          </a:p>
          <a:p>
            <a:pPr algn="just"/>
            <a:r>
              <a:rPr lang="vi-VN" sz="2400" dirty="0">
                <a:latin typeface="Times New Roman" pitchFamily="18" charset="0"/>
                <a:cs typeface="Times New Roman" pitchFamily="18" charset="0"/>
              </a:rPr>
              <a:t>Bạn Hồng thân mến, </a:t>
            </a:r>
          </a:p>
          <a:p>
            <a:pPr algn="just"/>
            <a:r>
              <a:rPr lang="vi-VN" sz="2400" dirty="0">
                <a:latin typeface="Times New Roman" pitchFamily="18" charset="0"/>
                <a:cs typeface="Times New Roman" pitchFamily="18" charset="0"/>
              </a:rPr>
              <a:t>      Mình là Quách Tuấn Lương, học sinh lớp 4B trường Tiểu học Cù Chính Lan, thị xã Hòa Bình. Hôm nay, đọc báo Thiếu niên Tiền phong, mình rất xúc động được biết ba của Hồng đã hi sinh trong trận lũ lụt vừa rồi. Mình gửi bức thư này chia buồn với bạn.</a:t>
            </a:r>
          </a:p>
        </p:txBody>
      </p:sp>
      <p:cxnSp>
        <p:nvCxnSpPr>
          <p:cNvPr id="15" name="Straight Connector 14"/>
          <p:cNvCxnSpPr/>
          <p:nvPr/>
        </p:nvCxnSpPr>
        <p:spPr>
          <a:xfrm>
            <a:off x="1644337" y="3388890"/>
            <a:ext cx="420010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644336" y="3756778"/>
            <a:ext cx="4208562" cy="2266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loud Callout 11"/>
          <p:cNvSpPr/>
          <p:nvPr/>
        </p:nvSpPr>
        <p:spPr>
          <a:xfrm>
            <a:off x="6532627" y="200833"/>
            <a:ext cx="4006585" cy="1875410"/>
          </a:xfrm>
          <a:prstGeom prst="cloudCallout">
            <a:avLst>
              <a:gd name="adj1" fmla="val -29856"/>
              <a:gd name="adj2" fmla="val 57006"/>
            </a:avLst>
          </a:prstGeom>
          <a:solidFill>
            <a:srgbClr val="A2F2F4"/>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B</a:t>
            </a:r>
            <a:r>
              <a:rPr lang="vi-VN" sz="2400" dirty="0">
                <a:solidFill>
                  <a:srgbClr val="FF0000"/>
                </a:solidFill>
                <a:latin typeface="Times New Roman" panose="02020603050405020304" pitchFamily="18" charset="0"/>
                <a:cs typeface="Times New Roman" panose="02020603050405020304" pitchFamily="18" charset="0"/>
              </a:rPr>
              <a:t>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Lương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viết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thư</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Hồng</a:t>
            </a:r>
            <a:endParaRPr lang="vi-VN" sz="2400" dirty="0">
              <a:solidFill>
                <a:srgbClr val="FF0000"/>
              </a:solidFill>
              <a:latin typeface="Times New Roman" panose="02020603050405020304" pitchFamily="18" charset="0"/>
              <a:cs typeface="Times New Roman" panose="02020603050405020304" pitchFamily="18" charset="0"/>
            </a:endParaRPr>
          </a:p>
          <a:p>
            <a:pPr algn="ctr"/>
            <a:r>
              <a:rPr lang="en-US" sz="2400" dirty="0" err="1">
                <a:solidFill>
                  <a:srgbClr val="FF0000"/>
                </a:solidFill>
                <a:latin typeface="Times New Roman" panose="02020603050405020304" pitchFamily="18" charset="0"/>
                <a:cs typeface="Times New Roman" panose="02020603050405020304" pitchFamily="18" charset="0"/>
              </a:rPr>
              <a:t>để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gì</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14" name="Rounded Rectangular Callout 13"/>
          <p:cNvSpPr/>
          <p:nvPr/>
        </p:nvSpPr>
        <p:spPr>
          <a:xfrm>
            <a:off x="6354085" y="2504855"/>
            <a:ext cx="4363667" cy="1291912"/>
          </a:xfrm>
          <a:prstGeom prst="wedgeRoundRect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Times New Roman" panose="02020603050405020304" pitchFamily="18" charset="0"/>
                <a:cs typeface="Times New Roman" panose="02020603050405020304" pitchFamily="18" charset="0"/>
              </a:rPr>
              <a:t>Bạn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Lương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viết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thư</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để</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làm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quen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a:t>
            </a:r>
            <a:r>
              <a:rPr lang="en-US" sz="2400" dirty="0">
                <a:solidFill>
                  <a:srgbClr val="002060"/>
                </a:solidFill>
                <a:latin typeface="Times New Roman" panose="02020603050405020304" pitchFamily="18" charset="0"/>
                <a:cs typeface="Times New Roman" panose="02020603050405020304" pitchFamily="18" charset="0"/>
              </a:rPr>
              <a:t> chia </a:t>
            </a:r>
            <a:r>
              <a:rPr lang="en-US" sz="2400" dirty="0" err="1">
                <a:solidFill>
                  <a:srgbClr val="002060"/>
                </a:solidFill>
                <a:latin typeface="Times New Roman" panose="02020603050405020304" pitchFamily="18" charset="0"/>
                <a:cs typeface="Times New Roman" panose="02020603050405020304" pitchFamily="18" charset="0"/>
              </a:rPr>
              <a:t>buồn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với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bạn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Hồng</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6" name="8-Point Star 15"/>
          <p:cNvSpPr/>
          <p:nvPr/>
        </p:nvSpPr>
        <p:spPr>
          <a:xfrm>
            <a:off x="1382332" y="785447"/>
            <a:ext cx="695460" cy="399245"/>
          </a:xfrm>
          <a:prstGeom prst="star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8" name="Rectangle 17"/>
          <p:cNvSpPr/>
          <p:nvPr/>
        </p:nvSpPr>
        <p:spPr>
          <a:xfrm>
            <a:off x="3744391" y="5083090"/>
            <a:ext cx="4750364" cy="1152394"/>
          </a:xfrm>
          <a:prstGeom prst="rect">
            <a:avLst/>
          </a:prstGeom>
          <a:solidFill>
            <a:srgbClr val="FFFD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00FF"/>
                </a:solidFill>
                <a:latin typeface="Times New Roman" panose="02020603050405020304" pitchFamily="18" charset="0"/>
                <a:cs typeface="Times New Roman" panose="02020603050405020304" pitchFamily="18" charset="0"/>
              </a:rPr>
              <a:t>Đoạn 1 cho em biết điều gì?</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20" name="Rounded Rectangular Callout 19"/>
          <p:cNvSpPr/>
          <p:nvPr/>
        </p:nvSpPr>
        <p:spPr>
          <a:xfrm>
            <a:off x="3326835" y="5160985"/>
            <a:ext cx="5585476" cy="1114513"/>
          </a:xfrm>
          <a:prstGeom prst="wedgeRoundRectCallout">
            <a:avLst/>
          </a:prstGeom>
          <a:solidFill>
            <a:srgbClr val="FFFD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00FF"/>
                </a:solidFill>
                <a:latin typeface="Times New Roman" panose="02020603050405020304" pitchFamily="18" charset="0"/>
                <a:cs typeface="Times New Roman" panose="02020603050405020304" pitchFamily="18" charset="0"/>
              </a:rPr>
              <a:t>Đoạn 1: Thời gian, địa điểm, lí do Lương viết thư cho Hồng</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2" name="Notched Right Arrow 1">
            <a:hlinkClick r:id="rId4" action="ppaction://hlinksldjump"/>
          </p:cNvPr>
          <p:cNvSpPr/>
          <p:nvPr/>
        </p:nvSpPr>
        <p:spPr>
          <a:xfrm>
            <a:off x="9329867" y="5568730"/>
            <a:ext cx="635340" cy="44130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cxnSp>
        <p:nvCxnSpPr>
          <p:cNvPr id="22" name="Straight Connector 21"/>
          <p:cNvCxnSpPr/>
          <p:nvPr/>
        </p:nvCxnSpPr>
        <p:spPr>
          <a:xfrm>
            <a:off x="1727562" y="4503749"/>
            <a:ext cx="213316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44336" y="4107960"/>
            <a:ext cx="420010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Notched Right Arrow 26">
            <a:hlinkClick r:id="rId5" action="ppaction://hlinksldjump"/>
          </p:cNvPr>
          <p:cNvSpPr/>
          <p:nvPr/>
        </p:nvSpPr>
        <p:spPr>
          <a:xfrm>
            <a:off x="9318105" y="6235484"/>
            <a:ext cx="635340" cy="44130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2719297650"/>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par>
                                <p:cTn id="21" presetID="16" presetClass="entr" presetSubtype="21"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par>
                                <p:cTn id="24" presetID="16" presetClass="entr" presetSubtype="21"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arn(inVertical)">
                                      <p:cBhvr>
                                        <p:cTn id="26" dur="500"/>
                                        <p:tgtEl>
                                          <p:spTgt spid="26"/>
                                        </p:tgtEl>
                                      </p:cBhvr>
                                    </p:animEffect>
                                  </p:childTnLst>
                                </p:cTn>
                              </p:par>
                              <p:par>
                                <p:cTn id="27" presetID="16" presetClass="entr" presetSubtype="21"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xit" presetSubtype="0" fill="hold" grpId="1" nodeType="clickEffect">
                                  <p:stCondLst>
                                    <p:cond delay="0"/>
                                  </p:stCondLst>
                                  <p:childTnLst>
                                    <p:animEffect transition="out" filter="dissolve">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arn(inVertical)">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4" grpId="0" animBg="1"/>
      <p:bldP spid="16" grpId="0" animBg="1"/>
      <p:bldP spid="18" grpId="0" animBg="1"/>
      <p:bldP spid="18" grpId="1"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884608" y="2049279"/>
            <a:ext cx="3347052" cy="3282576"/>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002060"/>
                </a:solidFill>
                <a:latin typeface="Times New Roman" panose="02020603050405020304" pitchFamily="18" charset="0"/>
                <a:cs typeface="Times New Roman" panose="02020603050405020304" pitchFamily="18" charset="0"/>
              </a:rPr>
              <a:t>Đau thương, mất mát mà bạn Hồng phải chịu là gì?</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3" name="Right Arrow 2"/>
          <p:cNvSpPr/>
          <p:nvPr/>
        </p:nvSpPr>
        <p:spPr>
          <a:xfrm>
            <a:off x="5377428" y="3018773"/>
            <a:ext cx="1202499" cy="100208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 name="Oval 3"/>
          <p:cNvSpPr/>
          <p:nvPr/>
        </p:nvSpPr>
        <p:spPr>
          <a:xfrm>
            <a:off x="6828725" y="1924537"/>
            <a:ext cx="3233969" cy="3407318"/>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002060"/>
                </a:solidFill>
                <a:latin typeface="Times New Roman" panose="02020603050405020304" pitchFamily="18" charset="0"/>
                <a:cs typeface="Times New Roman" panose="02020603050405020304" pitchFamily="18" charset="0"/>
              </a:rPr>
              <a:t>Ba của Hồng đã hi sinh trong trận lụt vừa rồi</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5" name="Left Arrow 4">
            <a:hlinkClick r:id="rId2" action="ppaction://hlinksldjump"/>
          </p:cNvPr>
          <p:cNvSpPr/>
          <p:nvPr/>
        </p:nvSpPr>
        <p:spPr>
          <a:xfrm>
            <a:off x="8319753" y="6027314"/>
            <a:ext cx="538796" cy="5537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093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màu trắng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903"/>
            <a:ext cx="12192000" cy="68623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68E7938-8027-4271-B776-D50A4A01E370}"/>
              </a:ext>
            </a:extLst>
          </p:cNvPr>
          <p:cNvSpPr txBox="1"/>
          <p:nvPr/>
        </p:nvSpPr>
        <p:spPr>
          <a:xfrm>
            <a:off x="1768699" y="171787"/>
            <a:ext cx="5507238" cy="6370975"/>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sz="2200" dirty="0">
                <a:latin typeface="Times New Roman" pitchFamily="18" charset="0"/>
                <a:cs typeface="Times New Roman" pitchFamily="18" charset="0"/>
              </a:rPr>
              <a:t> </a:t>
            </a:r>
            <a:r>
              <a:rPr lang="vi-VN" sz="2400" dirty="0">
                <a:latin typeface="Times New Roman" pitchFamily="18" charset="0"/>
                <a:cs typeface="Times New Roman" pitchFamily="18" charset="0"/>
              </a:rPr>
              <a:t>Bạn Hồng thân mến, </a:t>
            </a:r>
          </a:p>
          <a:p>
            <a:pPr algn="just"/>
            <a:r>
              <a:rPr lang="vi-VN" sz="2400" dirty="0">
                <a:latin typeface="Times New Roman" pitchFamily="18" charset="0"/>
                <a:cs typeface="Times New Roman" pitchFamily="18" charset="0"/>
              </a:rPr>
              <a:t>      Mình là Quách Tuấn Lương, học sinh lớp 4B trường Tiểu học Cù Chính Lan, thị xã Hòa Bình. Hôm nay, đọc báo Thiếu niên Tiền phong, mình rất xúc động được biết ba của Hồng đã hi sinh trong trận lũ lụt vừa rồi. Mình gửi bức thư này chia buồn với bạn.</a:t>
            </a:r>
          </a:p>
          <a:p>
            <a:pPr algn="just"/>
            <a:r>
              <a:rPr lang="vi-VN" sz="2400" dirty="0">
                <a:latin typeface="Times New Roman" pitchFamily="18" charset="0"/>
                <a:cs typeface="Times New Roman" pitchFamily="18" charset="0"/>
              </a:rPr>
              <a:t>      Hồng ơi!</a:t>
            </a:r>
          </a:p>
          <a:p>
            <a:pPr algn="just"/>
            <a:r>
              <a:rPr lang="vi-VN" sz="2400" dirty="0">
                <a:latin typeface="Times New Roman" pitchFamily="18" charset="0"/>
                <a:cs typeface="Times New Roman" pitchFamily="18" charset="0"/>
              </a:rPr>
              <a:t>      Mình hiểu Hồng đau đớn và thiệt thòi như thế nào khi ba Hồng đã ra đi mãi mãi. Nhưng chắc là Hồng cũng tự hào về tấm gương dũng cảm của ba xả thân cứu người giữa dòng nước lũ. Mình tin rằng theo gương ba, Hồng sẽ vượt qua nỗi đau này. Bên cạnh Hồng còn có má, có cô bác và có cả những người bạn mới như mình.</a:t>
            </a:r>
          </a:p>
        </p:txBody>
      </p:sp>
      <p:sp>
        <p:nvSpPr>
          <p:cNvPr id="15" name="Text Box 5">
            <a:extLst>
              <a:ext uri="{FF2B5EF4-FFF2-40B4-BE49-F238E27FC236}">
                <a16:creationId xmlns:a16="http://schemas.microsoft.com/office/drawing/2014/main" id="{26093486-1AEA-44B7-9AE1-1622F33BC59D}"/>
              </a:ext>
            </a:extLst>
          </p:cNvPr>
          <p:cNvSpPr txBox="1">
            <a:spLocks noChangeArrowheads="1"/>
          </p:cNvSpPr>
          <p:nvPr/>
        </p:nvSpPr>
        <p:spPr bwMode="auto">
          <a:xfrm>
            <a:off x="7322530" y="18141"/>
            <a:ext cx="3856332" cy="2951619"/>
          </a:xfrm>
          <a:prstGeom prst="cloudCallout">
            <a:avLst>
              <a:gd name="adj1" fmla="val -49884"/>
              <a:gd name="adj2" fmla="val 27722"/>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ctr"/>
            <a:r>
              <a:rPr lang="vi-VN" sz="2400" dirty="0">
                <a:latin typeface="Times New Roman" pitchFamily="18" charset="0"/>
                <a:cs typeface="Times New Roman" pitchFamily="18" charset="0"/>
              </a:rPr>
              <a:t>Tìm những câu cho thấy bạn Lương rất thông cảm với bạn Hồng</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cxnSp>
        <p:nvCxnSpPr>
          <p:cNvPr id="5" name="Straight Connector 4"/>
          <p:cNvCxnSpPr/>
          <p:nvPr/>
        </p:nvCxnSpPr>
        <p:spPr>
          <a:xfrm>
            <a:off x="1881836" y="2034862"/>
            <a:ext cx="53941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881835" y="2381750"/>
            <a:ext cx="5394101" cy="66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644094" y="1663522"/>
            <a:ext cx="3631842" cy="236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444062" y="3870182"/>
            <a:ext cx="4878468" cy="96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768698" y="4208587"/>
            <a:ext cx="5394101" cy="40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710969"/>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par>
                                <p:cTn id="29" presetID="16" presetClass="entr" presetSubtype="21"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68E7938-8027-4271-B776-D50A4A01E370}"/>
              </a:ext>
            </a:extLst>
          </p:cNvPr>
          <p:cNvSpPr txBox="1"/>
          <p:nvPr/>
        </p:nvSpPr>
        <p:spPr>
          <a:xfrm>
            <a:off x="1614152" y="39189"/>
            <a:ext cx="5074276" cy="5693866"/>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400" dirty="0">
                <a:latin typeface="Times New Roman" pitchFamily="18" charset="0"/>
                <a:cs typeface="Times New Roman" pitchFamily="18" charset="0"/>
              </a:rPr>
              <a:t>      </a:t>
            </a:r>
            <a:r>
              <a:rPr lang="vi-VN" sz="2800" dirty="0">
                <a:latin typeface="Times New Roman" pitchFamily="18" charset="0"/>
                <a:cs typeface="Times New Roman" pitchFamily="18" charset="0"/>
              </a:rPr>
              <a:t>Hồng ơi!</a:t>
            </a:r>
          </a:p>
          <a:p>
            <a:pPr algn="just"/>
            <a:r>
              <a:rPr lang="vi-VN" sz="2800" dirty="0">
                <a:latin typeface="Times New Roman" pitchFamily="18" charset="0"/>
                <a:cs typeface="Times New Roman" pitchFamily="18" charset="0"/>
              </a:rPr>
              <a:t>      Mình hiểu Hồng đau đớn và thiệt thòi như thế nào khi ba Hồng đã ra đi mãi mãi. Nhưng chắc là Hồng cũng tự hào về tấm gương dũng cảm của ba xả thân cứu người giữa dòng nước lũ. Mình tin rằng theo gương ba, Hồng sẽ vượt qua nỗi đau này. Bên cạnh Hồng còn có má, có cô bác và có cả những người bạn mới như mình.</a:t>
            </a:r>
          </a:p>
          <a:p>
            <a:pPr algn="just"/>
            <a:r>
              <a:rPr lang="vi-VN" sz="2800" dirty="0">
                <a:latin typeface="Times New Roman" pitchFamily="18" charset="0"/>
                <a:cs typeface="Times New Roman" pitchFamily="18" charset="0"/>
              </a:rPr>
              <a:t>     </a:t>
            </a:r>
          </a:p>
        </p:txBody>
      </p:sp>
      <p:sp>
        <p:nvSpPr>
          <p:cNvPr id="2" name="Rectangle 1"/>
          <p:cNvSpPr/>
          <p:nvPr/>
        </p:nvSpPr>
        <p:spPr>
          <a:xfrm>
            <a:off x="7140814" y="1393756"/>
            <a:ext cx="3220148" cy="830997"/>
          </a:xfrm>
          <a:prstGeom prst="rect">
            <a:avLst/>
          </a:prstGeom>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400" b="1" dirty="0">
                <a:solidFill>
                  <a:schemeClr val="accent2">
                    <a:lumMod val="75000"/>
                  </a:schemeClr>
                </a:solidFill>
                <a:latin typeface="Times New Roman" pitchFamily="18" charset="0"/>
                <a:cs typeface="Times New Roman" pitchFamily="18" charset="0"/>
              </a:rPr>
              <a:t>Khơi gợi niềm</a:t>
            </a:r>
            <a:r>
              <a:rPr lang="en-US" sz="2400" b="1" dirty="0">
                <a:solidFill>
                  <a:schemeClr val="accent2">
                    <a:lumMod val="75000"/>
                  </a:schemeClr>
                </a:solidFill>
                <a:latin typeface="Times New Roman" pitchFamily="18" charset="0"/>
                <a:cs typeface="Times New Roman" pitchFamily="18" charset="0"/>
              </a:rPr>
              <a:t> </a:t>
            </a:r>
            <a:r>
              <a:rPr lang="vi-VN" sz="2400" b="1" dirty="0">
                <a:solidFill>
                  <a:schemeClr val="accent2">
                    <a:lumMod val="75000"/>
                  </a:schemeClr>
                </a:solidFill>
                <a:latin typeface="Times New Roman" pitchFamily="18" charset="0"/>
                <a:cs typeface="Times New Roman" pitchFamily="18" charset="0"/>
              </a:rPr>
              <a:t>tự hào về người cha dũng cảm</a:t>
            </a:r>
            <a:endParaRPr lang="en-US" sz="2400" b="1" dirty="0">
              <a:solidFill>
                <a:schemeClr val="accent2">
                  <a:lumMod val="75000"/>
                </a:schemeClr>
              </a:solidFill>
              <a:latin typeface="Times New Roman" pitchFamily="18" charset="0"/>
              <a:cs typeface="Times New Roman" pitchFamily="18" charset="0"/>
            </a:endParaRPr>
          </a:p>
        </p:txBody>
      </p:sp>
      <p:cxnSp>
        <p:nvCxnSpPr>
          <p:cNvPr id="9" name="Straight Connector 8"/>
          <p:cNvCxnSpPr/>
          <p:nvPr/>
        </p:nvCxnSpPr>
        <p:spPr>
          <a:xfrm>
            <a:off x="4355454" y="1745493"/>
            <a:ext cx="2233308" cy="1507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42898" y="3484596"/>
            <a:ext cx="4975202" cy="527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151333" y="2391641"/>
            <a:ext cx="3220149" cy="1200329"/>
          </a:xfrm>
          <a:prstGeom prst="rect">
            <a:avLst/>
          </a:prstGeom>
          <a:ln>
            <a:solidFill>
              <a:srgbClr val="290D01"/>
            </a:solidFill>
          </a:ln>
        </p:spPr>
        <p:txBody>
          <a:bodyPr wrap="square">
            <a:spAutoFit/>
          </a:bodyPr>
          <a:lstStyle/>
          <a:p>
            <a:pPr algn="just"/>
            <a:r>
              <a:rPr lang="vi-VN" sz="2400" b="1" dirty="0">
                <a:solidFill>
                  <a:srgbClr val="0070C0"/>
                </a:solidFill>
                <a:latin typeface="Times New Roman" pitchFamily="18" charset="0"/>
                <a:cs typeface="Times New Roman" pitchFamily="18" charset="0"/>
              </a:rPr>
              <a:t>Khuyến khích bạn noi gương cha vượt qua nỗi đau</a:t>
            </a:r>
            <a:endParaRPr lang="en-US" sz="2400" b="1" dirty="0">
              <a:solidFill>
                <a:srgbClr val="0070C0"/>
              </a:solidFill>
              <a:latin typeface="Times New Roman" pitchFamily="18" charset="0"/>
              <a:cs typeface="Times New Roman" pitchFamily="18" charset="0"/>
            </a:endParaRPr>
          </a:p>
        </p:txBody>
      </p:sp>
      <p:cxnSp>
        <p:nvCxnSpPr>
          <p:cNvPr id="22" name="Straight Connector 21"/>
          <p:cNvCxnSpPr/>
          <p:nvPr/>
        </p:nvCxnSpPr>
        <p:spPr>
          <a:xfrm flipV="1">
            <a:off x="1730062" y="4312462"/>
            <a:ext cx="4858700" cy="1337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730063" y="5195203"/>
            <a:ext cx="72121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140812" y="3737214"/>
            <a:ext cx="3220150" cy="830997"/>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400" b="1" dirty="0" err="1">
                <a:solidFill>
                  <a:srgbClr val="00B050"/>
                </a:solidFill>
                <a:latin typeface="Times New Roman" pitchFamily="18" charset="0"/>
                <a:cs typeface="Times New Roman" pitchFamily="18" charset="0"/>
              </a:rPr>
              <a:t>Động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viên</a:t>
            </a:r>
            <a:r>
              <a:rPr lang="en-US" sz="2400" b="1" dirty="0">
                <a:solidFill>
                  <a:srgbClr val="00B050"/>
                </a:solidFill>
                <a:latin typeface="Times New Roman" pitchFamily="18" charset="0"/>
                <a:cs typeface="Times New Roman" pitchFamily="18" charset="0"/>
              </a:rPr>
              <a:t>, an </a:t>
            </a:r>
            <a:r>
              <a:rPr lang="en-US" sz="2400" b="1" dirty="0" err="1">
                <a:solidFill>
                  <a:srgbClr val="00B050"/>
                </a:solidFill>
                <a:latin typeface="Times New Roman" pitchFamily="18" charset="0"/>
                <a:cs typeface="Times New Roman" pitchFamily="18" charset="0"/>
              </a:rPr>
              <a:t>ủi</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tiếp</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sức</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mạnh</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cho</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bạn</a:t>
            </a:r>
            <a:r>
              <a:rPr lang="en-US" sz="2400" b="1" dirty="0">
                <a:solidFill>
                  <a:srgbClr val="00B050"/>
                </a:solidFill>
                <a:latin typeface="Times New Roman" pitchFamily="18" charset="0"/>
                <a:cs typeface="Times New Roman" pitchFamily="18" charset="0"/>
              </a:rPr>
              <a:t>.</a:t>
            </a:r>
          </a:p>
        </p:txBody>
      </p:sp>
      <p:cxnSp>
        <p:nvCxnSpPr>
          <p:cNvPr id="28" name="Straight Connector 27"/>
          <p:cNvCxnSpPr/>
          <p:nvPr/>
        </p:nvCxnSpPr>
        <p:spPr>
          <a:xfrm flipV="1">
            <a:off x="1730062" y="2190457"/>
            <a:ext cx="4858700" cy="1183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888725" y="3030345"/>
            <a:ext cx="678952" cy="353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3" name="Notched Right Arrow 42"/>
          <p:cNvSpPr/>
          <p:nvPr/>
        </p:nvSpPr>
        <p:spPr>
          <a:xfrm>
            <a:off x="6717175" y="3052981"/>
            <a:ext cx="394509" cy="314930"/>
          </a:xfrm>
          <a:prstGeom prst="notched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Notched Right Arrow 44"/>
          <p:cNvSpPr/>
          <p:nvPr/>
        </p:nvSpPr>
        <p:spPr>
          <a:xfrm>
            <a:off x="6717174" y="1830193"/>
            <a:ext cx="394509" cy="314930"/>
          </a:xfrm>
          <a:prstGeom prst="notchedRight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6" name="Notched Right Arrow 45"/>
          <p:cNvSpPr/>
          <p:nvPr/>
        </p:nvSpPr>
        <p:spPr>
          <a:xfrm>
            <a:off x="6746304" y="3994541"/>
            <a:ext cx="394509" cy="314930"/>
          </a:xfrm>
          <a:prstGeom prst="notchedRightArrow">
            <a:avLst/>
          </a:prstGeom>
          <a:solidFill>
            <a:schemeClr val="accent6">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2784666" y="5501844"/>
            <a:ext cx="3141576" cy="126659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00FF"/>
                </a:solidFill>
                <a:latin typeface="Times New Roman" panose="02020603050405020304" pitchFamily="18" charset="0"/>
                <a:cs typeface="Times New Roman" panose="02020603050405020304" pitchFamily="18" charset="0"/>
              </a:rPr>
              <a:t>Nội dung của đoạn 2 là gì?</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48" name="Rounded Rectangle 47"/>
          <p:cNvSpPr/>
          <p:nvPr/>
        </p:nvSpPr>
        <p:spPr>
          <a:xfrm>
            <a:off x="1614153" y="5403496"/>
            <a:ext cx="4782227" cy="137097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00FF"/>
                </a:solidFill>
                <a:latin typeface="Times New Roman" panose="02020603050405020304" pitchFamily="18" charset="0"/>
                <a:cs typeface="Times New Roman" panose="02020603050405020304" pitchFamily="18" charset="0"/>
              </a:rPr>
              <a:t>Đoạn 2:</a:t>
            </a:r>
          </a:p>
          <a:p>
            <a:pPr algn="ctr"/>
            <a:r>
              <a:rPr lang="vi-VN" sz="2800" b="1" dirty="0">
                <a:solidFill>
                  <a:srgbClr val="0000FF"/>
                </a:solidFill>
                <a:latin typeface="Times New Roman" panose="02020603050405020304" pitchFamily="18" charset="0"/>
                <a:cs typeface="Times New Roman" panose="02020603050405020304" pitchFamily="18" charset="0"/>
              </a:rPr>
              <a:t>Lời động viên an ủi</a:t>
            </a:r>
          </a:p>
          <a:p>
            <a:pPr algn="ctr"/>
            <a:r>
              <a:rPr lang="vi-VN" sz="2800" b="1" dirty="0">
                <a:solidFill>
                  <a:srgbClr val="0000FF"/>
                </a:solidFill>
                <a:latin typeface="Times New Roman" panose="02020603050405020304" pitchFamily="18" charset="0"/>
                <a:cs typeface="Times New Roman" panose="02020603050405020304" pitchFamily="18" charset="0"/>
              </a:rPr>
              <a:t>của Lương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dành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Hồng</a:t>
            </a:r>
            <a:endParaRPr lang="en-US" sz="2800" b="1" dirty="0">
              <a:solidFill>
                <a:srgbClr val="0000FF"/>
              </a:solidFill>
              <a:latin typeface="Times New Roman" panose="02020603050405020304" pitchFamily="18" charset="0"/>
              <a:cs typeface="Times New Roman" panose="02020603050405020304" pitchFamily="18" charset="0"/>
            </a:endParaRPr>
          </a:p>
        </p:txBody>
      </p:sp>
      <p:cxnSp>
        <p:nvCxnSpPr>
          <p:cNvPr id="26" name="Straight Connector 25"/>
          <p:cNvCxnSpPr/>
          <p:nvPr/>
        </p:nvCxnSpPr>
        <p:spPr>
          <a:xfrm>
            <a:off x="1635726" y="2604458"/>
            <a:ext cx="4953037" cy="718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642898" y="3035473"/>
            <a:ext cx="3878634" cy="1750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730062" y="3906826"/>
            <a:ext cx="3245476" cy="355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1730062" y="4738500"/>
            <a:ext cx="4858700" cy="1337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167508" y="3906825"/>
            <a:ext cx="1421254"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Text Box 5">
            <a:extLst>
              <a:ext uri="{FF2B5EF4-FFF2-40B4-BE49-F238E27FC236}">
                <a16:creationId xmlns:a16="http://schemas.microsoft.com/office/drawing/2014/main" id="{26093486-1AEA-44B7-9AE1-1622F33BC59D}"/>
              </a:ext>
            </a:extLst>
          </p:cNvPr>
          <p:cNvSpPr txBox="1">
            <a:spLocks noChangeArrowheads="1"/>
          </p:cNvSpPr>
          <p:nvPr/>
        </p:nvSpPr>
        <p:spPr bwMode="auto">
          <a:xfrm>
            <a:off x="6567678" y="4723400"/>
            <a:ext cx="3997725" cy="2389406"/>
          </a:xfrm>
          <a:prstGeom prst="cloudCallout">
            <a:avLst>
              <a:gd name="adj1" fmla="val -56629"/>
              <a:gd name="adj2" fmla="val -21830"/>
            </a:avLst>
          </a:prstGeom>
          <a:solidFill>
            <a:srgbClr val="C0F7F8"/>
          </a:solidFill>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just"/>
            <a:r>
              <a:rPr lang="vi-VN" sz="2400" dirty="0">
                <a:latin typeface="Times New Roman" pitchFamily="18" charset="0"/>
                <a:cs typeface="Times New Roman" pitchFamily="18" charset="0"/>
              </a:rPr>
              <a:t>Tìm những câu cho thấy bạn Lương biết cách an ủi bạn Hồng</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2258513334"/>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arn(inVertical)">
                                      <p:cBhvr>
                                        <p:cTn id="20" dur="500"/>
                                        <p:tgtEl>
                                          <p:spTgt spid="28"/>
                                        </p:tgtEl>
                                      </p:cBhvr>
                                    </p:animEffect>
                                  </p:childTnLst>
                                </p:cTn>
                              </p:par>
                              <p:par>
                                <p:cTn id="21" presetID="16" presetClass="entr" presetSubtype="21"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inVertical)">
                                      <p:cBhvr>
                                        <p:cTn id="23" dur="500"/>
                                        <p:tgtEl>
                                          <p:spTgt spid="26"/>
                                        </p:tgtEl>
                                      </p:cBhvr>
                                    </p:animEffect>
                                  </p:childTnLst>
                                </p:cTn>
                              </p:par>
                              <p:par>
                                <p:cTn id="24" presetID="16" presetClass="entr" presetSubtype="21"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arn(inVertical)">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barn(inVertical)">
                                      <p:cBhvr>
                                        <p:cTn id="31" dur="500"/>
                                        <p:tgtEl>
                                          <p:spTgt spid="4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barn(inVertical)">
                                      <p:cBhvr>
                                        <p:cTn id="39" dur="500"/>
                                        <p:tgtEl>
                                          <p:spTgt spid="32"/>
                                        </p:tgtEl>
                                      </p:cBhvr>
                                    </p:animEffect>
                                  </p:childTnLst>
                                </p:cTn>
                              </p:par>
                              <p:par>
                                <p:cTn id="40" presetID="16" presetClass="entr" presetSubtype="21"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par>
                                <p:cTn id="43" presetID="16" presetClass="entr" presetSubtype="21"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barn(inVertical)">
                                      <p:cBhvr>
                                        <p:cTn id="45" dur="50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barn(inVertical)">
                                      <p:cBhvr>
                                        <p:cTn id="50" dur="500"/>
                                        <p:tgtEl>
                                          <p:spTgt spid="43"/>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arn(inVertical)">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barn(inVertical)">
                                      <p:cBhvr>
                                        <p:cTn id="58" dur="500"/>
                                        <p:tgtEl>
                                          <p:spTgt spid="44"/>
                                        </p:tgtEl>
                                      </p:cBhvr>
                                    </p:animEffect>
                                  </p:childTnLst>
                                </p:cTn>
                              </p:par>
                              <p:par>
                                <p:cTn id="59" presetID="16" presetClass="entr" presetSubtype="21"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arn(inVertical)">
                                      <p:cBhvr>
                                        <p:cTn id="61" dur="500"/>
                                        <p:tgtEl>
                                          <p:spTgt spid="22"/>
                                        </p:tgtEl>
                                      </p:cBhvr>
                                    </p:animEffect>
                                  </p:childTnLst>
                                </p:cTn>
                              </p:par>
                              <p:par>
                                <p:cTn id="62" presetID="16" presetClass="entr" presetSubtype="21" fill="hold"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barn(inVertical)">
                                      <p:cBhvr>
                                        <p:cTn id="64" dur="500"/>
                                        <p:tgtEl>
                                          <p:spTgt spid="41"/>
                                        </p:tgtEl>
                                      </p:cBhvr>
                                    </p:animEffect>
                                  </p:childTnLst>
                                </p:cTn>
                              </p:par>
                              <p:par>
                                <p:cTn id="65" presetID="16" presetClass="entr" presetSubtype="21"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arn(inVertical)">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barn(inVertical)">
                                      <p:cBhvr>
                                        <p:cTn id="72" dur="500"/>
                                        <p:tgtEl>
                                          <p:spTgt spid="46"/>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barn(inVertical)">
                                      <p:cBhvr>
                                        <p:cTn id="75" dur="500"/>
                                        <p:tgtEl>
                                          <p:spTgt spid="23"/>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barn(inVertical)">
                                      <p:cBhvr>
                                        <p:cTn id="80" dur="500"/>
                                        <p:tgtEl>
                                          <p:spTgt spid="47"/>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xit" presetSubtype="0" fill="hold" grpId="1" nodeType="clickEffect">
                                  <p:stCondLst>
                                    <p:cond delay="0"/>
                                  </p:stCondLst>
                                  <p:childTnLst>
                                    <p:animEffect transition="out" filter="dissolve">
                                      <p:cBhvr>
                                        <p:cTn id="84" dur="500"/>
                                        <p:tgtEl>
                                          <p:spTgt spid="47"/>
                                        </p:tgtEl>
                                      </p:cBhvr>
                                    </p:animEffect>
                                    <p:set>
                                      <p:cBhvr>
                                        <p:cTn id="85" dur="1" fill="hold">
                                          <p:stCondLst>
                                            <p:cond delay="499"/>
                                          </p:stCondLst>
                                        </p:cTn>
                                        <p:tgtEl>
                                          <p:spTgt spid="47"/>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barn(inVertical)">
                                      <p:cBhvr>
                                        <p:cTn id="9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17" grpId="0" animBg="1"/>
      <p:bldP spid="23" grpId="0" animBg="1"/>
      <p:bldP spid="43" grpId="0" animBg="1"/>
      <p:bldP spid="45" grpId="0" animBg="1"/>
      <p:bldP spid="46" grpId="0" animBg="1"/>
      <p:bldP spid="47" grpId="0" animBg="1"/>
      <p:bldP spid="47" grpId="1" animBg="1"/>
      <p:bldP spid="48"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2443" y="1"/>
            <a:ext cx="8662737" cy="3170101"/>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32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Mấy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ngày</a:t>
            </a:r>
            <a:r>
              <a:rPr lang="en-US" sz="2400" dirty="0">
                <a:solidFill>
                  <a:srgbClr val="0000FF"/>
                </a:solidFill>
                <a:latin typeface="Times New Roman" panose="02020603050405020304" pitchFamily="18" charset="0"/>
                <a:cs typeface="Times New Roman" panose="02020603050405020304" pitchFamily="18" charset="0"/>
              </a:rPr>
              <a:t> nay, ở </a:t>
            </a:r>
            <a:r>
              <a:rPr lang="en-US" sz="2400" dirty="0" err="1">
                <a:solidFill>
                  <a:srgbClr val="0000FF"/>
                </a:solidFill>
                <a:latin typeface="Times New Roman" panose="02020603050405020304" pitchFamily="18" charset="0"/>
                <a:cs typeface="Times New Roman" panose="02020603050405020304" pitchFamily="18" charset="0"/>
              </a:rPr>
              <a:t>phường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khắp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xã</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đang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có</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phong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quyên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góp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ủng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hộ</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đồng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khắc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phục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thiên</a:t>
            </a:r>
            <a:r>
              <a:rPr lang="en-US" sz="2400" dirty="0">
                <a:solidFill>
                  <a:srgbClr val="0000FF"/>
                </a:solidFill>
                <a:latin typeface="Times New Roman" panose="02020603050405020304" pitchFamily="18" charset="0"/>
                <a:cs typeface="Times New Roman" panose="02020603050405020304" pitchFamily="18" charset="0"/>
              </a:rPr>
              <a:t> tai. </a:t>
            </a:r>
            <a:r>
              <a:rPr lang="en-US" sz="2400" dirty="0" err="1">
                <a:solidFill>
                  <a:srgbClr val="0000FF"/>
                </a:solidFill>
                <a:latin typeface="Times New Roman" panose="02020603050405020304" pitchFamily="18" charset="0"/>
                <a:cs typeface="Times New Roman" panose="02020603050405020304" pitchFamily="18" charset="0"/>
              </a:rPr>
              <a:t>Trường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cũng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vừa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tổ</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chức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đợt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góp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đồ</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dùng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học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tập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giúp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bạn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vùng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lũ</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lụt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Riêng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gửi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giúp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Hồng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toàn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bộ</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số</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tiền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bỏ</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ống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từ</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mấy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năm</a:t>
            </a:r>
            <a:r>
              <a:rPr lang="en-US" sz="2400" dirty="0">
                <a:solidFill>
                  <a:srgbClr val="0000FF"/>
                </a:solidFill>
                <a:latin typeface="Times New Roman" panose="02020603050405020304" pitchFamily="18" charset="0"/>
                <a:cs typeface="Times New Roman" panose="02020603050405020304" pitchFamily="18" charset="0"/>
              </a:rPr>
              <a:t> nay. </a:t>
            </a:r>
            <a:r>
              <a:rPr lang="en-US" sz="2400" dirty="0" err="1">
                <a:solidFill>
                  <a:srgbClr val="0000FF"/>
                </a:solidFill>
                <a:latin typeface="Times New Roman" panose="02020603050405020304" pitchFamily="18" charset="0"/>
                <a:cs typeface="Times New Roman" panose="02020603050405020304" pitchFamily="18" charset="0"/>
              </a:rPr>
              <a:t>Hồng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nhận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nhé</a:t>
            </a:r>
            <a:r>
              <a:rPr lang="en-US" sz="2400" dirty="0">
                <a:solidFill>
                  <a:srgbClr val="0000FF"/>
                </a:solidFill>
                <a:latin typeface="Times New Roman" panose="02020603050405020304" pitchFamily="18" charset="0"/>
                <a:cs typeface="Times New Roman" panose="02020603050405020304" pitchFamily="18" charset="0"/>
              </a:rPr>
              <a:t>!</a:t>
            </a:r>
          </a:p>
          <a:p>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Chúc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Hồng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khỏe</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Mong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nhận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được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thư</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bạn</a:t>
            </a:r>
            <a:r>
              <a:rPr lang="en-US" sz="2400" dirty="0">
                <a:solidFill>
                  <a:srgbClr val="0000FF"/>
                </a:solidFill>
                <a:latin typeface="Times New Roman" panose="02020603050405020304" pitchFamily="18" charset="0"/>
                <a:cs typeface="Times New Roman" panose="02020603050405020304" pitchFamily="18" charset="0"/>
              </a:rPr>
              <a:t>.</a:t>
            </a:r>
          </a:p>
          <a:p>
            <a:pPr lvl="8"/>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Bạn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mới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Hồng</a:t>
            </a:r>
            <a:endParaRPr lang="en-US" sz="2400" dirty="0">
              <a:solidFill>
                <a:srgbClr val="0000FF"/>
              </a:solidFill>
              <a:latin typeface="Times New Roman" panose="02020603050405020304" pitchFamily="18" charset="0"/>
              <a:cs typeface="Times New Roman" panose="02020603050405020304" pitchFamily="18" charset="0"/>
            </a:endParaRPr>
          </a:p>
          <a:p>
            <a:pPr lvl="8"/>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Quách</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Tuấn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Lương</a:t>
            </a:r>
            <a:endParaRPr lang="en-US" sz="2400" i="1" dirty="0">
              <a:solidFill>
                <a:srgbClr val="0000FF"/>
              </a:solidFill>
              <a:latin typeface="Times New Roman" panose="02020603050405020304" pitchFamily="18" charset="0"/>
              <a:cs typeface="Times New Roman" panose="02020603050405020304" pitchFamily="18" charset="0"/>
            </a:endParaRPr>
          </a:p>
        </p:txBody>
      </p:sp>
      <p:sp>
        <p:nvSpPr>
          <p:cNvPr id="3" name="Rounded Rectangular Callout 2"/>
          <p:cNvSpPr/>
          <p:nvPr/>
        </p:nvSpPr>
        <p:spPr>
          <a:xfrm>
            <a:off x="2098787" y="3558311"/>
            <a:ext cx="4647156" cy="2039449"/>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vi-VN" sz="3200" dirty="0">
                <a:solidFill>
                  <a:schemeClr val="tx1"/>
                </a:solidFill>
                <a:latin typeface="Times New Roman" panose="02020603050405020304" pitchFamily="18" charset="0"/>
                <a:cs typeface="Times New Roman" panose="02020603050405020304" pitchFamily="18" charset="0"/>
              </a:rPr>
              <a:t>Ở nơi Lương ở, mọi người đã làm gì để động viên, giúp đỡ đồng bào bị lũ lụt?</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3021029" y="3705491"/>
            <a:ext cx="6563932" cy="1892269"/>
          </a:xfrm>
          <a:prstGeom prst="roundRect">
            <a:avLst/>
          </a:prstGeom>
          <a:solidFill>
            <a:srgbClr val="A2F2F4"/>
          </a:solidFill>
        </p:spPr>
        <p:style>
          <a:lnRef idx="1">
            <a:schemeClr val="accent6"/>
          </a:lnRef>
          <a:fillRef idx="2">
            <a:schemeClr val="accent6"/>
          </a:fillRef>
          <a:effectRef idx="1">
            <a:schemeClr val="accent6"/>
          </a:effectRef>
          <a:fontRef idx="minor">
            <a:schemeClr val="dk1"/>
          </a:fontRef>
        </p:style>
        <p:txBody>
          <a:bodyPr rtlCol="0" anchor="ctr"/>
          <a:lstStyle/>
          <a:p>
            <a:pPr algn="just"/>
            <a:r>
              <a:rPr lang="vi-VN" sz="3200" dirty="0">
                <a:solidFill>
                  <a:schemeClr val="tx1"/>
                </a:solidFill>
                <a:latin typeface="Times New Roman" panose="02020603050405020304" pitchFamily="18" charset="0"/>
                <a:cs typeface="Times New Roman" panose="02020603050405020304" pitchFamily="18" charset="0"/>
              </a:rPr>
              <a:t>Mọi người quyên góp ủng hộ đồng bào bị lũ lụt khắc phục thiên tai</a:t>
            </a:r>
            <a:r>
              <a:rPr lang="en-US" sz="3200" dirty="0">
                <a:solidFill>
                  <a:schemeClr val="tx1"/>
                </a:solidFill>
                <a:latin typeface="Times New Roman" panose="02020603050405020304" pitchFamily="18" charset="0"/>
                <a:cs typeface="Times New Roman" panose="02020603050405020304" pitchFamily="18" charset="0"/>
              </a:rPr>
              <a:t>. </a:t>
            </a:r>
            <a:endParaRPr lang="vi-VN" sz="3200" dirty="0">
              <a:solidFill>
                <a:schemeClr val="tx1"/>
              </a:solidFill>
              <a:latin typeface="Times New Roman" panose="02020603050405020304" pitchFamily="18" charset="0"/>
              <a:cs typeface="Times New Roman" panose="02020603050405020304" pitchFamily="18" charset="0"/>
            </a:endParaRPr>
          </a:p>
          <a:p>
            <a:pPr algn="just"/>
            <a:r>
              <a:rPr lang="vi-VN" sz="3200" dirty="0">
                <a:solidFill>
                  <a:schemeClr val="tx1"/>
                </a:solidFill>
                <a:latin typeface="Times New Roman" panose="02020603050405020304" pitchFamily="18" charset="0"/>
                <a:cs typeface="Times New Roman" panose="02020603050405020304" pitchFamily="18" charset="0"/>
              </a:rPr>
              <a:t>Trường Lương góp đồ dùng học tập ủng hộ các bạn</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5" name="Cloud Callout 4"/>
          <p:cNvSpPr/>
          <p:nvPr/>
        </p:nvSpPr>
        <p:spPr>
          <a:xfrm>
            <a:off x="2637939" y="3632002"/>
            <a:ext cx="6150280" cy="1661735"/>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latin typeface="Times New Roman" panose="02020603050405020304" pitchFamily="18" charset="0"/>
                <a:cs typeface="Times New Roman" panose="02020603050405020304" pitchFamily="18" charset="0"/>
              </a:rPr>
              <a:t>Riêng Lương đã làm gì</a:t>
            </a:r>
          </a:p>
          <a:p>
            <a:pPr algn="ctr"/>
            <a:r>
              <a:rPr lang="vi-VN" sz="3200" dirty="0">
                <a:latin typeface="Times New Roman" panose="02020603050405020304" pitchFamily="18" charset="0"/>
                <a:cs typeface="Times New Roman" panose="02020603050405020304" pitchFamily="18" charset="0"/>
              </a:rPr>
              <a:t>để giúp đỡ Hồng?</a:t>
            </a:r>
            <a:endParaRPr lang="en-US" sz="3200" dirty="0">
              <a:latin typeface="Times New Roman" panose="02020603050405020304" pitchFamily="18" charset="0"/>
              <a:cs typeface="Times New Roman" panose="02020603050405020304" pitchFamily="18" charset="0"/>
            </a:endParaRPr>
          </a:p>
        </p:txBody>
      </p:sp>
      <p:sp>
        <p:nvSpPr>
          <p:cNvPr id="6" name="Rounded Rectangular Callout 5"/>
          <p:cNvSpPr/>
          <p:nvPr/>
        </p:nvSpPr>
        <p:spPr>
          <a:xfrm>
            <a:off x="3278262" y="3794264"/>
            <a:ext cx="5148197" cy="2034863"/>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3200" dirty="0">
                <a:solidFill>
                  <a:schemeClr val="tx1"/>
                </a:solidFill>
                <a:latin typeface="Times New Roman" panose="02020603050405020304" pitchFamily="18" charset="0"/>
                <a:cs typeface="Times New Roman" panose="02020603050405020304" pitchFamily="18" charset="0"/>
              </a:rPr>
              <a:t>Lương gửi giúp Hồng toàn bộ số tiền Lương bỏ ống mấy năm nay</a:t>
            </a: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7" name="Rounded Rectangle 6"/>
          <p:cNvSpPr/>
          <p:nvPr/>
        </p:nvSpPr>
        <p:spPr>
          <a:xfrm>
            <a:off x="1692443" y="1299412"/>
            <a:ext cx="8662737" cy="38500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ounded Rectangle 7"/>
          <p:cNvSpPr/>
          <p:nvPr/>
        </p:nvSpPr>
        <p:spPr>
          <a:xfrm>
            <a:off x="4059377" y="3896181"/>
            <a:ext cx="3707704" cy="151088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3200" dirty="0">
                <a:solidFill>
                  <a:srgbClr val="0000FF"/>
                </a:solidFill>
                <a:latin typeface="Times New Roman" panose="02020603050405020304" pitchFamily="18" charset="0"/>
                <a:cs typeface="Times New Roman" panose="02020603050405020304" pitchFamily="18" charset="0"/>
              </a:rPr>
              <a:t>Đoạn 3 ý nói gì?</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3648228" y="3767079"/>
            <a:ext cx="5035462" cy="2000814"/>
          </a:xfrm>
          <a:prstGeom prst="roundRect">
            <a:avLst/>
          </a:prstGeom>
          <a:solidFill>
            <a:srgbClr val="C0F7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00FF"/>
                </a:solidFill>
                <a:latin typeface="Times New Roman" panose="02020603050405020304" pitchFamily="18" charset="0"/>
                <a:cs typeface="Times New Roman" panose="02020603050405020304" pitchFamily="18" charset="0"/>
              </a:rPr>
              <a:t>Tấm lòng của mọi người đối với đồng bào bị lũ lụt</a:t>
            </a:r>
            <a:endParaRPr 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382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1" nodeType="clickEffect">
                                  <p:stCondLst>
                                    <p:cond delay="0"/>
                                  </p:stCondLst>
                                  <p:childTnLst>
                                    <p:animEffect transition="out" filter="dissolv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arn(inVertical)">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1" nodeType="clickEffect">
                                  <p:stCondLst>
                                    <p:cond delay="0"/>
                                  </p:stCondLst>
                                  <p:childTnLst>
                                    <p:animEffect transition="out" filter="dissolv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arn(inVertical)">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grpId="1" nodeType="clickEffect">
                                  <p:stCondLst>
                                    <p:cond delay="0"/>
                                  </p:stCondLst>
                                  <p:childTnLst>
                                    <p:animEffect transition="out" filter="dissolve">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barn(inVertical)">
                                      <p:cBhvr>
                                        <p:cTn id="6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4" grpId="0" animBg="1"/>
      <p:bldP spid="4" grpId="1" animBg="1"/>
      <p:bldP spid="5" grpId="0" animBg="1"/>
      <p:bldP spid="5" grpId="1" animBg="1"/>
      <p:bldP spid="6" grpId="0" animBg="1"/>
      <p:bldP spid="6" grpId="1" animBg="1"/>
      <p:bldP spid="7" grpId="0" animBg="1"/>
      <p:bldP spid="8" grpId="0" animBg="1"/>
      <p:bldP spid="8" grpId="1"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75E17C2-8C4B-4588-8B3F-A152293B6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9" y="0"/>
            <a:ext cx="12192000" cy="6858000"/>
          </a:xfrm>
          <a:prstGeom prst="rect">
            <a:avLst/>
          </a:prstGeom>
        </p:spPr>
      </p:pic>
      <p:sp>
        <p:nvSpPr>
          <p:cNvPr id="15" name="Text Box 5">
            <a:extLst>
              <a:ext uri="{FF2B5EF4-FFF2-40B4-BE49-F238E27FC236}">
                <a16:creationId xmlns:a16="http://schemas.microsoft.com/office/drawing/2014/main" id="{26093486-1AEA-44B7-9AE1-1622F33BC59D}"/>
              </a:ext>
            </a:extLst>
          </p:cNvPr>
          <p:cNvSpPr txBox="1">
            <a:spLocks noChangeArrowheads="1"/>
          </p:cNvSpPr>
          <p:nvPr/>
        </p:nvSpPr>
        <p:spPr bwMode="auto">
          <a:xfrm>
            <a:off x="7536112" y="-534405"/>
            <a:ext cx="2542356" cy="3092172"/>
          </a:xfrm>
          <a:prstGeom prst="cloudCallout">
            <a:avLst>
              <a:gd name="adj1" fmla="val -52441"/>
              <a:gd name="adj2" fmla="val 48779"/>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ctr"/>
            <a:r>
              <a:rPr lang="vi-VN" sz="2000" dirty="0">
                <a:latin typeface="Times New Roman" pitchFamily="18" charset="0"/>
                <a:cs typeface="Times New Roman" pitchFamily="18" charset="0"/>
              </a:rPr>
              <a:t> </a:t>
            </a:r>
            <a:r>
              <a:rPr lang="vi-VN" sz="2100" dirty="0">
                <a:latin typeface="Times New Roman" pitchFamily="18" charset="0"/>
                <a:cs typeface="Times New Roman" pitchFamily="18" charset="0"/>
              </a:rPr>
              <a:t>Nêu tác dụng của những dòng mở đầu và kết thúc bức thư</a:t>
            </a:r>
            <a:r>
              <a:rPr lang="en-US" sz="2100" dirty="0">
                <a:latin typeface="Times New Roman" pitchFamily="18" charset="0"/>
                <a:cs typeface="Times New Roman" pitchFamily="18" charset="0"/>
              </a:rPr>
              <a:t>?</a:t>
            </a:r>
            <a:endParaRPr lang="vi-VN" sz="2100" dirty="0">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068E7938-8027-4271-B776-D50A4A01E370}"/>
              </a:ext>
            </a:extLst>
          </p:cNvPr>
          <p:cNvSpPr txBox="1"/>
          <p:nvPr/>
        </p:nvSpPr>
        <p:spPr>
          <a:xfrm>
            <a:off x="851534" y="-41394"/>
            <a:ext cx="6684579" cy="6863417"/>
          </a:xfrm>
          <a:prstGeom prst="rect">
            <a:avLst/>
          </a:prstGeom>
          <a:ln>
            <a:solidFill>
              <a:srgbClr val="290D0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vi-VN" sz="2000" dirty="0">
                <a:latin typeface="Times New Roman" pitchFamily="18" charset="0"/>
                <a:cs typeface="Times New Roman" pitchFamily="18" charset="0"/>
              </a:rPr>
              <a:t>Hòa Bình, ngày 5 tháng 8 năm 2000</a:t>
            </a:r>
          </a:p>
          <a:p>
            <a:pPr algn="just"/>
            <a:r>
              <a:rPr lang="vi-VN" sz="2000" dirty="0">
                <a:latin typeface="Times New Roman" pitchFamily="18" charset="0"/>
                <a:cs typeface="Times New Roman" pitchFamily="18" charset="0"/>
              </a:rPr>
              <a:t>      Bạn Hồng thân mến, </a:t>
            </a:r>
          </a:p>
          <a:p>
            <a:pPr algn="just"/>
            <a:r>
              <a:rPr lang="vi-VN" sz="2000" dirty="0">
                <a:latin typeface="Times New Roman" pitchFamily="18" charset="0"/>
                <a:cs typeface="Times New Roman" pitchFamily="18" charset="0"/>
              </a:rPr>
              <a:t>      Mình là Quách Tuấn Lương, học sinh lớp 4B trường Tiểu học Cù Chính Lan, thị xã Hòa Bình. Hôm nay, đọc báo Thiếu niên Tiền phong, mình rất xúc động được biết ba của Hồng đã hi sinh trong trận lũ lụt vừa rồi. Mình gửi bức thư này chia buồn với bạn.</a:t>
            </a:r>
          </a:p>
          <a:p>
            <a:pPr algn="just"/>
            <a:r>
              <a:rPr lang="vi-VN" sz="2000" dirty="0">
                <a:latin typeface="Times New Roman" pitchFamily="18" charset="0"/>
                <a:cs typeface="Times New Roman" pitchFamily="18" charset="0"/>
              </a:rPr>
              <a:t>      Hồng ơi!</a:t>
            </a:r>
          </a:p>
          <a:p>
            <a:pPr algn="just"/>
            <a:r>
              <a:rPr lang="vi-VN" sz="2000" dirty="0">
                <a:latin typeface="Times New Roman" pitchFamily="18" charset="0"/>
                <a:cs typeface="Times New Roman" pitchFamily="18" charset="0"/>
              </a:rPr>
              <a:t>      Mình hiểu Hồng đau đớn và thiệt thòi như thế nào khi ba Hồng đã ra đi mãi mãi. Nhưng chắc là Hồng cũng tự hào về tấm gương dũng cảm của ba xả thân cứu người giữa dòng nước lũ. Mình tin rằng theo gương ba, Hồng sẽ vượt qua nỗi đau này. Bên cạnh Hồng còn có má, có cô bác và có cả những người bạn mới như mình.</a:t>
            </a:r>
          </a:p>
          <a:p>
            <a:pPr algn="just"/>
            <a:r>
              <a:rPr lang="vi-VN" sz="2000" dirty="0">
                <a:latin typeface="Times New Roman" pitchFamily="18" charset="0"/>
                <a:cs typeface="Times New Roman" pitchFamily="18" charset="0"/>
              </a:rPr>
              <a:t>      Mấy ngày nay, ở phường mình và khắp thị xã đang có phong trào quyên góp ủng hộ đồng bào khắc phục thiên tai. Trường mình cũng vừa tổ chức đợt góp đồ dùng học tập giúp các bạn vùng lũ lụt. Riêng mình gửi giúp Hồng toàn bộ số tiền mình bỏ ống từ mấy năm nay. Hồng nhận cho mình nhé!</a:t>
            </a:r>
          </a:p>
          <a:p>
            <a:pPr algn="just"/>
            <a:r>
              <a:rPr lang="vi-VN" sz="2000" dirty="0">
                <a:latin typeface="Times New Roman" pitchFamily="18" charset="0"/>
                <a:cs typeface="Times New Roman" pitchFamily="18" charset="0"/>
              </a:rPr>
              <a:t>      Chúc Hồng khỏe. Mong nhận được thư bạn.</a:t>
            </a:r>
          </a:p>
          <a:p>
            <a:pPr algn="just"/>
            <a:r>
              <a:rPr lang="vi-VN" sz="2000" dirty="0">
                <a:latin typeface="Times New Roman" pitchFamily="18" charset="0"/>
                <a:cs typeface="Times New Roman" pitchFamily="18" charset="0"/>
              </a:rPr>
              <a:t>                                                      Bạn mới của Hồng</a:t>
            </a:r>
          </a:p>
          <a:p>
            <a:pPr algn="just"/>
            <a:r>
              <a:rPr lang="vi-VN" sz="2000" i="1" dirty="0">
                <a:latin typeface="Times New Roman" pitchFamily="18" charset="0"/>
                <a:cs typeface="Times New Roman" pitchFamily="18" charset="0"/>
              </a:rPr>
              <a:t>                                                     Quách Tuấn Lương</a:t>
            </a:r>
            <a:endParaRPr lang="vi-VN" sz="2000" dirty="0">
              <a:latin typeface="Times New Roman" pitchFamily="18" charset="0"/>
              <a:cs typeface="Times New Roman" pitchFamily="18" charset="0"/>
            </a:endParaRPr>
          </a:p>
        </p:txBody>
      </p:sp>
      <p:sp>
        <p:nvSpPr>
          <p:cNvPr id="2" name="Rectangle 1"/>
          <p:cNvSpPr/>
          <p:nvPr/>
        </p:nvSpPr>
        <p:spPr>
          <a:xfrm>
            <a:off x="7536113" y="2557768"/>
            <a:ext cx="2310869" cy="2031325"/>
          </a:xfrm>
          <a:prstGeom prst="rect">
            <a:avLst/>
          </a:prstGeom>
        </p:spPr>
        <p:txBody>
          <a:bodyPr wrap="square">
            <a:spAutoFit/>
          </a:bodyPr>
          <a:lstStyle/>
          <a:p>
            <a:pPr algn="just"/>
            <a:r>
              <a:rPr lang="en-US" sz="2100" b="1" dirty="0">
                <a:solidFill>
                  <a:schemeClr val="accent6">
                    <a:lumMod val="75000"/>
                  </a:schemeClr>
                </a:solidFill>
                <a:latin typeface="Times New Roman" pitchFamily="18" charset="0"/>
                <a:cs typeface="Times New Roman" pitchFamily="18" charset="0"/>
              </a:rPr>
              <a:t>-</a:t>
            </a:r>
            <a:r>
              <a:rPr lang="vi-VN" sz="2100" b="1" dirty="0">
                <a:solidFill>
                  <a:schemeClr val="accent6">
                    <a:lumMod val="75000"/>
                  </a:schemeClr>
                </a:solidFill>
                <a:latin typeface="Times New Roman" pitchFamily="18" charset="0"/>
                <a:cs typeface="Times New Roman" pitchFamily="18" charset="0"/>
              </a:rPr>
              <a:t> Những dòng mở đầu thư cho biết rõ địa điểm, thời gian viết thư, lời chào hỏi người nhận th</a:t>
            </a:r>
            <a:r>
              <a:rPr lang="en-US" sz="2100" b="1" dirty="0">
                <a:solidFill>
                  <a:schemeClr val="accent6">
                    <a:lumMod val="75000"/>
                  </a:schemeClr>
                </a:solidFill>
                <a:latin typeface="Times New Roman" pitchFamily="18" charset="0"/>
                <a:cs typeface="Times New Roman" pitchFamily="18" charset="0"/>
              </a:rPr>
              <a:t>ư. </a:t>
            </a:r>
          </a:p>
        </p:txBody>
      </p:sp>
      <p:sp>
        <p:nvSpPr>
          <p:cNvPr id="17" name="Rectangle 16"/>
          <p:cNvSpPr/>
          <p:nvPr/>
        </p:nvSpPr>
        <p:spPr>
          <a:xfrm>
            <a:off x="7536113" y="4420721"/>
            <a:ext cx="2240155" cy="2354491"/>
          </a:xfrm>
          <a:prstGeom prst="rect">
            <a:avLst/>
          </a:prstGeom>
        </p:spPr>
        <p:txBody>
          <a:bodyPr wrap="square">
            <a:spAutoFit/>
          </a:bodyPr>
          <a:lstStyle/>
          <a:p>
            <a:pPr algn="just"/>
            <a:r>
              <a:rPr lang="vi-VN" sz="2100" b="1" dirty="0">
                <a:solidFill>
                  <a:srgbClr val="0000FF"/>
                </a:solidFill>
                <a:latin typeface="Times New Roman" pitchFamily="18" charset="0"/>
                <a:cs typeface="Times New Roman" pitchFamily="18" charset="0"/>
              </a:rPr>
              <a:t>- Những dòng cuối thư ghi lời chúc, lời nhắn nhủ, cám ơn, hứa hẹn và kí tên, ghi họ và tên người viết thư.</a:t>
            </a:r>
            <a:endParaRPr lang="en-US" sz="2100" b="1" dirty="0">
              <a:solidFill>
                <a:srgbClr val="0000FF"/>
              </a:solidFill>
              <a:latin typeface="Times New Roman" pitchFamily="18" charset="0"/>
              <a:cs typeface="Times New Roman" pitchFamily="18" charset="0"/>
            </a:endParaRPr>
          </a:p>
        </p:txBody>
      </p:sp>
      <p:sp>
        <p:nvSpPr>
          <p:cNvPr id="3" name="Rounded Rectangle 2"/>
          <p:cNvSpPr/>
          <p:nvPr/>
        </p:nvSpPr>
        <p:spPr>
          <a:xfrm>
            <a:off x="3525628" y="48596"/>
            <a:ext cx="3979572" cy="398693"/>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878599" y="263880"/>
            <a:ext cx="2577922" cy="366816"/>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128185" y="5815581"/>
            <a:ext cx="6080977" cy="95963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018148"/>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mph" presetSubtype="0" nodeType="clickEffect">
                                  <p:stCondLst>
                                    <p:cond delay="0"/>
                                  </p:stCondLst>
                                  <p:iterate type="lt">
                                    <p:tmAbs val="25"/>
                                  </p:iterate>
                                  <p:childTnLst>
                                    <p:set>
                                      <p:cBhvr override="childStyle">
                                        <p:cTn id="16" dur="indefinite"/>
                                        <p:tgtEl>
                                          <p:spTgt spid="11">
                                            <p:txEl>
                                              <p:pRg st="0" end="0"/>
                                            </p:txEl>
                                          </p:spTgt>
                                        </p:tgtEl>
                                        <p:attrNameLst>
                                          <p:attrName>style.fontWeight</p:attrName>
                                        </p:attrNameLst>
                                      </p:cBhvr>
                                      <p:to>
                                        <p:strVal val="bold"/>
                                      </p:to>
                                    </p:set>
                                  </p:childTnLst>
                                </p:cTn>
                              </p:par>
                              <p:par>
                                <p:cTn id="17" presetID="15" presetClass="emph" presetSubtype="0" nodeType="withEffect">
                                  <p:stCondLst>
                                    <p:cond delay="0"/>
                                  </p:stCondLst>
                                  <p:iterate type="lt">
                                    <p:tmAbs val="25"/>
                                  </p:iterate>
                                  <p:childTnLst>
                                    <p:set>
                                      <p:cBhvr override="childStyle">
                                        <p:cTn id="18" dur="indefinite"/>
                                        <p:tgtEl>
                                          <p:spTgt spid="11">
                                            <p:txEl>
                                              <p:pRg st="1" end="1"/>
                                            </p:txEl>
                                          </p:spTgt>
                                        </p:tgtEl>
                                        <p:attrNameLst>
                                          <p:attrName>style.fontWeight</p:attrName>
                                        </p:attrNameLst>
                                      </p:cBhvr>
                                      <p:to>
                                        <p:strVal val="bold"/>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circle(in)">
                                      <p:cBhvr>
                                        <p:cTn id="23" dur="20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5" presetClass="emph" presetSubtype="0" nodeType="clickEffect">
                                  <p:stCondLst>
                                    <p:cond delay="0"/>
                                  </p:stCondLst>
                                  <p:iterate type="lt">
                                    <p:tmAbs val="25"/>
                                  </p:iterate>
                                  <p:childTnLst>
                                    <p:set>
                                      <p:cBhvr override="childStyle">
                                        <p:cTn id="27" dur="indefinite"/>
                                        <p:tgtEl>
                                          <p:spTgt spid="11">
                                            <p:txEl>
                                              <p:pRg st="6" end="6"/>
                                            </p:txEl>
                                          </p:spTgt>
                                        </p:tgtEl>
                                        <p:attrNameLst>
                                          <p:attrName>style.fontWeight</p:attrName>
                                        </p:attrNameLst>
                                      </p:cBhvr>
                                      <p:to>
                                        <p:strVal val="bold"/>
                                      </p:to>
                                    </p:set>
                                  </p:childTnLst>
                                </p:cTn>
                              </p:par>
                              <p:par>
                                <p:cTn id="28" presetID="15" presetClass="emph" presetSubtype="0" nodeType="withEffect">
                                  <p:stCondLst>
                                    <p:cond delay="0"/>
                                  </p:stCondLst>
                                  <p:iterate type="lt">
                                    <p:tmAbs val="25"/>
                                  </p:iterate>
                                  <p:childTnLst>
                                    <p:set>
                                      <p:cBhvr override="childStyle">
                                        <p:cTn id="29" dur="indefinite"/>
                                        <p:tgtEl>
                                          <p:spTgt spid="11">
                                            <p:txEl>
                                              <p:pRg st="7" end="7"/>
                                            </p:txEl>
                                          </p:spTgt>
                                        </p:tgtEl>
                                        <p:attrNameLst>
                                          <p:attrName>style.fontWeight</p:attrName>
                                        </p:attrNameLst>
                                      </p:cBhvr>
                                      <p:to>
                                        <p:strVal val="bold"/>
                                      </p:to>
                                    </p:set>
                                  </p:childTnLst>
                                </p:cTn>
                              </p:par>
                              <p:par>
                                <p:cTn id="30" presetID="15" presetClass="emph" presetSubtype="0" nodeType="withEffect">
                                  <p:stCondLst>
                                    <p:cond delay="0"/>
                                  </p:stCondLst>
                                  <p:iterate type="lt">
                                    <p:tmAbs val="25"/>
                                  </p:iterate>
                                  <p:childTnLst>
                                    <p:set>
                                      <p:cBhvr override="childStyle">
                                        <p:cTn id="31" dur="indefinite"/>
                                        <p:tgtEl>
                                          <p:spTgt spid="11">
                                            <p:txEl>
                                              <p:pRg st="8" end="8"/>
                                            </p:txEl>
                                          </p:spTgt>
                                        </p:tgtEl>
                                        <p:attrNameLst>
                                          <p:attrName>style.fontWeight</p:attrName>
                                        </p:attrNameLst>
                                      </p:cBhvr>
                                      <p:to>
                                        <p:strVal val="bold"/>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8139" y="885495"/>
            <a:ext cx="8466083" cy="1243930"/>
          </a:xfrm>
          <a:prstGeom prst="rect">
            <a:avLst/>
          </a:prstGeom>
          <a:solidFill>
            <a:srgbClr val="A2F2F4"/>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4400" dirty="0">
                <a:solidFill>
                  <a:srgbClr val="FF0000"/>
                </a:solidFill>
                <a:latin typeface="Times New Roman" panose="02020603050405020304" pitchFamily="18" charset="0"/>
                <a:cs typeface="Times New Roman" panose="02020603050405020304" pitchFamily="18" charset="0"/>
              </a:rPr>
              <a:t>Nội dung bức thư thể hiện điều gì?</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3" name="Horizontal Scroll 2"/>
          <p:cNvSpPr/>
          <p:nvPr/>
        </p:nvSpPr>
        <p:spPr>
          <a:xfrm>
            <a:off x="1799896" y="2492033"/>
            <a:ext cx="8702566" cy="4108537"/>
          </a:xfrm>
          <a:prstGeom prst="horizontalScrol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latin typeface="Times New Roman" panose="02020603050405020304" pitchFamily="18" charset="0"/>
                <a:cs typeface="Times New Roman" panose="02020603050405020304" pitchFamily="18" charset="0"/>
              </a:rPr>
              <a:t>Nội</a:t>
            </a:r>
            <a:r>
              <a:rPr lang="en-US" sz="4400" dirty="0">
                <a:latin typeface="Times New Roman" panose="02020603050405020304" pitchFamily="18" charset="0"/>
                <a:cs typeface="Times New Roman" panose="02020603050405020304" pitchFamily="18" charset="0"/>
              </a:rPr>
              <a:t> dung</a:t>
            </a:r>
            <a:r>
              <a:rPr lang="vi-VN" sz="4400" dirty="0">
                <a:latin typeface="Times New Roman" panose="02020603050405020304" pitchFamily="18" charset="0"/>
                <a:cs typeface="Times New Roman" panose="02020603050405020304" pitchFamily="18" charset="0"/>
              </a:rPr>
              <a:t>: Lương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rất</a:t>
            </a:r>
            <a:r>
              <a:rPr lang="vi-VN" sz="4400" dirty="0">
                <a:latin typeface="Times New Roman" panose="02020603050405020304" pitchFamily="18" charset="0"/>
                <a:cs typeface="Times New Roman" panose="02020603050405020304" pitchFamily="18" charset="0"/>
              </a:rPr>
              <a:t> thương bạn</a:t>
            </a:r>
            <a:r>
              <a:rPr lang="en-US" sz="4400" dirty="0">
                <a:latin typeface="Times New Roman" panose="02020603050405020304" pitchFamily="18" charset="0"/>
                <a:cs typeface="Times New Roman" panose="02020603050405020304" pitchFamily="18" charset="0"/>
              </a:rPr>
              <a:t>, chia </a:t>
            </a:r>
            <a:r>
              <a:rPr lang="en-US" sz="4400" dirty="0" err="1">
                <a:latin typeface="Times New Roman" panose="02020603050405020304" pitchFamily="18" charset="0"/>
                <a:cs typeface="Times New Roman" panose="02020603050405020304" pitchFamily="18" charset="0"/>
              </a:rPr>
              <a:t>sẻ</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cùng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bạn</a:t>
            </a:r>
            <a:r>
              <a:rPr lang="vi-VN" sz="4400" dirty="0">
                <a:latin typeface="Times New Roman" panose="02020603050405020304" pitchFamily="18" charset="0"/>
                <a:cs typeface="Times New Roman" panose="02020603050405020304" pitchFamily="18" charset="0"/>
              </a:rPr>
              <a:t> khi bạn gặp đau thương, mất mát trong cuộc sống.</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186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hlinkClick r:id="rId4" action="ppaction://hlinksldjump"/>
          </p:cNvPr>
          <p:cNvSpPr txBox="1"/>
          <p:nvPr/>
        </p:nvSpPr>
        <p:spPr>
          <a:xfrm>
            <a:off x="1713964" y="2135188"/>
            <a:ext cx="6629400" cy="1280992"/>
          </a:xfrm>
          <a:prstGeom prst="rect">
            <a:avLst/>
          </a:prstGeom>
          <a:noFill/>
        </p:spPr>
        <p:txBody>
          <a:bodyPr>
            <a:spAutoFit/>
          </a:bodyPr>
          <a:lstStyle/>
          <a:p>
            <a:pPr algn="ctr">
              <a:lnSpc>
                <a:spcPct val="130000"/>
              </a:lnSpc>
              <a:buFont typeface="Arial" charset="0"/>
              <a:buNone/>
              <a:defRPr/>
            </a:pPr>
            <a:r>
              <a:rPr lang="en-US" sz="6600" b="1" dirty="0">
                <a:solidFill>
                  <a:srgbClr val="FF3399"/>
                </a:solidFill>
                <a:latin typeface="Times New Roman" panose="02020603050405020304" pitchFamily="18" charset="0"/>
                <a:ea typeface="HP001 5Ha" pitchFamily="34" charset="-127"/>
                <a:cs typeface="Times New Roman" panose="02020603050405020304" pitchFamily="18" charset="0"/>
              </a:rPr>
              <a:t>3. </a:t>
            </a:r>
            <a:r>
              <a:rPr lang="en-US" sz="6600" b="1" dirty="0" err="1">
                <a:solidFill>
                  <a:srgbClr val="FF3399"/>
                </a:solidFill>
                <a:latin typeface="Times New Roman" panose="02020603050405020304" pitchFamily="18" charset="0"/>
                <a:ea typeface="HP001 5Ha" pitchFamily="34" charset="-127"/>
                <a:cs typeface="Times New Roman" panose="02020603050405020304" pitchFamily="18" charset="0"/>
              </a:rPr>
              <a:t>Luyện</a:t>
            </a:r>
            <a:r>
              <a:rPr lang="en-US" sz="6600" b="1" dirty="0">
                <a:solidFill>
                  <a:srgbClr val="FF3399"/>
                </a:solidFill>
                <a:latin typeface="Times New Roman" panose="02020603050405020304" pitchFamily="18" charset="0"/>
                <a:ea typeface="HP001 5Ha" pitchFamily="34" charset="-127"/>
                <a:cs typeface="Times New Roman" panose="02020603050405020304" pitchFamily="18" charset="0"/>
              </a:rPr>
              <a:t> </a:t>
            </a:r>
            <a:r>
              <a:rPr lang="en-US" sz="6600" b="1" dirty="0" err="1">
                <a:solidFill>
                  <a:srgbClr val="FF3399"/>
                </a:solidFill>
                <a:latin typeface="Times New Roman" panose="02020603050405020304" pitchFamily="18" charset="0"/>
                <a:ea typeface="HP001 5Ha" pitchFamily="34" charset="-127"/>
                <a:cs typeface="Times New Roman" panose="02020603050405020304" pitchFamily="18" charset="0"/>
              </a:rPr>
              <a:t>đọc</a:t>
            </a:r>
            <a:r>
              <a:rPr lang="en-US" sz="6600" b="1" dirty="0">
                <a:solidFill>
                  <a:srgbClr val="FF3399"/>
                </a:solidFill>
                <a:latin typeface="Times New Roman" panose="02020603050405020304" pitchFamily="18" charset="0"/>
                <a:ea typeface="HP001 5Ha" pitchFamily="34" charset="-127"/>
                <a:cs typeface="Times New Roman" panose="02020603050405020304" pitchFamily="18" charset="0"/>
              </a:rPr>
              <a:t> hay</a:t>
            </a:r>
          </a:p>
        </p:txBody>
      </p:sp>
    </p:spTree>
    <p:extLst>
      <p:ext uri="{BB962C8B-B14F-4D97-AF65-F5344CB8AC3E}">
        <p14:creationId xmlns:p14="http://schemas.microsoft.com/office/powerpoint/2010/main" val="1977905254"/>
      </p:ext>
    </p:extLst>
  </p:cSld>
  <p:clrMapOvr>
    <a:masterClrMapping/>
  </p:clrMapOvr>
  <p:transition spd="slow">
    <p:fade/>
    <p:sndAc>
      <p:stSnd>
        <p:snd r:embed="rId2" name="chimes.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20 hình nền powerpoint cực xanh - sạch - đẹp về môi trườ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78"/>
            <a:ext cx="12192000" cy="68624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68E7938-8027-4271-B776-D50A4A01E370}"/>
              </a:ext>
            </a:extLst>
          </p:cNvPr>
          <p:cNvSpPr txBox="1"/>
          <p:nvPr/>
        </p:nvSpPr>
        <p:spPr>
          <a:xfrm>
            <a:off x="1524001" y="1675303"/>
            <a:ext cx="8812925" cy="252376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Hòa Bình, ngày 5 tháng 8 năm 2000</a:t>
            </a:r>
          </a:p>
          <a:p>
            <a:pPr algn="just"/>
            <a:r>
              <a:rPr lang="vi-VN" sz="2400" dirty="0">
                <a:latin typeface="Times New Roman" pitchFamily="18" charset="0"/>
                <a:cs typeface="Times New Roman" pitchFamily="18" charset="0"/>
              </a:rPr>
              <a:t>     </a:t>
            </a:r>
            <a:r>
              <a:rPr lang="vi-VN" sz="2200" dirty="0">
                <a:latin typeface="Times New Roman" pitchFamily="18" charset="0"/>
                <a:cs typeface="Times New Roman" pitchFamily="18" charset="0"/>
              </a:rPr>
              <a:t> </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Bạn Hồng thân mến, </a:t>
            </a:r>
          </a:p>
          <a:p>
            <a:pPr algn="just"/>
            <a:r>
              <a:rPr lang="vi-VN" sz="2200" dirty="0">
                <a:latin typeface="Times New Roman" pitchFamily="18" charset="0"/>
                <a:cs typeface="Times New Roman" pitchFamily="18" charset="0"/>
              </a:rPr>
              <a:t>    </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Mình là Quách Tuấn Lương, học sinh lớp 4B trường Tiểu học Cù Chính Lan, thị xã Hòa Bình. Hôm nay, đọc báo Thiếu niên Tiền phong, mình rất xúc động được biết ba của Hồng đã hi sinh trong trận lũ lụt vừa rồi. Mình gửi bức thư này chia buồn với bạn.</a:t>
            </a:r>
          </a:p>
          <a:p>
            <a:pPr algn="just"/>
            <a:r>
              <a:rPr lang="vi-VN" sz="2200" dirty="0">
                <a:latin typeface="Times New Roman" pitchFamily="18" charset="0"/>
                <a:cs typeface="Times New Roman" pitchFamily="18" charset="0"/>
              </a:rPr>
              <a:t>     </a:t>
            </a:r>
          </a:p>
        </p:txBody>
      </p:sp>
      <p:sp>
        <p:nvSpPr>
          <p:cNvPr id="2" name="Rectangle 1"/>
          <p:cNvSpPr/>
          <p:nvPr/>
        </p:nvSpPr>
        <p:spPr>
          <a:xfrm>
            <a:off x="2882462" y="995752"/>
            <a:ext cx="6096000" cy="461665"/>
          </a:xfrm>
          <a:prstGeom prst="rect">
            <a:avLst/>
          </a:prstGeom>
        </p:spPr>
        <p:txBody>
          <a:bodyPr wrap="square">
            <a:spAutoFit/>
          </a:bodyPr>
          <a:lstStyle/>
          <a:p>
            <a:pPr algn="ctr"/>
            <a:r>
              <a:rPr lang="en-US" sz="2400" b="1" dirty="0">
                <a:solidFill>
                  <a:srgbClr val="0033CC"/>
                </a:solidFill>
                <a:latin typeface="Times New Roman" panose="02020603050405020304" pitchFamily="18" charset="0"/>
                <a:cs typeface="Times New Roman" panose="02020603050405020304" pitchFamily="18" charset="0"/>
              </a:rPr>
              <a:t>THƯ THĂM BẠN</a:t>
            </a:r>
          </a:p>
        </p:txBody>
      </p:sp>
      <p:sp>
        <p:nvSpPr>
          <p:cNvPr id="3" name="TextBox 2"/>
          <p:cNvSpPr txBox="1"/>
          <p:nvPr/>
        </p:nvSpPr>
        <p:spPr>
          <a:xfrm>
            <a:off x="7847526" y="1684061"/>
            <a:ext cx="317716" cy="461665"/>
          </a:xfrm>
          <a:prstGeom prst="rect">
            <a:avLst/>
          </a:prstGeom>
          <a:noFill/>
        </p:spPr>
        <p:txBody>
          <a:bodyPr wrap="none" rtlCol="0">
            <a:spAutoFit/>
          </a:bodyPr>
          <a:lstStyle/>
          <a:p>
            <a:r>
              <a:rPr lang="en-US" sz="2400" b="1" dirty="0">
                <a:solidFill>
                  <a:srgbClr val="FF0000"/>
                </a:solidFill>
              </a:rPr>
              <a:t>/</a:t>
            </a:r>
            <a:endParaRPr lang="en-US" b="1" dirty="0">
              <a:solidFill>
                <a:srgbClr val="FF0000"/>
              </a:solidFill>
            </a:endParaRPr>
          </a:p>
        </p:txBody>
      </p:sp>
      <p:sp>
        <p:nvSpPr>
          <p:cNvPr id="6" name="TextBox 5"/>
          <p:cNvSpPr txBox="1"/>
          <p:nvPr/>
        </p:nvSpPr>
        <p:spPr>
          <a:xfrm>
            <a:off x="8865270" y="1675304"/>
            <a:ext cx="317716" cy="461665"/>
          </a:xfrm>
          <a:prstGeom prst="rect">
            <a:avLst/>
          </a:prstGeom>
          <a:noFill/>
        </p:spPr>
        <p:txBody>
          <a:bodyPr wrap="none" rtlCol="0">
            <a:spAutoFit/>
          </a:bodyPr>
          <a:lstStyle/>
          <a:p>
            <a:r>
              <a:rPr lang="en-US" sz="2400" b="1" dirty="0">
                <a:solidFill>
                  <a:srgbClr val="FF0000"/>
                </a:solidFill>
              </a:rPr>
              <a:t>/</a:t>
            </a:r>
            <a:endParaRPr lang="en-US" b="1" dirty="0">
              <a:solidFill>
                <a:srgbClr val="FF0000"/>
              </a:solidFill>
            </a:endParaRPr>
          </a:p>
        </p:txBody>
      </p:sp>
      <p:sp>
        <p:nvSpPr>
          <p:cNvPr id="7" name="TextBox 6"/>
          <p:cNvSpPr txBox="1"/>
          <p:nvPr/>
        </p:nvSpPr>
        <p:spPr>
          <a:xfrm>
            <a:off x="7062541" y="2381003"/>
            <a:ext cx="317716" cy="461665"/>
          </a:xfrm>
          <a:prstGeom prst="rect">
            <a:avLst/>
          </a:prstGeom>
          <a:noFill/>
        </p:spPr>
        <p:txBody>
          <a:bodyPr wrap="none" rtlCol="0">
            <a:spAutoFit/>
          </a:bodyPr>
          <a:lstStyle/>
          <a:p>
            <a:r>
              <a:rPr lang="en-US" sz="2400" b="1" dirty="0">
                <a:solidFill>
                  <a:srgbClr val="FF0000"/>
                </a:solidFill>
              </a:rPr>
              <a:t>/</a:t>
            </a:r>
            <a:endParaRPr lang="en-US" b="1" dirty="0">
              <a:solidFill>
                <a:srgbClr val="FF0000"/>
              </a:solidFill>
            </a:endParaRPr>
          </a:p>
        </p:txBody>
      </p:sp>
      <p:sp>
        <p:nvSpPr>
          <p:cNvPr id="8" name="TextBox 10"/>
          <p:cNvSpPr txBox="1">
            <a:spLocks noChangeArrowheads="1"/>
          </p:cNvSpPr>
          <p:nvPr/>
        </p:nvSpPr>
        <p:spPr bwMode="auto">
          <a:xfrm>
            <a:off x="1524001" y="3128642"/>
            <a:ext cx="178398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sz="2200" b="1" dirty="0">
                <a:solidFill>
                  <a:srgbClr val="FF0000"/>
                </a:solidFill>
                <a:latin typeface="Times New Roman" pitchFamily="18" charset="0"/>
                <a:cs typeface="Times New Roman" pitchFamily="18" charset="0"/>
              </a:rPr>
              <a:t>xúc động</a:t>
            </a:r>
            <a:endParaRPr lang="vi-VN" altLang="en-US" sz="2200" b="1" u="sng" dirty="0">
              <a:solidFill>
                <a:srgbClr val="FF0000"/>
              </a:solidFill>
              <a:latin typeface="HP001 4 hàng" panose="020B0603050302020204" pitchFamily="34" charset="0"/>
            </a:endParaRPr>
          </a:p>
        </p:txBody>
      </p:sp>
      <p:sp>
        <p:nvSpPr>
          <p:cNvPr id="9" name="TextBox 10"/>
          <p:cNvSpPr txBox="1">
            <a:spLocks noChangeArrowheads="1"/>
          </p:cNvSpPr>
          <p:nvPr/>
        </p:nvSpPr>
        <p:spPr bwMode="auto">
          <a:xfrm>
            <a:off x="3338727" y="3451861"/>
            <a:ext cx="15545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sz="2200" b="1" dirty="0">
                <a:solidFill>
                  <a:srgbClr val="FF0000"/>
                </a:solidFill>
                <a:latin typeface="Times New Roman" pitchFamily="18" charset="0"/>
                <a:cs typeface="Times New Roman" pitchFamily="18" charset="0"/>
              </a:rPr>
              <a:t>chia buồn</a:t>
            </a:r>
            <a:endParaRPr lang="vi-VN" altLang="en-US" sz="2200" b="1" u="sng" dirty="0">
              <a:solidFill>
                <a:srgbClr val="FF0000"/>
              </a:solidFill>
              <a:latin typeface="HP001 4 hàng" panose="020B0603050302020204" pitchFamily="34" charset="0"/>
            </a:endParaRPr>
          </a:p>
        </p:txBody>
      </p:sp>
    </p:spTree>
    <p:extLst>
      <p:ext uri="{BB962C8B-B14F-4D97-AF65-F5344CB8AC3E}">
        <p14:creationId xmlns:p14="http://schemas.microsoft.com/office/powerpoint/2010/main" val="76768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6"/>
            <a:ext cx="12192000"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p:cNvSpPr>
            <a:spLocks noChangeArrowheads="1" noChangeShapeType="1" noTextEdit="1"/>
          </p:cNvSpPr>
          <p:nvPr/>
        </p:nvSpPr>
        <p:spPr bwMode="auto">
          <a:xfrm>
            <a:off x="4724400" y="2647950"/>
            <a:ext cx="5029200" cy="1390650"/>
          </a:xfrm>
          <a:prstGeom prst="rect">
            <a:avLst/>
          </a:prstGeom>
        </p:spPr>
        <p:txBody>
          <a:bodyPr wrap="none" fromWordArt="1">
            <a:prstTxWarp prst="textPlain">
              <a:avLst>
                <a:gd name="adj" fmla="val 50000"/>
              </a:avLst>
            </a:prstTxWarp>
          </a:bodyPr>
          <a:lstStyle/>
          <a:p>
            <a:pPr algn="ctr"/>
            <a:r>
              <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rPr>
              <a:t>KHỞI ĐỘNG</a:t>
            </a:r>
          </a:p>
        </p:txBody>
      </p:sp>
      <p:sp>
        <p:nvSpPr>
          <p:cNvPr id="4" name="Text Box 5"/>
          <p:cNvSpPr txBox="1">
            <a:spLocks noChangeArrowheads="1"/>
          </p:cNvSpPr>
          <p:nvPr/>
        </p:nvSpPr>
        <p:spPr bwMode="auto">
          <a:xfrm>
            <a:off x="2998652" y="4365569"/>
            <a:ext cx="9083964" cy="646331"/>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50000"/>
              </a:spcBef>
              <a:buFontTx/>
              <a:buNone/>
            </a:pPr>
            <a:r>
              <a:rPr lang="en-US" altLang="en-US" sz="3600"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Câu</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smtClean="0">
                <a:solidFill>
                  <a:srgbClr val="FF0000"/>
                </a:solidFill>
                <a:latin typeface="Times New Roman" panose="02020603050405020304" pitchFamily="18" charset="0"/>
                <a:cs typeface="Times New Roman" panose="02020603050405020304" pitchFamily="18" charset="0"/>
              </a:rPr>
              <a:t>1</a:t>
            </a:r>
            <a:r>
              <a:rPr lang="en-US" altLang="en-US" b="1" dirty="0" smtClean="0">
                <a:solidFill>
                  <a:srgbClr val="000000"/>
                </a:solidFill>
                <a:latin typeface="Times New Roman" panose="02020603050405020304" pitchFamily="18" charset="0"/>
                <a:cs typeface="Times New Roman" panose="02020603050405020304" pitchFamily="18" charset="0"/>
              </a:rPr>
              <a:t>:Nêu </a:t>
            </a:r>
            <a:r>
              <a:rPr lang="en-US" altLang="en-US" b="1" dirty="0" err="1" smtClean="0">
                <a:solidFill>
                  <a:srgbClr val="000000"/>
                </a:solidFill>
                <a:latin typeface="Times New Roman" panose="02020603050405020304" pitchFamily="18" charset="0"/>
                <a:cs typeface="Times New Roman" panose="02020603050405020304" pitchFamily="18" charset="0"/>
              </a:rPr>
              <a:t>nội</a:t>
            </a:r>
            <a:r>
              <a:rPr lang="en-US" altLang="en-US" b="1" dirty="0" smtClean="0">
                <a:solidFill>
                  <a:srgbClr val="000000"/>
                </a:solidFill>
                <a:latin typeface="Times New Roman" panose="02020603050405020304" pitchFamily="18" charset="0"/>
                <a:cs typeface="Times New Roman" panose="02020603050405020304" pitchFamily="18" charset="0"/>
              </a:rPr>
              <a:t> dung </a:t>
            </a:r>
            <a:r>
              <a:rPr lang="en-US" altLang="en-US" b="1" dirty="0" err="1" smtClean="0">
                <a:solidFill>
                  <a:srgbClr val="000000"/>
                </a:solidFill>
                <a:latin typeface="Times New Roman" panose="02020603050405020304" pitchFamily="18" charset="0"/>
                <a:cs typeface="Times New Roman" panose="02020603050405020304" pitchFamily="18" charset="0"/>
              </a:rPr>
              <a:t>bài</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Truyện</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cổ</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nước</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mình</a:t>
            </a:r>
            <a:r>
              <a:rPr lang="en-US" altLang="en-US" b="1" dirty="0" smtClean="0">
                <a:solidFill>
                  <a:srgbClr val="000000"/>
                </a:solidFill>
                <a:latin typeface="Times New Roman" panose="02020603050405020304" pitchFamily="18" charset="0"/>
                <a:cs typeface="Times New Roman" panose="02020603050405020304" pitchFamily="18" charset="0"/>
              </a:rPr>
              <a:t>”?</a:t>
            </a:r>
            <a:endParaRPr lang="en-US" altLang="en-US"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363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ình nền đẹp cho bài giảng điện tử - Ảnh nền thiết kế bài giả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4" y="1"/>
            <a:ext cx="1233054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44982" y="1311498"/>
            <a:ext cx="6456218" cy="523220"/>
          </a:xfrm>
          <a:prstGeom prst="rect">
            <a:avLst/>
          </a:prstGeom>
          <a:solidFill>
            <a:schemeClr val="bg1"/>
          </a:solidFill>
        </p:spPr>
        <p:txBody>
          <a:bodyPr wrap="square" rtlCol="0">
            <a:spAutoFit/>
          </a:bodyPr>
          <a:lstStyle/>
          <a:p>
            <a:pPr algn="just"/>
            <a:r>
              <a:rPr lang="en-US" sz="2800" dirty="0" err="1" smtClean="0">
                <a:latin typeface="Times New Roman" pitchFamily="18" charset="0"/>
                <a:cs typeface="Times New Roman" pitchFamily="18" charset="0"/>
              </a:rPr>
              <a:t>Luyện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diễn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nội</a:t>
            </a:r>
            <a:r>
              <a:rPr lang="en-US" sz="2800" dirty="0" smtClean="0">
                <a:latin typeface="Times New Roman" pitchFamily="18" charset="0"/>
                <a:cs typeface="Times New Roman" pitchFamily="18" charset="0"/>
              </a:rPr>
              <a:t> dung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id="{CEE9A15A-A859-4EC9-9954-7DC38B54D867}"/>
              </a:ext>
            </a:extLst>
          </p:cNvPr>
          <p:cNvSpPr/>
          <p:nvPr/>
        </p:nvSpPr>
        <p:spPr>
          <a:xfrm>
            <a:off x="4698022" y="101752"/>
            <a:ext cx="2795958" cy="1107996"/>
          </a:xfrm>
          <a:prstGeom prst="rect">
            <a:avLst/>
          </a:prstGeom>
          <a:noFill/>
        </p:spPr>
        <p:txBody>
          <a:bodyPr wrap="none" lIns="91440" tIns="45720" rIns="91440" bIns="45720">
            <a:spAutoFit/>
          </a:bodyPr>
          <a:lstStyle/>
          <a:p>
            <a:pPr algn="ctr"/>
            <a:r>
              <a:rPr lang="en-US" sz="6600" b="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Dặn</a:t>
            </a:r>
            <a:r>
              <a:rPr lang="en-US" sz="6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b="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dò</a:t>
            </a:r>
            <a:endParaRPr lang="en-US" sz="6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258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nền đẹp cho bài giảng điện tử - Ảnh nền thiết kế bài giả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EE9A15A-A859-4EC9-9954-7DC38B54D867}"/>
              </a:ext>
            </a:extLst>
          </p:cNvPr>
          <p:cNvSpPr/>
          <p:nvPr/>
        </p:nvSpPr>
        <p:spPr>
          <a:xfrm>
            <a:off x="3023654" y="1909293"/>
            <a:ext cx="6505307" cy="2123658"/>
          </a:xfrm>
          <a:prstGeom prst="rect">
            <a:avLst/>
          </a:prstGeom>
          <a:noFill/>
        </p:spPr>
        <p:txBody>
          <a:bodyPr wrap="none" lIns="91440" tIns="45720" rIns="91440" bIns="45720">
            <a:spAutoFit/>
          </a:bodyPr>
          <a:lstStyle/>
          <a:p>
            <a:pPr algn="ctr"/>
            <a:r>
              <a:rPr lang="en-US" sz="6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CHÚC CÁC EM </a:t>
            </a:r>
          </a:p>
          <a:p>
            <a:pPr algn="ctr"/>
            <a:r>
              <a:rPr lang="en-US" sz="6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HỌC TỐT</a:t>
            </a:r>
          </a:p>
        </p:txBody>
      </p:sp>
    </p:spTree>
    <p:extLst>
      <p:ext uri="{BB962C8B-B14F-4D97-AF65-F5344CB8AC3E}">
        <p14:creationId xmlns:p14="http://schemas.microsoft.com/office/powerpoint/2010/main" val="1402003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9999" y="0"/>
            <a:ext cx="9922155" cy="1754326"/>
          </a:xfrm>
          <a:prstGeom prst="rect">
            <a:avLst/>
          </a:prstGeom>
          <a:noFill/>
        </p:spPr>
        <p:txBody>
          <a:bodyPr wrap="square" rtlCol="0">
            <a:spAutoFit/>
          </a:bodyPr>
          <a:lstStyle/>
          <a:p>
            <a:pPr algn="ctr"/>
            <a:r>
              <a:rPr lang="en-US" sz="3600" dirty="0" err="1">
                <a:solidFill>
                  <a:srgbClr val="0000FF"/>
                </a:solidFill>
                <a:latin typeface="Times New Roman" panose="02020603050405020304" pitchFamily="18" charset="0"/>
                <a:cs typeface="Times New Roman" panose="02020603050405020304" pitchFamily="18" charset="0"/>
              </a:rPr>
              <a:t>Thứ</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hai</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ngày</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smtClean="0">
                <a:solidFill>
                  <a:srgbClr val="0000FF"/>
                </a:solidFill>
                <a:latin typeface="Times New Roman" panose="02020603050405020304" pitchFamily="18" charset="0"/>
                <a:cs typeface="Times New Roman" panose="02020603050405020304" pitchFamily="18" charset="0"/>
              </a:rPr>
              <a:t>19</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tháng</a:t>
            </a:r>
            <a:r>
              <a:rPr lang="en-US" sz="3600" dirty="0">
                <a:solidFill>
                  <a:srgbClr val="0000FF"/>
                </a:solidFill>
                <a:latin typeface="Times New Roman" panose="02020603050405020304" pitchFamily="18" charset="0"/>
                <a:cs typeface="Times New Roman" panose="02020603050405020304" pitchFamily="18" charset="0"/>
              </a:rPr>
              <a:t> 9 </a:t>
            </a:r>
            <a:r>
              <a:rPr lang="en-US" sz="3600" dirty="0" err="1">
                <a:solidFill>
                  <a:srgbClr val="0000FF"/>
                </a:solidFill>
                <a:latin typeface="Times New Roman" panose="02020603050405020304" pitchFamily="18" charset="0"/>
                <a:cs typeface="Times New Roman" panose="02020603050405020304" pitchFamily="18" charset="0"/>
              </a:rPr>
              <a:t>năm</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smtClean="0">
                <a:solidFill>
                  <a:srgbClr val="0000FF"/>
                </a:solidFill>
                <a:latin typeface="Times New Roman" panose="02020603050405020304" pitchFamily="18" charset="0"/>
                <a:cs typeface="Times New Roman" panose="02020603050405020304" pitchFamily="18" charset="0"/>
              </a:rPr>
              <a:t>2022</a:t>
            </a:r>
            <a:endParaRPr lang="en-US" sz="3600" dirty="0">
              <a:solidFill>
                <a:srgbClr val="0000FF"/>
              </a:solidFill>
              <a:latin typeface="Times New Roman" panose="02020603050405020304" pitchFamily="18" charset="0"/>
              <a:cs typeface="Times New Roman" panose="02020603050405020304" pitchFamily="18" charset="0"/>
            </a:endParaRPr>
          </a:p>
          <a:p>
            <a:pPr algn="ctr"/>
            <a:r>
              <a:rPr lang="en-US" sz="3600" dirty="0" err="1">
                <a:solidFill>
                  <a:srgbClr val="0000FF"/>
                </a:solidFill>
                <a:latin typeface="Times New Roman" panose="02020603050405020304" pitchFamily="18" charset="0"/>
                <a:cs typeface="Times New Roman" panose="02020603050405020304" pitchFamily="18" charset="0"/>
              </a:rPr>
              <a:t>Tập</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đọc</a:t>
            </a:r>
            <a:endParaRPr lang="en-US" sz="3600" dirty="0">
              <a:solidFill>
                <a:srgbClr val="0000FF"/>
              </a:solidFill>
              <a:latin typeface="Times New Roman" panose="02020603050405020304" pitchFamily="18" charset="0"/>
              <a:cs typeface="Times New Roman" panose="02020603050405020304" pitchFamily="18" charset="0"/>
            </a:endParaRPr>
          </a:p>
          <a:p>
            <a:pPr algn="ctr"/>
            <a:r>
              <a:rPr lang="en-US" sz="3600" dirty="0" err="1">
                <a:solidFill>
                  <a:srgbClr val="FF0000"/>
                </a:solidFill>
                <a:latin typeface="Times New Roman" panose="02020603050405020304" pitchFamily="18" charset="0"/>
                <a:cs typeface="Times New Roman" panose="02020603050405020304" pitchFamily="18" charset="0"/>
              </a:rPr>
              <a:t>Thư</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thăm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bạn</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4" name="Picture 2" descr="Soạn bài – Tập đọc: Thư thăm bạn - SGK Tiếng Việt lớp 4 Tập 1"/>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 y="1754328"/>
            <a:ext cx="12192000" cy="50738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77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12093262"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hlinkClick r:id="rId4" action="ppaction://hlinksldjump"/>
          </p:cNvPr>
          <p:cNvSpPr txBox="1"/>
          <p:nvPr/>
        </p:nvSpPr>
        <p:spPr>
          <a:xfrm>
            <a:off x="1762258" y="2349121"/>
            <a:ext cx="6629400" cy="1306063"/>
          </a:xfrm>
          <a:prstGeom prst="rect">
            <a:avLst/>
          </a:prstGeom>
          <a:noFill/>
        </p:spPr>
        <p:txBody>
          <a:bodyPr>
            <a:spAutoFit/>
          </a:bodyPr>
          <a:lstStyle/>
          <a:p>
            <a:pPr algn="ctr">
              <a:lnSpc>
                <a:spcPct val="130000"/>
              </a:lnSpc>
              <a:buFont typeface="Arial" charset="0"/>
              <a:buNone/>
              <a:defRPr/>
            </a:pPr>
            <a:r>
              <a:rPr lang="en-US" sz="6600" b="1" dirty="0">
                <a:solidFill>
                  <a:srgbClr val="FF3399"/>
                </a:solidFill>
                <a:latin typeface="+mj-lt"/>
                <a:ea typeface="HP001 5Ha" pitchFamily="34" charset="-127"/>
                <a:cs typeface="Arial" charset="0"/>
              </a:rPr>
              <a:t>1. </a:t>
            </a:r>
            <a:r>
              <a:rPr lang="en-US" sz="6600" b="1" dirty="0" err="1">
                <a:solidFill>
                  <a:srgbClr val="FF3399"/>
                </a:solidFill>
                <a:latin typeface="+mj-lt"/>
                <a:ea typeface="HP001 5Ha" pitchFamily="34" charset="-127"/>
                <a:cs typeface="Arial" charset="0"/>
              </a:rPr>
              <a:t>Luyện</a:t>
            </a:r>
            <a:r>
              <a:rPr lang="en-US" sz="6600" b="1" dirty="0">
                <a:solidFill>
                  <a:srgbClr val="FF3399"/>
                </a:solidFill>
                <a:latin typeface="+mj-lt"/>
                <a:ea typeface="HP001 5Ha" pitchFamily="34" charset="-127"/>
                <a:cs typeface="Arial" charset="0"/>
              </a:rPr>
              <a:t> </a:t>
            </a:r>
            <a:r>
              <a:rPr lang="en-US" sz="6600" b="1" dirty="0" err="1">
                <a:solidFill>
                  <a:srgbClr val="FF3399"/>
                </a:solidFill>
                <a:latin typeface="+mj-lt"/>
                <a:ea typeface="HP001 5Ha" pitchFamily="34" charset="-127"/>
                <a:cs typeface="Arial" charset="0"/>
              </a:rPr>
              <a:t>đọc</a:t>
            </a:r>
            <a:endParaRPr lang="en-US" sz="6600" b="1" dirty="0">
              <a:solidFill>
                <a:srgbClr val="FF3399"/>
              </a:solidFill>
              <a:latin typeface="+mj-lt"/>
              <a:ea typeface="HP001 5Ha" pitchFamily="34" charset="-127"/>
              <a:cs typeface="Arial" charset="0"/>
            </a:endParaRPr>
          </a:p>
        </p:txBody>
      </p:sp>
    </p:spTree>
    <p:extLst>
      <p:ext uri="{BB962C8B-B14F-4D97-AF65-F5344CB8AC3E}">
        <p14:creationId xmlns:p14="http://schemas.microsoft.com/office/powerpoint/2010/main" val="2271520276"/>
      </p:ext>
    </p:extLst>
  </p:cSld>
  <p:clrMapOvr>
    <a:masterClrMapping/>
  </p:clrMapOvr>
  <p:transition spd="slow">
    <p:fade/>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20 hình nền powerpoint cực xanh - sạch - đẹp về môi trườ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313"/>
            <a:ext cx="12192000" cy="68624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68E7938-8027-4271-B776-D50A4A01E370}"/>
              </a:ext>
            </a:extLst>
          </p:cNvPr>
          <p:cNvSpPr txBox="1"/>
          <p:nvPr/>
        </p:nvSpPr>
        <p:spPr>
          <a:xfrm>
            <a:off x="1582314" y="299199"/>
            <a:ext cx="9027374" cy="658641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Hòa Bình, ngày 5 tháng 8 năm 2000</a:t>
            </a:r>
          </a:p>
          <a:p>
            <a:pPr algn="just"/>
            <a:r>
              <a:rPr lang="vi-VN" sz="2400"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 </a:t>
            </a:r>
            <a:r>
              <a:rPr lang="vi-VN" sz="2200" dirty="0">
                <a:latin typeface="Times New Roman" pitchFamily="18" charset="0"/>
                <a:cs typeface="Times New Roman" pitchFamily="18" charset="0"/>
              </a:rPr>
              <a:t>Bạn Hồng thân mến, </a:t>
            </a:r>
          </a:p>
          <a:p>
            <a:pPr algn="just"/>
            <a:r>
              <a:rPr lang="vi-VN" sz="2200" dirty="0">
                <a:latin typeface="Times New Roman" pitchFamily="18" charset="0"/>
                <a:cs typeface="Times New Roman" pitchFamily="18" charset="0"/>
              </a:rPr>
              <a:t>      Mình là Quách Tuấn Lương, học sinh lớp 4B trường Tiểu học Cù Chính Lan, thị xã Hòa Bình. Hôm nay, đọc báo Thiếu niên Tiền phong, mình rất xúc động được biết ba của Hồng đã hi sinh trong trận lũ lụt vừa rồi. Mình gửi bức thư này chia buồn với bạn.</a:t>
            </a:r>
          </a:p>
          <a:p>
            <a:pPr algn="just"/>
            <a:r>
              <a:rPr lang="vi-VN" sz="2200" dirty="0">
                <a:latin typeface="Times New Roman" pitchFamily="18" charset="0"/>
                <a:cs typeface="Times New Roman" pitchFamily="18" charset="0"/>
              </a:rPr>
              <a:t>      Hồng ơi!</a:t>
            </a:r>
          </a:p>
          <a:p>
            <a:pPr algn="just"/>
            <a:r>
              <a:rPr lang="vi-VN" sz="2200" dirty="0">
                <a:latin typeface="Times New Roman" pitchFamily="18" charset="0"/>
                <a:cs typeface="Times New Roman" pitchFamily="18" charset="0"/>
              </a:rPr>
              <a:t>      Mình hiểu Hồng đau đớn và thiệt thòi như thế nào khi ba Hồng đã ra đi mãi mãi. Nhưng chắc là Hồng cũng tự hào về tấm gương dũng cảm của ba xả thân cứu người giữa dòng nước lũ. Mình tin rằng theo gương ba, Hồng sẽ vượt qua nỗi đau này. Bên cạnh Hồng còn có má, có cô bác và có cả những người bạn mới như mình.</a:t>
            </a:r>
          </a:p>
          <a:p>
            <a:pPr algn="just"/>
            <a:r>
              <a:rPr lang="vi-VN" sz="2200" dirty="0">
                <a:latin typeface="Times New Roman" pitchFamily="18" charset="0"/>
                <a:cs typeface="Times New Roman" pitchFamily="18" charset="0"/>
              </a:rPr>
              <a:t>      Mấy ngày nay, ở phường mình và khắp thị xã đang có phong trào quyên góp ủng hộ đồng bào khắc phục thiên tai. Trường mình cũng vừa tổ chức đợt góp đồ dùng học tập giúp các bạn vùng lũ lụt. Riêng mình gửi giúp Hồng toàn bộ số tiền mình bỏ ống từ mấy năm nay. Hồng nhận cho mình nhé!</a:t>
            </a:r>
          </a:p>
          <a:p>
            <a:pPr algn="just"/>
            <a:r>
              <a:rPr lang="vi-VN" sz="2200" dirty="0">
                <a:latin typeface="Times New Roman" pitchFamily="18" charset="0"/>
                <a:cs typeface="Times New Roman" pitchFamily="18" charset="0"/>
              </a:rPr>
              <a:t>      Chúc Hồng khỏe. Mong nhận được thư bạn.</a:t>
            </a:r>
          </a:p>
          <a:p>
            <a:pPr algn="ctr"/>
            <a:r>
              <a:rPr lang="vi-VN" sz="2200" dirty="0">
                <a:latin typeface="Times New Roman" pitchFamily="18" charset="0"/>
                <a:cs typeface="Times New Roman" pitchFamily="18" charset="0"/>
              </a:rPr>
              <a:t>                                                                 Bạn mới của Hồng</a:t>
            </a:r>
          </a:p>
          <a:p>
            <a:pPr algn="ctr"/>
            <a:r>
              <a:rPr lang="vi-VN" sz="2200" i="1" dirty="0">
                <a:latin typeface="Times New Roman" pitchFamily="18" charset="0"/>
                <a:cs typeface="Times New Roman" pitchFamily="18" charset="0"/>
              </a:rPr>
              <a:t>                                                                Quách Tuấn Lương</a:t>
            </a:r>
            <a:endParaRPr lang="vi-VN" sz="2200" dirty="0">
              <a:latin typeface="Times New Roman" pitchFamily="18" charset="0"/>
              <a:cs typeface="Times New Roman" pitchFamily="18" charset="0"/>
            </a:endParaRPr>
          </a:p>
        </p:txBody>
      </p:sp>
      <p:sp>
        <p:nvSpPr>
          <p:cNvPr id="2" name="Rectangle 1"/>
          <p:cNvSpPr/>
          <p:nvPr/>
        </p:nvSpPr>
        <p:spPr>
          <a:xfrm>
            <a:off x="3048001" y="-87696"/>
            <a:ext cx="6096000" cy="461665"/>
          </a:xfrm>
          <a:prstGeom prst="rect">
            <a:avLst/>
          </a:prstGeom>
        </p:spPr>
        <p:txBody>
          <a:bodyPr wrap="square">
            <a:spAutoFit/>
          </a:bodyPr>
          <a:lstStyle/>
          <a:p>
            <a:pPr algn="ctr"/>
            <a:r>
              <a:rPr lang="en-US" sz="2400" b="1" dirty="0">
                <a:solidFill>
                  <a:srgbClr val="0033CC"/>
                </a:solidFill>
                <a:latin typeface="Times New Roman" panose="02020603050405020304" pitchFamily="18" charset="0"/>
                <a:cs typeface="Times New Roman" panose="02020603050405020304" pitchFamily="18" charset="0"/>
              </a:rPr>
              <a:t>THƯ THĂM BẠN</a:t>
            </a:r>
          </a:p>
        </p:txBody>
      </p:sp>
      <p:sp>
        <p:nvSpPr>
          <p:cNvPr id="3" name="8-Point Star 2"/>
          <p:cNvSpPr/>
          <p:nvPr/>
        </p:nvSpPr>
        <p:spPr>
          <a:xfrm>
            <a:off x="5365745" y="274956"/>
            <a:ext cx="695460" cy="399245"/>
          </a:xfrm>
          <a:prstGeom prst="star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1</a:t>
            </a:r>
          </a:p>
        </p:txBody>
      </p:sp>
      <p:sp>
        <p:nvSpPr>
          <p:cNvPr id="11" name="8-Point Star 10"/>
          <p:cNvSpPr/>
          <p:nvPr/>
        </p:nvSpPr>
        <p:spPr>
          <a:xfrm>
            <a:off x="1515959" y="2471022"/>
            <a:ext cx="588135" cy="399245"/>
          </a:xfrm>
          <a:prstGeom prst="star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2</a:t>
            </a:r>
          </a:p>
        </p:txBody>
      </p:sp>
      <p:sp>
        <p:nvSpPr>
          <p:cNvPr id="12" name="8-Point Star 11"/>
          <p:cNvSpPr/>
          <p:nvPr/>
        </p:nvSpPr>
        <p:spPr>
          <a:xfrm>
            <a:off x="1629971" y="4360643"/>
            <a:ext cx="588135" cy="399245"/>
          </a:xfrm>
          <a:prstGeom prst="star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3</a:t>
            </a:r>
          </a:p>
        </p:txBody>
      </p:sp>
      <p:cxnSp>
        <p:nvCxnSpPr>
          <p:cNvPr id="13" name="Straight Connector 12"/>
          <p:cNvCxnSpPr/>
          <p:nvPr/>
        </p:nvCxnSpPr>
        <p:spPr>
          <a:xfrm>
            <a:off x="3144686" y="1413131"/>
            <a:ext cx="2395470"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9476612" y="1413131"/>
            <a:ext cx="1005859"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a:off x="5540156" y="3086508"/>
            <a:ext cx="1052622"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a:off x="4306750" y="5080699"/>
            <a:ext cx="999855"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4" name="Straight Connector 23"/>
          <p:cNvCxnSpPr/>
          <p:nvPr/>
        </p:nvCxnSpPr>
        <p:spPr>
          <a:xfrm>
            <a:off x="1582314" y="1726181"/>
            <a:ext cx="588136"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
        <p:nvSpPr>
          <p:cNvPr id="26" name="Rounded Rectangle 25"/>
          <p:cNvSpPr/>
          <p:nvPr/>
        </p:nvSpPr>
        <p:spPr>
          <a:xfrm>
            <a:off x="10232268" y="3086508"/>
            <a:ext cx="377420" cy="373488"/>
          </a:xfrm>
          <a:prstGeom prst="roundRect">
            <a:avLst/>
          </a:prstGeom>
          <a:noFill/>
          <a:ln w="28575">
            <a:solidFill>
              <a:srgbClr val="0000F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8" name="Rounded Rectangle 27"/>
          <p:cNvSpPr/>
          <p:nvPr/>
        </p:nvSpPr>
        <p:spPr>
          <a:xfrm>
            <a:off x="9803810" y="4455015"/>
            <a:ext cx="805879" cy="373488"/>
          </a:xfrm>
          <a:prstGeom prst="roundRect">
            <a:avLst/>
          </a:prstGeom>
          <a:noFill/>
          <a:ln w="28575">
            <a:solidFill>
              <a:srgbClr val="0000F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 name="Rounded Rectangle 28"/>
          <p:cNvSpPr/>
          <p:nvPr/>
        </p:nvSpPr>
        <p:spPr>
          <a:xfrm>
            <a:off x="4181797" y="4759887"/>
            <a:ext cx="1183948" cy="362592"/>
          </a:xfrm>
          <a:prstGeom prst="roundRect">
            <a:avLst/>
          </a:prstGeom>
          <a:noFill/>
          <a:ln w="28575">
            <a:solidFill>
              <a:srgbClr val="0000F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0" name="Cloud Callout 29"/>
          <p:cNvSpPr/>
          <p:nvPr/>
        </p:nvSpPr>
        <p:spPr>
          <a:xfrm>
            <a:off x="6661614" y="1637175"/>
            <a:ext cx="4287895" cy="977761"/>
          </a:xfrm>
          <a:prstGeom prst="cloudCallout">
            <a:avLst>
              <a:gd name="adj1" fmla="val 30749"/>
              <a:gd name="adj2" fmla="val 12868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200" b="1" dirty="0" err="1">
                <a:latin typeface="Times New Roman" panose="02020603050405020304" pitchFamily="18" charset="0"/>
                <a:cs typeface="Times New Roman" panose="02020603050405020304" pitchFamily="18" charset="0"/>
              </a:rPr>
              <a:t>không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tiếc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thân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mình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vì</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việc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nghĩa</a:t>
            </a:r>
            <a:r>
              <a:rPr lang="en-US" sz="2200" b="1" dirty="0">
                <a:latin typeface="Times New Roman" panose="02020603050405020304" pitchFamily="18" charset="0"/>
                <a:cs typeface="Times New Roman" panose="02020603050405020304" pitchFamily="18" charset="0"/>
              </a:rPr>
              <a:t> </a:t>
            </a:r>
          </a:p>
        </p:txBody>
      </p:sp>
      <p:sp>
        <p:nvSpPr>
          <p:cNvPr id="31" name="Cloud Callout 30"/>
          <p:cNvSpPr/>
          <p:nvPr/>
        </p:nvSpPr>
        <p:spPr>
          <a:xfrm>
            <a:off x="5859430" y="3110753"/>
            <a:ext cx="4789259" cy="1197988"/>
          </a:xfrm>
          <a:prstGeom prst="cloudCallout">
            <a:avLst>
              <a:gd name="adj1" fmla="val 30135"/>
              <a:gd name="adj2" fmla="val 6487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200" b="1" dirty="0" err="1">
                <a:latin typeface="Times New Roman" panose="02020603050405020304" pitchFamily="18" charset="0"/>
                <a:cs typeface="Times New Roman" panose="02020603050405020304" pitchFamily="18" charset="0"/>
              </a:rPr>
              <a:t>vận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động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mọi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người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góp</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tiền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để</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làm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việc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nghĩa</a:t>
            </a:r>
            <a:endParaRPr lang="en-US" sz="2200" b="1" dirty="0">
              <a:latin typeface="Times New Roman" panose="02020603050405020304" pitchFamily="18" charset="0"/>
              <a:cs typeface="Times New Roman" panose="02020603050405020304" pitchFamily="18" charset="0"/>
            </a:endParaRPr>
          </a:p>
        </p:txBody>
      </p:sp>
      <p:sp>
        <p:nvSpPr>
          <p:cNvPr id="32" name="Cloud Callout 31"/>
          <p:cNvSpPr/>
          <p:nvPr/>
        </p:nvSpPr>
        <p:spPr>
          <a:xfrm>
            <a:off x="2219391" y="3231844"/>
            <a:ext cx="3606861" cy="977761"/>
          </a:xfrm>
          <a:prstGeom prst="cloudCallout">
            <a:avLst>
              <a:gd name="adj1" fmla="val 22482"/>
              <a:gd name="adj2" fmla="val 10827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200" b="1" dirty="0" err="1">
                <a:latin typeface="Times New Roman" panose="02020603050405020304" pitchFamily="18" charset="0"/>
                <a:cs typeface="Times New Roman" panose="02020603050405020304" pitchFamily="18" charset="0"/>
              </a:rPr>
              <a:t>Vượt</a:t>
            </a:r>
            <a:r>
              <a:rPr lang="en-US" sz="2200" b="1" dirty="0">
                <a:latin typeface="Times New Roman" panose="02020603050405020304" pitchFamily="18" charset="0"/>
                <a:cs typeface="Times New Roman" panose="02020603050405020304" pitchFamily="18" charset="0"/>
              </a:rPr>
              <a:t> qua (</a:t>
            </a:r>
            <a:r>
              <a:rPr lang="en-US" sz="2200" b="1" dirty="0" err="1">
                <a:latin typeface="Times New Roman" panose="02020603050405020304" pitchFamily="18" charset="0"/>
                <a:cs typeface="Times New Roman" panose="02020603050405020304" pitchFamily="18" charset="0"/>
              </a:rPr>
              <a:t>khó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khăn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trở</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ngại</a:t>
            </a:r>
            <a:r>
              <a:rPr lang="en-US" sz="2200" b="1" dirty="0">
                <a:latin typeface="Times New Roman" panose="02020603050405020304" pitchFamily="18" charset="0"/>
                <a:cs typeface="Times New Roman" panose="02020603050405020304" pitchFamily="18" charset="0"/>
              </a:rPr>
              <a:t>)</a:t>
            </a:r>
          </a:p>
        </p:txBody>
      </p:sp>
      <p:sp>
        <p:nvSpPr>
          <p:cNvPr id="22" name="Rounded Rectangle 21"/>
          <p:cNvSpPr/>
          <p:nvPr/>
        </p:nvSpPr>
        <p:spPr>
          <a:xfrm>
            <a:off x="1629970" y="4784131"/>
            <a:ext cx="490443" cy="373488"/>
          </a:xfrm>
          <a:prstGeom prst="roundRect">
            <a:avLst/>
          </a:prstGeom>
          <a:noFill/>
          <a:ln w="28575">
            <a:solidFill>
              <a:srgbClr val="0000F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 name="Rounded Rectangle 24"/>
          <p:cNvSpPr/>
          <p:nvPr/>
        </p:nvSpPr>
        <p:spPr>
          <a:xfrm>
            <a:off x="1621315" y="3423154"/>
            <a:ext cx="549135" cy="355998"/>
          </a:xfrm>
          <a:prstGeom prst="roundRect">
            <a:avLst/>
          </a:prstGeom>
          <a:noFill/>
          <a:ln w="28575">
            <a:solidFill>
              <a:srgbClr val="0000F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451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par>
                                <p:cTn id="28" presetID="16" presetClass="entr" presetSubtype="21"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arn(inVertical)">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arn(inVertical)">
                                      <p:cBhvr>
                                        <p:cTn id="45" dur="500"/>
                                        <p:tgtEl>
                                          <p:spTgt spid="25"/>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barn(inVertical)">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xit" presetSubtype="0" fill="hold" grpId="1" nodeType="clickEffect">
                                  <p:stCondLst>
                                    <p:cond delay="0"/>
                                  </p:stCondLst>
                                  <p:childTnLst>
                                    <p:animEffect transition="out" filter="dissolve">
                                      <p:cBhvr>
                                        <p:cTn id="57" dur="500"/>
                                        <p:tgtEl>
                                          <p:spTgt spid="30"/>
                                        </p:tgtEl>
                                      </p:cBhvr>
                                    </p:animEffect>
                                    <p:set>
                                      <p:cBhvr>
                                        <p:cTn id="58" dur="1" fill="hold">
                                          <p:stCondLst>
                                            <p:cond delay="499"/>
                                          </p:stCondLst>
                                        </p:cTn>
                                        <p:tgtEl>
                                          <p:spTgt spid="3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arn(inVertical)">
                                      <p:cBhvr>
                                        <p:cTn id="63" dur="500"/>
                                        <p:tgtEl>
                                          <p:spTgt spid="28"/>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barn(inVertical)">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barn(inVertical)">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xit" presetSubtype="0" fill="hold" grpId="1" nodeType="clickEffect">
                                  <p:stCondLst>
                                    <p:cond delay="0"/>
                                  </p:stCondLst>
                                  <p:childTnLst>
                                    <p:animEffect transition="out" filter="dissolve">
                                      <p:cBhvr>
                                        <p:cTn id="75" dur="500"/>
                                        <p:tgtEl>
                                          <p:spTgt spid="31"/>
                                        </p:tgtEl>
                                      </p:cBhvr>
                                    </p:animEffect>
                                    <p:set>
                                      <p:cBhvr>
                                        <p:cTn id="76" dur="1" fill="hold">
                                          <p:stCondLst>
                                            <p:cond delay="499"/>
                                          </p:stCondLst>
                                        </p:cTn>
                                        <p:tgtEl>
                                          <p:spTgt spid="31"/>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barn(inVertical)">
                                      <p:cBhvr>
                                        <p:cTn id="81" dur="500"/>
                                        <p:tgtEl>
                                          <p:spTgt spid="29"/>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barn(inVertical)">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xit" presetSubtype="0" fill="hold" grpId="1" nodeType="clickEffect">
                                  <p:stCondLst>
                                    <p:cond delay="0"/>
                                  </p:stCondLst>
                                  <p:childTnLst>
                                    <p:animEffect transition="out" filter="dissolve">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26" grpId="0" animBg="1"/>
      <p:bldP spid="28" grpId="0" animBg="1"/>
      <p:bldP spid="29" grpId="0" animBg="1"/>
      <p:bldP spid="30" grpId="0" animBg="1"/>
      <p:bldP spid="30" grpId="1" animBg="1"/>
      <p:bldP spid="31" grpId="0" animBg="1"/>
      <p:bldP spid="31" grpId="1" animBg="1"/>
      <p:bldP spid="32" grpId="0" animBg="1"/>
      <p:bldP spid="32" grpId="1" animBg="1"/>
      <p:bldP spid="22"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20 hình nền powerpoint cực xanh - sạch - đẹp về môi trườ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304"/>
            <a:ext cx="12192000" cy="68624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1" y="4079"/>
            <a:ext cx="6096000" cy="461665"/>
          </a:xfrm>
          <a:prstGeom prst="rect">
            <a:avLst/>
          </a:prstGeom>
        </p:spPr>
        <p:txBody>
          <a:bodyPr wrap="square">
            <a:spAutoFit/>
          </a:bodyPr>
          <a:lstStyle/>
          <a:p>
            <a:pPr algn="ctr"/>
            <a:r>
              <a:rPr lang="en-US" sz="2400" b="1" dirty="0">
                <a:solidFill>
                  <a:srgbClr val="0033CC"/>
                </a:solidFill>
                <a:latin typeface="Times New Roman" panose="02020603050405020304" pitchFamily="18" charset="0"/>
                <a:cs typeface="Times New Roman" panose="02020603050405020304" pitchFamily="18" charset="0"/>
              </a:rPr>
              <a:t>THƯ THĂM BẠN</a:t>
            </a:r>
          </a:p>
        </p:txBody>
      </p:sp>
      <p:cxnSp>
        <p:nvCxnSpPr>
          <p:cNvPr id="14" name="Straight Connector 13"/>
          <p:cNvCxnSpPr/>
          <p:nvPr/>
        </p:nvCxnSpPr>
        <p:spPr bwMode="auto">
          <a:xfrm flipH="1" flipV="1">
            <a:off x="5838509" y="688994"/>
            <a:ext cx="17303" cy="4259464"/>
          </a:xfrm>
          <a:prstGeom prst="line">
            <a:avLst/>
          </a:prstGeom>
          <a:ln>
            <a:solidFill>
              <a:schemeClr val="accent2">
                <a:lumMod val="60000"/>
                <a:lumOff val="40000"/>
              </a:schemeClr>
            </a:solidFill>
          </a:ln>
        </p:spPr>
        <p:style>
          <a:lnRef idx="2">
            <a:schemeClr val="dk1"/>
          </a:lnRef>
          <a:fillRef idx="0">
            <a:schemeClr val="dk1"/>
          </a:fillRef>
          <a:effectRef idx="1">
            <a:schemeClr val="dk1"/>
          </a:effectRef>
          <a:fontRef idx="minor">
            <a:schemeClr val="tx1"/>
          </a:fontRef>
        </p:style>
      </p:cxnSp>
      <p:sp>
        <p:nvSpPr>
          <p:cNvPr id="16" name="TextBox 10"/>
          <p:cNvSpPr txBox="1">
            <a:spLocks noChangeArrowheads="1"/>
          </p:cNvSpPr>
          <p:nvPr/>
        </p:nvSpPr>
        <p:spPr bwMode="auto">
          <a:xfrm>
            <a:off x="3355981" y="849803"/>
            <a:ext cx="17774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u="sng" dirty="0" err="1">
                <a:latin typeface="Times New Roman" panose="02020603050405020304" pitchFamily="18" charset="0"/>
                <a:cs typeface="Times New Roman" panose="02020603050405020304" pitchFamily="18" charset="0"/>
              </a:rPr>
              <a:t>Luyện</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đọc</a:t>
            </a:r>
            <a:endParaRPr lang="vi-VN" altLang="en-US" sz="2800" b="1" u="sng" dirty="0">
              <a:latin typeface="Times New Roman" panose="02020603050405020304" pitchFamily="18" charset="0"/>
              <a:cs typeface="Times New Roman" panose="02020603050405020304" pitchFamily="18" charset="0"/>
            </a:endParaRPr>
          </a:p>
        </p:txBody>
      </p:sp>
      <p:sp>
        <p:nvSpPr>
          <p:cNvPr id="17" name="TextBox 11"/>
          <p:cNvSpPr txBox="1">
            <a:spLocks noChangeArrowheads="1"/>
          </p:cNvSpPr>
          <p:nvPr/>
        </p:nvSpPr>
        <p:spPr bwMode="auto">
          <a:xfrm>
            <a:off x="6944025" y="893830"/>
            <a:ext cx="14581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u="sng" dirty="0" err="1">
                <a:latin typeface="Times New Roman" panose="02020603050405020304" pitchFamily="18" charset="0"/>
                <a:cs typeface="Times New Roman" panose="02020603050405020304" pitchFamily="18" charset="0"/>
              </a:rPr>
              <a:t>Từ</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ngữ</a:t>
            </a:r>
            <a:endParaRPr lang="vi-VN" altLang="en-US" sz="2800" b="1" u="sng" dirty="0">
              <a:latin typeface="Times New Roman" panose="02020603050405020304" pitchFamily="18" charset="0"/>
              <a:cs typeface="Times New Roman" panose="02020603050405020304" pitchFamily="18" charset="0"/>
            </a:endParaRPr>
          </a:p>
        </p:txBody>
      </p:sp>
      <p:sp>
        <p:nvSpPr>
          <p:cNvPr id="19" name="TextBox 10"/>
          <p:cNvSpPr txBox="1">
            <a:spLocks noChangeArrowheads="1"/>
          </p:cNvSpPr>
          <p:nvPr/>
        </p:nvSpPr>
        <p:spPr bwMode="auto">
          <a:xfrm>
            <a:off x="2790424" y="1600757"/>
            <a:ext cx="36490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sz="2800" dirty="0">
                <a:latin typeface="Times New Roman" panose="02020603050405020304" pitchFamily="18" charset="0"/>
                <a:cs typeface="Times New Roman" pitchFamily="18" charset="0"/>
              </a:rPr>
              <a:t>Quách Tuấn Lương</a:t>
            </a:r>
            <a:endParaRPr lang="vi-VN" altLang="en-US" sz="2800" b="1" u="sng" dirty="0">
              <a:latin typeface="Times New Roman" panose="02020603050405020304" pitchFamily="18" charset="0"/>
              <a:cs typeface="Times New Roman" panose="02020603050405020304" pitchFamily="18" charset="0"/>
            </a:endParaRPr>
          </a:p>
        </p:txBody>
      </p:sp>
      <p:sp>
        <p:nvSpPr>
          <p:cNvPr id="20" name="TextBox 10"/>
          <p:cNvSpPr txBox="1">
            <a:spLocks noChangeArrowheads="1"/>
          </p:cNvSpPr>
          <p:nvPr/>
        </p:nvSpPr>
        <p:spPr bwMode="auto">
          <a:xfrm>
            <a:off x="2790424" y="2278199"/>
            <a:ext cx="36490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sz="2800" dirty="0">
                <a:latin typeface="Times New Roman" panose="02020603050405020304" pitchFamily="18" charset="0"/>
                <a:cs typeface="Times New Roman" pitchFamily="18" charset="0"/>
              </a:rPr>
              <a:t>Cù Chính Lan</a:t>
            </a:r>
            <a:endParaRPr lang="vi-VN" altLang="en-US" sz="2800" b="1" u="sng" dirty="0">
              <a:latin typeface="Times New Roman" panose="02020603050405020304" pitchFamily="18" charset="0"/>
              <a:cs typeface="Times New Roman" panose="02020603050405020304" pitchFamily="18" charset="0"/>
            </a:endParaRPr>
          </a:p>
        </p:txBody>
      </p:sp>
      <p:sp>
        <p:nvSpPr>
          <p:cNvPr id="22" name="TextBox 10"/>
          <p:cNvSpPr txBox="1">
            <a:spLocks noChangeArrowheads="1"/>
          </p:cNvSpPr>
          <p:nvPr/>
        </p:nvSpPr>
        <p:spPr bwMode="auto">
          <a:xfrm>
            <a:off x="2790424" y="2937214"/>
            <a:ext cx="36490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sz="2800" dirty="0">
                <a:latin typeface="Times New Roman" panose="02020603050405020304" pitchFamily="18" charset="0"/>
                <a:cs typeface="Times New Roman" pitchFamily="18" charset="0"/>
              </a:rPr>
              <a:t>lũ lụt</a:t>
            </a:r>
            <a:endParaRPr lang="vi-VN" altLang="en-US" sz="2800" b="1" u="sng" dirty="0">
              <a:latin typeface="Times New Roman" panose="02020603050405020304" pitchFamily="18" charset="0"/>
              <a:cs typeface="Times New Roman" panose="02020603050405020304" pitchFamily="18" charset="0"/>
            </a:endParaRPr>
          </a:p>
        </p:txBody>
      </p:sp>
      <p:sp>
        <p:nvSpPr>
          <p:cNvPr id="23" name="TextBox 10"/>
          <p:cNvSpPr txBox="1">
            <a:spLocks noChangeArrowheads="1"/>
          </p:cNvSpPr>
          <p:nvPr/>
        </p:nvSpPr>
        <p:spPr bwMode="auto">
          <a:xfrm>
            <a:off x="2790424" y="3583994"/>
            <a:ext cx="36490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sz="2800" dirty="0">
                <a:latin typeface="Times New Roman" panose="02020603050405020304" pitchFamily="18" charset="0"/>
                <a:cs typeface="Times New Roman" pitchFamily="18" charset="0"/>
              </a:rPr>
              <a:t>thiệt thòi</a:t>
            </a:r>
            <a:endParaRPr lang="vi-VN" altLang="en-US" sz="2800" b="1" u="sng" dirty="0">
              <a:latin typeface="Times New Roman" panose="02020603050405020304" pitchFamily="18" charset="0"/>
              <a:cs typeface="Times New Roman" panose="02020603050405020304" pitchFamily="18" charset="0"/>
            </a:endParaRPr>
          </a:p>
        </p:txBody>
      </p:sp>
      <p:sp>
        <p:nvSpPr>
          <p:cNvPr id="25" name="TextBox 10"/>
          <p:cNvSpPr txBox="1">
            <a:spLocks noChangeArrowheads="1"/>
          </p:cNvSpPr>
          <p:nvPr/>
        </p:nvSpPr>
        <p:spPr bwMode="auto">
          <a:xfrm>
            <a:off x="2790424" y="4288942"/>
            <a:ext cx="36490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sz="2800" dirty="0">
                <a:latin typeface="Times New Roman" panose="02020603050405020304" pitchFamily="18" charset="0"/>
                <a:cs typeface="Times New Roman" pitchFamily="18" charset="0"/>
              </a:rPr>
              <a:t>khắc phục</a:t>
            </a:r>
            <a:endParaRPr lang="vi-VN" altLang="en-US" sz="2800" b="1" u="sng" dirty="0">
              <a:latin typeface="Times New Roman" panose="02020603050405020304" pitchFamily="18" charset="0"/>
              <a:cs typeface="Times New Roman" panose="02020603050405020304" pitchFamily="18" charset="0"/>
            </a:endParaRPr>
          </a:p>
        </p:txBody>
      </p:sp>
      <p:sp>
        <p:nvSpPr>
          <p:cNvPr id="27" name="TextBox 10"/>
          <p:cNvSpPr txBox="1">
            <a:spLocks noChangeArrowheads="1"/>
          </p:cNvSpPr>
          <p:nvPr/>
        </p:nvSpPr>
        <p:spPr bwMode="auto">
          <a:xfrm>
            <a:off x="7144497" y="1600757"/>
            <a:ext cx="36490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err="1">
                <a:latin typeface="Times New Roman" panose="02020603050405020304" pitchFamily="18" charset="0"/>
                <a:cs typeface="Times New Roman" panose="02020603050405020304" pitchFamily="18" charset="0"/>
              </a:rPr>
              <a:t>xả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thân</a:t>
            </a:r>
            <a:endParaRPr lang="vi-VN" altLang="en-US" sz="2800" dirty="0">
              <a:latin typeface="Times New Roman" panose="02020603050405020304" pitchFamily="18" charset="0"/>
              <a:cs typeface="Times New Roman" panose="02020603050405020304" pitchFamily="18" charset="0"/>
            </a:endParaRPr>
          </a:p>
        </p:txBody>
      </p:sp>
      <p:sp>
        <p:nvSpPr>
          <p:cNvPr id="28" name="TextBox 10"/>
          <p:cNvSpPr txBox="1">
            <a:spLocks noChangeArrowheads="1"/>
          </p:cNvSpPr>
          <p:nvPr/>
        </p:nvSpPr>
        <p:spPr bwMode="auto">
          <a:xfrm>
            <a:off x="7029654" y="2393824"/>
            <a:ext cx="36490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err="1">
                <a:latin typeface="Times New Roman" panose="02020603050405020304" pitchFamily="18" charset="0"/>
                <a:cs typeface="Times New Roman" panose="02020603050405020304" pitchFamily="18" charset="0"/>
              </a:rPr>
              <a:t>quyên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góp</a:t>
            </a:r>
            <a:endParaRPr lang="vi-VN" altLang="en-US" sz="2800" dirty="0">
              <a:latin typeface="Times New Roman" panose="02020603050405020304" pitchFamily="18" charset="0"/>
              <a:cs typeface="Times New Roman" panose="02020603050405020304" pitchFamily="18" charset="0"/>
            </a:endParaRPr>
          </a:p>
        </p:txBody>
      </p:sp>
      <p:sp>
        <p:nvSpPr>
          <p:cNvPr id="29" name="TextBox 10"/>
          <p:cNvSpPr txBox="1">
            <a:spLocks noChangeArrowheads="1"/>
          </p:cNvSpPr>
          <p:nvPr/>
        </p:nvSpPr>
        <p:spPr bwMode="auto">
          <a:xfrm>
            <a:off x="7111612" y="3049367"/>
            <a:ext cx="36490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err="1">
                <a:latin typeface="Times New Roman" panose="02020603050405020304" pitchFamily="18" charset="0"/>
                <a:cs typeface="Times New Roman" panose="02020603050405020304" pitchFamily="18" charset="0"/>
              </a:rPr>
              <a:t>khắc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phục</a:t>
            </a:r>
            <a:endParaRPr lang="vi-VN" altLang="en-US" sz="2800" dirty="0">
              <a:latin typeface="Times New Roman" panose="02020603050405020304" pitchFamily="18" charset="0"/>
              <a:cs typeface="Times New Roman" panose="02020603050405020304" pitchFamily="18" charset="0"/>
            </a:endParaRPr>
          </a:p>
        </p:txBody>
      </p:sp>
      <p:sp>
        <p:nvSpPr>
          <p:cNvPr id="15" name="TextBox 10"/>
          <p:cNvSpPr txBox="1">
            <a:spLocks noChangeArrowheads="1"/>
          </p:cNvSpPr>
          <p:nvPr/>
        </p:nvSpPr>
        <p:spPr bwMode="auto">
          <a:xfrm>
            <a:off x="2247364" y="5046693"/>
            <a:ext cx="894867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sz="2800" dirty="0">
                <a:latin typeface="Times New Roman" pitchFamily="18" charset="0"/>
                <a:cs typeface="Times New Roman" pitchFamily="18" charset="0"/>
              </a:rPr>
              <a:t>Nhưng chắc là Hồng cũng tự hào</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 về tấm gương dũng </a:t>
            </a:r>
            <a:endParaRPr lang="en-US" sz="2800" dirty="0">
              <a:latin typeface="Times New Roman" pitchFamily="18" charset="0"/>
              <a:cs typeface="Times New Roman" pitchFamily="18" charset="0"/>
            </a:endParaRPr>
          </a:p>
          <a:p>
            <a:pPr eaLnBrk="1" hangingPunct="1"/>
            <a:r>
              <a:rPr lang="vi-VN" sz="2800" dirty="0">
                <a:latin typeface="Times New Roman" pitchFamily="18" charset="0"/>
                <a:cs typeface="Times New Roman" pitchFamily="18" charset="0"/>
              </a:rPr>
              <a:t>cảm của ba </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xả thân cứu người giữa dòng nước lũ.</a:t>
            </a:r>
            <a:endParaRPr lang="vi-VN" altLang="en-US" sz="2800" b="1" u="sng"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3875481" y="5508357"/>
            <a:ext cx="269626" cy="461665"/>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21" name="TextBox 10"/>
          <p:cNvSpPr txBox="1">
            <a:spLocks noChangeArrowheads="1"/>
          </p:cNvSpPr>
          <p:nvPr/>
        </p:nvSpPr>
        <p:spPr bwMode="auto">
          <a:xfrm>
            <a:off x="6059787" y="5046692"/>
            <a:ext cx="12921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sz="2800" dirty="0">
                <a:solidFill>
                  <a:srgbClr val="FF0000"/>
                </a:solidFill>
                <a:latin typeface="Times New Roman" panose="02020603050405020304" pitchFamily="18" charset="0"/>
                <a:cs typeface="Times New Roman" pitchFamily="18" charset="0"/>
              </a:rPr>
              <a:t>tự hào</a:t>
            </a:r>
            <a:endParaRPr lang="vi-VN" altLang="en-US" sz="2800" dirty="0">
              <a:solidFill>
                <a:srgbClr val="FF0000"/>
              </a:solidFill>
              <a:latin typeface="Times New Roman" panose="02020603050405020304" pitchFamily="18" charset="0"/>
              <a:cs typeface="Times New Roman" panose="02020603050405020304" pitchFamily="18" charset="0"/>
            </a:endParaRPr>
          </a:p>
        </p:txBody>
      </p:sp>
      <p:sp>
        <p:nvSpPr>
          <p:cNvPr id="24" name="TextBox 10"/>
          <p:cNvSpPr txBox="1">
            <a:spLocks noChangeArrowheads="1"/>
          </p:cNvSpPr>
          <p:nvPr/>
        </p:nvSpPr>
        <p:spPr bwMode="auto">
          <a:xfrm>
            <a:off x="4010294" y="5477580"/>
            <a:ext cx="12921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sz="2800" dirty="0">
                <a:solidFill>
                  <a:srgbClr val="FF0000"/>
                </a:solidFill>
                <a:latin typeface="Times New Roman" panose="02020603050405020304" pitchFamily="18" charset="0"/>
                <a:cs typeface="Times New Roman" pitchFamily="18" charset="0"/>
              </a:rPr>
              <a:t>xả thân</a:t>
            </a:r>
            <a:endParaRPr lang="vi-VN" alt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910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1"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2179693" y="293861"/>
            <a:ext cx="5899760" cy="1663729"/>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4800" dirty="0">
                <a:solidFill>
                  <a:srgbClr val="0000FF"/>
                </a:solidFill>
                <a:latin typeface="Times New Roman" panose="02020603050405020304" pitchFamily="18" charset="0"/>
                <a:cs typeface="Times New Roman" panose="02020603050405020304" pitchFamily="18" charset="0"/>
              </a:rPr>
              <a:t>Em hiểu </a:t>
            </a:r>
          </a:p>
          <a:p>
            <a:pPr algn="ctr"/>
            <a:r>
              <a:rPr lang="en-US" sz="4800" dirty="0">
                <a:solidFill>
                  <a:srgbClr val="0000FF"/>
                </a:solidFill>
                <a:latin typeface="Times New Roman" panose="02020603050405020304" pitchFamily="18" charset="0"/>
                <a:cs typeface="Times New Roman" panose="02020603050405020304" pitchFamily="18" charset="0"/>
              </a:rPr>
              <a:t>“</a:t>
            </a:r>
            <a:r>
              <a:rPr lang="vi-VN" sz="4800" dirty="0">
                <a:solidFill>
                  <a:srgbClr val="0000FF"/>
                </a:solidFill>
                <a:latin typeface="Times New Roman" panose="02020603050405020304" pitchFamily="18" charset="0"/>
                <a:cs typeface="Times New Roman" panose="02020603050405020304" pitchFamily="18" charset="0"/>
              </a:rPr>
              <a:t>Hi sinh</a:t>
            </a:r>
            <a:r>
              <a:rPr lang="en-US" sz="4800" dirty="0">
                <a:solidFill>
                  <a:srgbClr val="0000FF"/>
                </a:solidFill>
                <a:latin typeface="Times New Roman" panose="02020603050405020304" pitchFamily="18" charset="0"/>
                <a:cs typeface="Times New Roman" panose="02020603050405020304" pitchFamily="18" charset="0"/>
              </a:rPr>
              <a:t>”</a:t>
            </a:r>
            <a:r>
              <a:rPr lang="vi-VN" sz="4800" dirty="0">
                <a:solidFill>
                  <a:srgbClr val="0000FF"/>
                </a:solidFill>
                <a:latin typeface="Times New Roman" panose="02020603050405020304" pitchFamily="18" charset="0"/>
                <a:cs typeface="Times New Roman" panose="02020603050405020304" pitchFamily="18" charset="0"/>
              </a:rPr>
              <a:t> nghĩa là gì?</a:t>
            </a:r>
            <a:endParaRPr lang="en-US" sz="4800" dirty="0">
              <a:solidFill>
                <a:srgbClr val="0000FF"/>
              </a:solidFill>
              <a:latin typeface="Times New Roman" panose="02020603050405020304" pitchFamily="18" charset="0"/>
              <a:cs typeface="Times New Roman" panose="02020603050405020304" pitchFamily="18" charset="0"/>
            </a:endParaRPr>
          </a:p>
        </p:txBody>
      </p:sp>
      <p:sp>
        <p:nvSpPr>
          <p:cNvPr id="3" name="Horizontal Scroll 2"/>
          <p:cNvSpPr/>
          <p:nvPr/>
        </p:nvSpPr>
        <p:spPr>
          <a:xfrm>
            <a:off x="2032960" y="2589530"/>
            <a:ext cx="9133804" cy="3244241"/>
          </a:xfrm>
          <a:prstGeom prst="horizontalScroll">
            <a:avLst/>
          </a:prstGeom>
          <a:solidFill>
            <a:srgbClr val="92D050"/>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vi-VN" sz="3600" b="1" i="1" dirty="0">
                <a:solidFill>
                  <a:srgbClr val="290D01"/>
                </a:solidFill>
                <a:latin typeface="Times New Roman" panose="02020603050405020304" pitchFamily="18" charset="0"/>
                <a:cs typeface="Times New Roman" panose="02020603050405020304" pitchFamily="18" charset="0"/>
              </a:rPr>
              <a:t>Hi sinh </a:t>
            </a:r>
            <a:r>
              <a:rPr lang="vi-VN" sz="3600" dirty="0">
                <a:solidFill>
                  <a:srgbClr val="290D01"/>
                </a:solidFill>
                <a:latin typeface="Times New Roman" panose="02020603050405020304" pitchFamily="18" charset="0"/>
                <a:cs typeface="Times New Roman" panose="02020603050405020304" pitchFamily="18" charset="0"/>
              </a:rPr>
              <a:t>nghĩa là chết vì nghĩa vụ, lí tưởng cao đẹp</a:t>
            </a:r>
            <a:r>
              <a:rPr lang="en-US" sz="3600" dirty="0">
                <a:solidFill>
                  <a:srgbClr val="290D01"/>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5510762" y="2441457"/>
            <a:ext cx="4183693"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vi-VN" sz="4800" dirty="0">
                <a:solidFill>
                  <a:srgbClr val="0000FF"/>
                </a:solidFill>
                <a:latin typeface="Times New Roman" panose="02020603050405020304" pitchFamily="18" charset="0"/>
                <a:cs typeface="Times New Roman" panose="02020603050405020304" pitchFamily="18" charset="0"/>
              </a:rPr>
              <a:t>Đặt câu với từ</a:t>
            </a:r>
            <a:r>
              <a:rPr lang="en-US" sz="4800" dirty="0">
                <a:solidFill>
                  <a:srgbClr val="0000FF"/>
                </a:solidFill>
                <a:latin typeface="Times New Roman" panose="02020603050405020304" pitchFamily="18" charset="0"/>
                <a:cs typeface="Times New Roman" panose="02020603050405020304" pitchFamily="18" charset="0"/>
              </a:rPr>
              <a:t> “</a:t>
            </a:r>
            <a:r>
              <a:rPr lang="vi-VN" sz="4800" dirty="0">
                <a:solidFill>
                  <a:srgbClr val="0000FF"/>
                </a:solidFill>
                <a:latin typeface="Times New Roman" panose="02020603050405020304" pitchFamily="18" charset="0"/>
                <a:cs typeface="Times New Roman" panose="02020603050405020304" pitchFamily="18" charset="0"/>
              </a:rPr>
              <a:t>Hi sinh</a:t>
            </a:r>
            <a:r>
              <a:rPr lang="en-US" sz="48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4275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grpId="1" nodeType="clickEffect">
                                  <p:stCondLst>
                                    <p:cond delay="0"/>
                                  </p:stCondLst>
                                  <p:childTnLst>
                                    <p:animEffect transition="out" filter="dissolv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20 hình nền powerpoint cực xanh - sạch - đẹp về môi trườ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78"/>
            <a:ext cx="12191999" cy="68624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68E7938-8027-4271-B776-D50A4A01E370}"/>
              </a:ext>
            </a:extLst>
          </p:cNvPr>
          <p:cNvSpPr txBox="1"/>
          <p:nvPr/>
        </p:nvSpPr>
        <p:spPr>
          <a:xfrm>
            <a:off x="568036" y="465744"/>
            <a:ext cx="11291455" cy="584775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Hòa Bình, ngày 5 tháng 8 năm 2000</a:t>
            </a:r>
          </a:p>
          <a:p>
            <a:pPr algn="just"/>
            <a:r>
              <a:rPr lang="vi-VN" sz="2200" dirty="0">
                <a:latin typeface="Times New Roman" pitchFamily="18" charset="0"/>
                <a:cs typeface="Times New Roman" pitchFamily="18" charset="0"/>
              </a:rPr>
              <a:t>      </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Bạn Hồng thân mến, </a:t>
            </a:r>
          </a:p>
          <a:p>
            <a:pPr algn="just"/>
            <a:r>
              <a:rPr lang="vi-VN" sz="2200" dirty="0">
                <a:latin typeface="Times New Roman" pitchFamily="18" charset="0"/>
                <a:cs typeface="Times New Roman" pitchFamily="18" charset="0"/>
              </a:rPr>
              <a:t>    </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Mình là Quách Tuấn Lương, học sinh lớp 4B trường Tiểu học Cù Chính Lan, thị xã Hòa Bình. Hôm nay, đọc báo Thiếu niên Tiền phong, mình rất xúc động được biết ba của Hồng đã hi sinh trong trận lũ lụt vừa rồi. Mình gửi bức thư này chia buồn với bạn.</a:t>
            </a:r>
          </a:p>
          <a:p>
            <a:pPr algn="just"/>
            <a:r>
              <a:rPr lang="vi-VN" sz="2200" dirty="0">
                <a:latin typeface="Times New Roman" pitchFamily="18" charset="0"/>
                <a:cs typeface="Times New Roman" pitchFamily="18" charset="0"/>
              </a:rPr>
              <a:t>      Hồng ơi!</a:t>
            </a:r>
          </a:p>
          <a:p>
            <a:pPr algn="just"/>
            <a:r>
              <a:rPr lang="vi-VN" sz="2200" dirty="0">
                <a:latin typeface="Times New Roman" pitchFamily="18" charset="0"/>
                <a:cs typeface="Times New Roman" pitchFamily="18" charset="0"/>
              </a:rPr>
              <a:t>      Mình hiểu Hồng đau đớn và thiệt thòi như thế nào khi ba Hồng đã ra đi mãi mãi. Nhưng chắc là Hồng cũng tự hào về tấm gương dũng cảm của ba xả thân cứu người giữa dòng nước lũ. Mình tin rằng theo gương ba, Hồng sẽ vượt qua nỗi đau này. Bên cạnh Hồng còn có má, có cô bác và có cả những người bạn mới như mình.</a:t>
            </a:r>
          </a:p>
          <a:p>
            <a:pPr algn="just"/>
            <a:r>
              <a:rPr lang="vi-VN" sz="2200" dirty="0">
                <a:latin typeface="Times New Roman" pitchFamily="18" charset="0"/>
                <a:cs typeface="Times New Roman" pitchFamily="18" charset="0"/>
              </a:rPr>
              <a:t>      Mấy ngày nay, ở phường mình và khắp thị xã đang có phong trào quyên góp ủng hộ đồng bào khắc phục thiên tai. Trường mình cũng vừa tổ chức đợt góp đồ dùng học tập giúp các bạn vùng lũ lụt. Riêng mình gửi giúp Hồng toàn bộ số tiền mình bỏ ống từ mấy năm nay. Hồng nhận cho mình nhé!</a:t>
            </a:r>
          </a:p>
          <a:p>
            <a:pPr algn="just"/>
            <a:r>
              <a:rPr lang="vi-VN" sz="2200" dirty="0">
                <a:latin typeface="Times New Roman" pitchFamily="18" charset="0"/>
                <a:cs typeface="Times New Roman" pitchFamily="18" charset="0"/>
              </a:rPr>
              <a:t>      Chúc Hồng khỏe. Mong nhận được thư bạn.</a:t>
            </a:r>
          </a:p>
          <a:p>
            <a:pPr algn="ctr"/>
            <a:r>
              <a:rPr lang="vi-VN" sz="2200" dirty="0">
                <a:latin typeface="Times New Roman" pitchFamily="18" charset="0"/>
                <a:cs typeface="Times New Roman" pitchFamily="18" charset="0"/>
              </a:rPr>
              <a:t>                                                                 Bạn mới của Hồng</a:t>
            </a:r>
          </a:p>
          <a:p>
            <a:pPr algn="ctr"/>
            <a:r>
              <a:rPr lang="vi-VN" sz="2200" i="1" dirty="0">
                <a:latin typeface="Times New Roman" pitchFamily="18" charset="0"/>
                <a:cs typeface="Times New Roman" pitchFamily="18" charset="0"/>
              </a:rPr>
              <a:t>                                                                Quách Tuấn Lương</a:t>
            </a:r>
            <a:endParaRPr lang="vi-VN" sz="2200" dirty="0">
              <a:latin typeface="Times New Roman" pitchFamily="18" charset="0"/>
              <a:cs typeface="Times New Roman" pitchFamily="18" charset="0"/>
            </a:endParaRPr>
          </a:p>
        </p:txBody>
      </p:sp>
      <p:sp>
        <p:nvSpPr>
          <p:cNvPr id="2" name="Rectangle 1"/>
          <p:cNvSpPr/>
          <p:nvPr/>
        </p:nvSpPr>
        <p:spPr>
          <a:xfrm>
            <a:off x="3048001" y="4079"/>
            <a:ext cx="6096000" cy="461665"/>
          </a:xfrm>
          <a:prstGeom prst="rect">
            <a:avLst/>
          </a:prstGeom>
        </p:spPr>
        <p:txBody>
          <a:bodyPr wrap="square">
            <a:spAutoFit/>
          </a:bodyPr>
          <a:lstStyle/>
          <a:p>
            <a:pPr algn="ctr"/>
            <a:r>
              <a:rPr lang="en-US" sz="2400" b="1" dirty="0">
                <a:solidFill>
                  <a:srgbClr val="0033CC"/>
                </a:solidFill>
                <a:latin typeface="Times New Roman" panose="02020603050405020304" pitchFamily="18" charset="0"/>
                <a:cs typeface="Times New Roman" panose="02020603050405020304" pitchFamily="18" charset="0"/>
              </a:rPr>
              <a:t>THƯ THĂM BẠN</a:t>
            </a:r>
          </a:p>
        </p:txBody>
      </p:sp>
    </p:spTree>
    <p:extLst>
      <p:ext uri="{BB962C8B-B14F-4D97-AF65-F5344CB8AC3E}">
        <p14:creationId xmlns:p14="http://schemas.microsoft.com/office/powerpoint/2010/main" val="331725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hlinkClick r:id="rId4" action="ppaction://hlinksldjump"/>
          </p:cNvPr>
          <p:cNvSpPr txBox="1"/>
          <p:nvPr/>
        </p:nvSpPr>
        <p:spPr>
          <a:xfrm>
            <a:off x="1713964" y="2135188"/>
            <a:ext cx="6629400" cy="1280992"/>
          </a:xfrm>
          <a:prstGeom prst="rect">
            <a:avLst/>
          </a:prstGeom>
          <a:noFill/>
        </p:spPr>
        <p:txBody>
          <a:bodyPr>
            <a:spAutoFit/>
          </a:bodyPr>
          <a:lstStyle/>
          <a:p>
            <a:pPr algn="ctr">
              <a:lnSpc>
                <a:spcPct val="130000"/>
              </a:lnSpc>
              <a:buFont typeface="Arial" charset="0"/>
              <a:buNone/>
              <a:defRPr/>
            </a:pPr>
            <a:r>
              <a:rPr lang="en-US" sz="6600" b="1" dirty="0">
                <a:solidFill>
                  <a:srgbClr val="FF3399"/>
                </a:solidFill>
                <a:latin typeface="Times New Roman" panose="02020603050405020304" pitchFamily="18" charset="0"/>
                <a:ea typeface="HP001 5Ha" pitchFamily="34" charset="-127"/>
                <a:cs typeface="Times New Roman" panose="02020603050405020304" pitchFamily="18" charset="0"/>
              </a:rPr>
              <a:t>2. </a:t>
            </a:r>
            <a:r>
              <a:rPr lang="en-US" sz="6600" b="1" dirty="0" err="1">
                <a:solidFill>
                  <a:srgbClr val="FF3399"/>
                </a:solidFill>
                <a:latin typeface="Times New Roman" panose="02020603050405020304" pitchFamily="18" charset="0"/>
                <a:ea typeface="HP001 5Ha" pitchFamily="34" charset="-127"/>
                <a:cs typeface="Times New Roman" panose="02020603050405020304" pitchFamily="18" charset="0"/>
              </a:rPr>
              <a:t>Tìm</a:t>
            </a:r>
            <a:r>
              <a:rPr lang="en-US" sz="6600" b="1" dirty="0">
                <a:solidFill>
                  <a:srgbClr val="FF3399"/>
                </a:solidFill>
                <a:latin typeface="Times New Roman" panose="02020603050405020304" pitchFamily="18" charset="0"/>
                <a:ea typeface="HP001 5Ha" pitchFamily="34" charset="-127"/>
                <a:cs typeface="Times New Roman" panose="02020603050405020304" pitchFamily="18" charset="0"/>
              </a:rPr>
              <a:t> </a:t>
            </a:r>
            <a:r>
              <a:rPr lang="en-US" sz="6600" b="1" dirty="0" err="1">
                <a:solidFill>
                  <a:srgbClr val="FF3399"/>
                </a:solidFill>
                <a:latin typeface="Times New Roman" panose="02020603050405020304" pitchFamily="18" charset="0"/>
                <a:ea typeface="HP001 5Ha" pitchFamily="34" charset="-127"/>
                <a:cs typeface="Times New Roman" panose="02020603050405020304" pitchFamily="18" charset="0"/>
              </a:rPr>
              <a:t>hiểu</a:t>
            </a:r>
            <a:r>
              <a:rPr lang="en-US" sz="6600" b="1" dirty="0">
                <a:solidFill>
                  <a:srgbClr val="FF3399"/>
                </a:solidFill>
                <a:latin typeface="Times New Roman" panose="02020603050405020304" pitchFamily="18" charset="0"/>
                <a:ea typeface="HP001 5Ha" pitchFamily="34" charset="-127"/>
                <a:cs typeface="Times New Roman" panose="02020603050405020304" pitchFamily="18" charset="0"/>
              </a:rPr>
              <a:t> </a:t>
            </a:r>
            <a:r>
              <a:rPr lang="en-US" sz="6600" b="1" dirty="0" err="1">
                <a:solidFill>
                  <a:srgbClr val="FF3399"/>
                </a:solidFill>
                <a:latin typeface="Times New Roman" panose="02020603050405020304" pitchFamily="18" charset="0"/>
                <a:ea typeface="HP001 5Ha" pitchFamily="34" charset="-127"/>
                <a:cs typeface="Times New Roman" panose="02020603050405020304" pitchFamily="18" charset="0"/>
              </a:rPr>
              <a:t>bài</a:t>
            </a:r>
            <a:endParaRPr lang="en-US" sz="6600" b="1" dirty="0">
              <a:solidFill>
                <a:srgbClr val="FF3399"/>
              </a:solidFill>
              <a:latin typeface="Times New Roman" panose="02020603050405020304" pitchFamily="18" charset="0"/>
              <a:ea typeface="HP001 5Ha" pitchFamily="34" charset="-127"/>
              <a:cs typeface="Times New Roman" panose="02020603050405020304" pitchFamily="18" charset="0"/>
            </a:endParaRPr>
          </a:p>
        </p:txBody>
      </p:sp>
    </p:spTree>
    <p:extLst>
      <p:ext uri="{BB962C8B-B14F-4D97-AF65-F5344CB8AC3E}">
        <p14:creationId xmlns:p14="http://schemas.microsoft.com/office/powerpoint/2010/main" val="3927474213"/>
      </p:ext>
    </p:extLst>
  </p:cSld>
  <p:clrMapOvr>
    <a:masterClrMapping/>
  </p:clrMapOvr>
  <p:transition spd="slow">
    <p:fade/>
    <p:sndAc>
      <p:stSnd>
        <p:snd r:embed="rId2" name="chimes.wav"/>
      </p:stSnd>
    </p:sndAc>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625</TotalTime>
  <Words>661</Words>
  <Application>Microsoft Office PowerPoint</Application>
  <PresentationFormat>Widescreen</PresentationFormat>
  <Paragraphs>135</Paragraphs>
  <Slides>21</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Calibri</vt:lpstr>
      <vt:lpstr>Calibri Light</vt:lpstr>
      <vt:lpstr>HP001 4 hàng</vt:lpstr>
      <vt:lpstr>HP001 5Ha</vt:lpstr>
      <vt:lpstr>Times New Roman</vt:lpstr>
      <vt:lpstr>Wingdings</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Customers at Home or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 users - Windows 8</dc:creator>
  <cp:lastModifiedBy>ACER</cp:lastModifiedBy>
  <cp:revision>80</cp:revision>
  <dcterms:created xsi:type="dcterms:W3CDTF">2016-09-17T09:01:00Z</dcterms:created>
  <dcterms:modified xsi:type="dcterms:W3CDTF">2022-09-19T02:30:14Z</dcterms:modified>
</cp:coreProperties>
</file>