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62" r:id="rId2"/>
    <p:sldId id="258" r:id="rId3"/>
    <p:sldId id="279" r:id="rId4"/>
    <p:sldId id="260" r:id="rId5"/>
    <p:sldId id="261" r:id="rId6"/>
    <p:sldId id="263" r:id="rId7"/>
    <p:sldId id="264" r:id="rId8"/>
    <p:sldId id="266" r:id="rId9"/>
    <p:sldId id="275" r:id="rId10"/>
    <p:sldId id="273" r:id="rId11"/>
    <p:sldId id="281" r:id="rId12"/>
    <p:sldId id="267" r:id="rId13"/>
    <p:sldId id="274" r:id="rId14"/>
    <p:sldId id="268" r:id="rId15"/>
    <p:sldId id="269" r:id="rId16"/>
    <p:sldId id="276" r:id="rId17"/>
    <p:sldId id="277" r:id="rId18"/>
    <p:sldId id="282" r:id="rId19"/>
    <p:sldId id="271"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E6F5"/>
    <a:srgbClr val="B6DFF1"/>
    <a:srgbClr val="93D0ED"/>
    <a:srgbClr val="89CBEB"/>
    <a:srgbClr val="A7D9EF"/>
    <a:srgbClr val="CFE9F6"/>
    <a:srgbClr val="D7ECF7"/>
    <a:srgbClr val="B1DCF1"/>
    <a:srgbClr val="ADD9EF"/>
    <a:srgbClr val="BAE0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notesViewPr>
    <p:cSldViewPr snapToGrid="0">
      <p:cViewPr varScale="1">
        <p:scale>
          <a:sx n="57" d="100"/>
          <a:sy n="57" d="100"/>
        </p:scale>
        <p:origin x="1956"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873B48-141A-4E6C-923E-CEDC85C34CCF}" type="datetimeFigureOut">
              <a:rPr lang="en-US" smtClean="0"/>
              <a:t>3/7/2022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FF7348-CCBD-4CB1-9C9E-4544F0AEF1F4}" type="slidenum">
              <a:rPr lang="en-US" smtClean="0"/>
              <a:t>‹#›</a:t>
            </a:fld>
            <a:endParaRPr lang="en-US"/>
          </a:p>
        </p:txBody>
      </p:sp>
    </p:spTree>
    <p:extLst>
      <p:ext uri="{BB962C8B-B14F-4D97-AF65-F5344CB8AC3E}">
        <p14:creationId xmlns:p14="http://schemas.microsoft.com/office/powerpoint/2010/main" val="9295907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F7A65A-EB30-427B-A9C1-00167EFFBEE6}"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2DCBE-DCE0-40EF-BD69-662F49489ABE}" type="slidenum">
              <a:rPr lang="en-US" smtClean="0"/>
              <a:t>‹#›</a:t>
            </a:fld>
            <a:endParaRPr lang="en-US"/>
          </a:p>
        </p:txBody>
      </p:sp>
    </p:spTree>
    <p:extLst>
      <p:ext uri="{BB962C8B-B14F-4D97-AF65-F5344CB8AC3E}">
        <p14:creationId xmlns:p14="http://schemas.microsoft.com/office/powerpoint/2010/main" val="2585676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F7A65A-EB30-427B-A9C1-00167EFFBEE6}"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2DCBE-DCE0-40EF-BD69-662F49489ABE}" type="slidenum">
              <a:rPr lang="en-US" smtClean="0"/>
              <a:t>‹#›</a:t>
            </a:fld>
            <a:endParaRPr lang="en-US"/>
          </a:p>
        </p:txBody>
      </p:sp>
    </p:spTree>
    <p:extLst>
      <p:ext uri="{BB962C8B-B14F-4D97-AF65-F5344CB8AC3E}">
        <p14:creationId xmlns:p14="http://schemas.microsoft.com/office/powerpoint/2010/main" val="3974113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F7A65A-EB30-427B-A9C1-00167EFFBEE6}"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2DCBE-DCE0-40EF-BD69-662F49489ABE}" type="slidenum">
              <a:rPr lang="en-US" smtClean="0"/>
              <a:t>‹#›</a:t>
            </a:fld>
            <a:endParaRPr lang="en-US"/>
          </a:p>
        </p:txBody>
      </p:sp>
    </p:spTree>
    <p:extLst>
      <p:ext uri="{BB962C8B-B14F-4D97-AF65-F5344CB8AC3E}">
        <p14:creationId xmlns:p14="http://schemas.microsoft.com/office/powerpoint/2010/main" val="11413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F7A65A-EB30-427B-A9C1-00167EFFBEE6}"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2DCBE-DCE0-40EF-BD69-662F49489ABE}" type="slidenum">
              <a:rPr lang="en-US" smtClean="0"/>
              <a:t>‹#›</a:t>
            </a:fld>
            <a:endParaRPr lang="en-US"/>
          </a:p>
        </p:txBody>
      </p:sp>
    </p:spTree>
    <p:extLst>
      <p:ext uri="{BB962C8B-B14F-4D97-AF65-F5344CB8AC3E}">
        <p14:creationId xmlns:p14="http://schemas.microsoft.com/office/powerpoint/2010/main" val="16346878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F7A65A-EB30-427B-A9C1-00167EFFBEE6}"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2DCBE-DCE0-40EF-BD69-662F49489ABE}" type="slidenum">
              <a:rPr lang="en-US" smtClean="0"/>
              <a:t>‹#›</a:t>
            </a:fld>
            <a:endParaRPr lang="en-US"/>
          </a:p>
        </p:txBody>
      </p:sp>
    </p:spTree>
    <p:extLst>
      <p:ext uri="{BB962C8B-B14F-4D97-AF65-F5344CB8AC3E}">
        <p14:creationId xmlns:p14="http://schemas.microsoft.com/office/powerpoint/2010/main" val="21629713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F7A65A-EB30-427B-A9C1-00167EFFBEE6}"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2DCBE-DCE0-40EF-BD69-662F49489ABE}" type="slidenum">
              <a:rPr lang="en-US" smtClean="0"/>
              <a:t>‹#›</a:t>
            </a:fld>
            <a:endParaRPr lang="en-US"/>
          </a:p>
        </p:txBody>
      </p:sp>
    </p:spTree>
    <p:extLst>
      <p:ext uri="{BB962C8B-B14F-4D97-AF65-F5344CB8AC3E}">
        <p14:creationId xmlns:p14="http://schemas.microsoft.com/office/powerpoint/2010/main" val="7114570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F7A65A-EB30-427B-A9C1-00167EFFBEE6}" type="datetimeFigureOut">
              <a:rPr lang="en-US" smtClean="0"/>
              <a:t>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72DCBE-DCE0-40EF-BD69-662F49489ABE}" type="slidenum">
              <a:rPr lang="en-US" smtClean="0"/>
              <a:t>‹#›</a:t>
            </a:fld>
            <a:endParaRPr lang="en-US"/>
          </a:p>
        </p:txBody>
      </p:sp>
    </p:spTree>
    <p:extLst>
      <p:ext uri="{BB962C8B-B14F-4D97-AF65-F5344CB8AC3E}">
        <p14:creationId xmlns:p14="http://schemas.microsoft.com/office/powerpoint/2010/main" val="2636335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F7A65A-EB30-427B-A9C1-00167EFFBEE6}" type="datetimeFigureOut">
              <a:rPr lang="en-US" smtClean="0"/>
              <a:t>3/7/2022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72DCBE-DCE0-40EF-BD69-662F49489ABE}" type="slidenum">
              <a:rPr lang="en-US" smtClean="0"/>
              <a:t>‹#›</a:t>
            </a:fld>
            <a:endParaRPr lang="en-US"/>
          </a:p>
        </p:txBody>
      </p:sp>
    </p:spTree>
    <p:extLst>
      <p:ext uri="{BB962C8B-B14F-4D97-AF65-F5344CB8AC3E}">
        <p14:creationId xmlns:p14="http://schemas.microsoft.com/office/powerpoint/2010/main" val="327476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F7A65A-EB30-427B-A9C1-00167EFFBEE6}" type="datetimeFigureOut">
              <a:rPr lang="en-US" smtClean="0"/>
              <a:t>3/7/2022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72DCBE-DCE0-40EF-BD69-662F49489ABE}" type="slidenum">
              <a:rPr lang="en-US" smtClean="0"/>
              <a:t>‹#›</a:t>
            </a:fld>
            <a:endParaRPr lang="en-US"/>
          </a:p>
        </p:txBody>
      </p:sp>
    </p:spTree>
    <p:extLst>
      <p:ext uri="{BB962C8B-B14F-4D97-AF65-F5344CB8AC3E}">
        <p14:creationId xmlns:p14="http://schemas.microsoft.com/office/powerpoint/2010/main" val="232298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F7A65A-EB30-427B-A9C1-00167EFFBEE6}"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2DCBE-DCE0-40EF-BD69-662F49489ABE}" type="slidenum">
              <a:rPr lang="en-US" smtClean="0"/>
              <a:t>‹#›</a:t>
            </a:fld>
            <a:endParaRPr lang="en-US"/>
          </a:p>
        </p:txBody>
      </p:sp>
    </p:spTree>
    <p:extLst>
      <p:ext uri="{BB962C8B-B14F-4D97-AF65-F5344CB8AC3E}">
        <p14:creationId xmlns:p14="http://schemas.microsoft.com/office/powerpoint/2010/main" val="2440647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F7A65A-EB30-427B-A9C1-00167EFFBEE6}"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2DCBE-DCE0-40EF-BD69-662F49489ABE}" type="slidenum">
              <a:rPr lang="en-US" smtClean="0"/>
              <a:t>‹#›</a:t>
            </a:fld>
            <a:endParaRPr lang="en-US"/>
          </a:p>
        </p:txBody>
      </p:sp>
    </p:spTree>
    <p:extLst>
      <p:ext uri="{BB962C8B-B14F-4D97-AF65-F5344CB8AC3E}">
        <p14:creationId xmlns:p14="http://schemas.microsoft.com/office/powerpoint/2010/main" val="1815120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l="-7000" t="-14000" r="-7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7A65A-EB30-427B-A9C1-00167EFFBEE6}" type="datetimeFigureOut">
              <a:rPr lang="en-US" smtClean="0"/>
              <a:t>3/7/2022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2DCBE-DCE0-40EF-BD69-662F49489ABE}" type="slidenum">
              <a:rPr lang="en-US" smtClean="0"/>
              <a:t>‹#›</a:t>
            </a:fld>
            <a:endParaRPr lang="en-US"/>
          </a:p>
        </p:txBody>
      </p:sp>
    </p:spTree>
    <p:extLst>
      <p:ext uri="{BB962C8B-B14F-4D97-AF65-F5344CB8AC3E}">
        <p14:creationId xmlns:p14="http://schemas.microsoft.com/office/powerpoint/2010/main" val="4020635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itle 3"/>
          <p:cNvSpPr txBox="1">
            <a:spLocks/>
          </p:cNvSpPr>
          <p:nvPr/>
        </p:nvSpPr>
        <p:spPr>
          <a:xfrm>
            <a:off x="1910565" y="1733626"/>
            <a:ext cx="9144000" cy="2387600"/>
          </a:xfrm>
          <a:prstGeom prst="rect">
            <a:avLst/>
          </a:prstGeom>
          <a:noFill/>
        </p:spPr>
        <p:txBody>
          <a:bodyPr spcFirstLastPara="1" vert="horz" wrap="square" lIns="91440" tIns="45720" rIns="91440" bIns="45720" numCol="1" rtlCol="0" anchor="b">
            <a:prstTxWarp prst="textArchUp">
              <a:avLst/>
            </a:prstTxWarp>
            <a:spAutoFit/>
          </a:bodyPr>
          <a:lstStyle>
            <a:lvl1pPr algn="ctr" defTabSz="914400" rtl="0" eaLnBrk="1" latinLnBrk="0" hangingPunct="1">
              <a:lnSpc>
                <a:spcPct val="90000"/>
              </a:lnSpc>
              <a:spcBef>
                <a:spcPct val="0"/>
              </a:spcBef>
              <a:buNone/>
              <a:defRPr sz="6000" b="0" i="0" u="none" kern="1200">
                <a:solidFill>
                  <a:schemeClr val="tx1"/>
                </a:solidFill>
                <a:latin typeface="+mj-lt"/>
                <a:ea typeface="+mj-ea"/>
                <a:cs typeface="+mj-cs"/>
              </a:defRPr>
            </a:lvl1pPr>
          </a:lstStyle>
          <a:p>
            <a:r>
              <a:rPr lang="en-US" sz="4600" b="1" smtClean="0">
                <a:solidFill>
                  <a:srgbClr val="FF0000"/>
                </a:solidFill>
                <a:latin typeface="Arial" pitchFamily="34" charset="0"/>
                <a:cs typeface="Arial" pitchFamily="34" charset="0"/>
              </a:rPr>
              <a:t>CHÀO MỪNG CÁC EM ĐẾN VỚI</a:t>
            </a:r>
            <a:endParaRPr lang="en-US" sz="4600" b="1">
              <a:solidFill>
                <a:srgbClr val="FF0000"/>
              </a:solidFill>
              <a:latin typeface="Arial" pitchFamily="34" charset="0"/>
              <a:cs typeface="Arial" pitchFamily="34" charset="0"/>
            </a:endParaRPr>
          </a:p>
        </p:txBody>
      </p:sp>
      <p:sp>
        <p:nvSpPr>
          <p:cNvPr id="5" name="TextBox 4"/>
          <p:cNvSpPr txBox="1"/>
          <p:nvPr/>
        </p:nvSpPr>
        <p:spPr>
          <a:xfrm>
            <a:off x="2747594" y="3180343"/>
            <a:ext cx="7469942" cy="769441"/>
          </a:xfrm>
          <a:prstGeom prst="rect">
            <a:avLst/>
          </a:prstGeom>
          <a:noFill/>
        </p:spPr>
        <p:txBody>
          <a:bodyPr wrap="square" rtlCol="0">
            <a:spAutoFit/>
          </a:bodyPr>
          <a:lstStyle/>
          <a:p>
            <a:r>
              <a:rPr lang="en-US" sz="4400" b="1">
                <a:solidFill>
                  <a:srgbClr val="FF0000"/>
                </a:solidFill>
                <a:latin typeface="Arial" pitchFamily="34" charset="0"/>
                <a:cs typeface="Arial" pitchFamily="34" charset="0"/>
              </a:rPr>
              <a:t>TIẾT HỌC NGÀY HÔM NAY</a:t>
            </a:r>
          </a:p>
        </p:txBody>
      </p:sp>
    </p:spTree>
    <p:extLst>
      <p:ext uri="{BB962C8B-B14F-4D97-AF65-F5344CB8AC3E}">
        <p14:creationId xmlns:p14="http://schemas.microsoft.com/office/powerpoint/2010/main" val="2852588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93180" y="776173"/>
            <a:ext cx="3316129" cy="5479952"/>
            <a:chOff x="193180" y="776173"/>
            <a:chExt cx="3316129" cy="5479952"/>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49231"/>
            <a:stretch/>
          </p:blipFill>
          <p:spPr>
            <a:xfrm>
              <a:off x="193180" y="776173"/>
              <a:ext cx="3206841" cy="4517044"/>
            </a:xfrm>
            <a:prstGeom prst="rect">
              <a:avLst/>
            </a:prstGeom>
          </p:spPr>
        </p:pic>
        <p:sp>
          <p:nvSpPr>
            <p:cNvPr id="8" name="Content Placeholder 3"/>
            <p:cNvSpPr txBox="1">
              <a:spLocks/>
            </p:cNvSpPr>
            <p:nvPr/>
          </p:nvSpPr>
          <p:spPr>
            <a:xfrm>
              <a:off x="302468" y="5609794"/>
              <a:ext cx="3206841" cy="6463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4000" i="1" smtClean="0">
                  <a:latin typeface="Arial" panose="020B0604020202020204" pitchFamily="34" charset="0"/>
                  <a:cs typeface="Arial" panose="020B0604020202020204" pitchFamily="34" charset="0"/>
                </a:rPr>
                <a:t>Áo dài thâm</a:t>
              </a:r>
              <a:endParaRPr lang="en-US" sz="4000" i="1">
                <a:latin typeface="Arial" panose="020B0604020202020204" pitchFamily="34" charset="0"/>
                <a:cs typeface="Arial" panose="020B0604020202020204" pitchFamily="34" charset="0"/>
              </a:endParaRPr>
            </a:p>
          </p:txBody>
        </p:sp>
      </p:grpSp>
      <p:grpSp>
        <p:nvGrpSpPr>
          <p:cNvPr id="11" name="Group 10"/>
          <p:cNvGrpSpPr/>
          <p:nvPr/>
        </p:nvGrpSpPr>
        <p:grpSpPr>
          <a:xfrm>
            <a:off x="8410976" y="1668729"/>
            <a:ext cx="3624488" cy="4587396"/>
            <a:chOff x="8410976" y="1668729"/>
            <a:chExt cx="3624488" cy="4587396"/>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0976" y="1668729"/>
              <a:ext cx="3624488" cy="3624488"/>
            </a:xfrm>
            <a:prstGeom prst="rect">
              <a:avLst/>
            </a:prstGeom>
          </p:spPr>
        </p:pic>
        <p:sp>
          <p:nvSpPr>
            <p:cNvPr id="9" name="Content Placeholder 3"/>
            <p:cNvSpPr txBox="1">
              <a:spLocks/>
            </p:cNvSpPr>
            <p:nvPr/>
          </p:nvSpPr>
          <p:spPr>
            <a:xfrm>
              <a:off x="8429380" y="5609794"/>
              <a:ext cx="3606084" cy="6463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4000" i="1" smtClean="0">
                  <a:latin typeface="Arial" panose="020B0604020202020204" pitchFamily="34" charset="0"/>
                  <a:cs typeface="Arial" panose="020B0604020202020204" pitchFamily="34" charset="0"/>
                </a:rPr>
                <a:t>Tóc để trái đào</a:t>
              </a:r>
              <a:endParaRPr lang="en-US" sz="4000" i="1">
                <a:latin typeface="Arial" panose="020B0604020202020204" pitchFamily="34" charset="0"/>
                <a:cs typeface="Arial" panose="020B0604020202020204" pitchFamily="34" charset="0"/>
              </a:endParaRPr>
            </a:p>
          </p:txBody>
        </p:sp>
      </p:grpSp>
      <p:grpSp>
        <p:nvGrpSpPr>
          <p:cNvPr id="15" name="Group 14"/>
          <p:cNvGrpSpPr/>
          <p:nvPr/>
        </p:nvGrpSpPr>
        <p:grpSpPr>
          <a:xfrm>
            <a:off x="3626876" y="2224734"/>
            <a:ext cx="4602725" cy="4031391"/>
            <a:chOff x="3626876" y="2224734"/>
            <a:chExt cx="4602725" cy="4031391"/>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6876" y="2224734"/>
              <a:ext cx="4602725" cy="3068484"/>
            </a:xfrm>
            <a:prstGeom prst="rect">
              <a:avLst/>
            </a:prstGeom>
          </p:spPr>
        </p:pic>
        <p:sp>
          <p:nvSpPr>
            <p:cNvPr id="14" name="Content Placeholder 3"/>
            <p:cNvSpPr txBox="1">
              <a:spLocks/>
            </p:cNvSpPr>
            <p:nvPr/>
          </p:nvSpPr>
          <p:spPr>
            <a:xfrm>
              <a:off x="4125196" y="5609794"/>
              <a:ext cx="3606084" cy="6463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i="1" smtClean="0">
                  <a:latin typeface="Arial" panose="020B0604020202020204" pitchFamily="34" charset="0"/>
                  <a:cs typeface="Arial" panose="020B0604020202020204" pitchFamily="34" charset="0"/>
                </a:rPr>
                <a:t>Sập</a:t>
              </a:r>
              <a:endParaRPr lang="en-US" sz="4000" i="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6525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86" y="1687132"/>
            <a:ext cx="12183414" cy="3046988"/>
          </a:xfrm>
          <a:prstGeom prst="rect">
            <a:avLst/>
          </a:prstGeom>
          <a:noFill/>
        </p:spPr>
        <p:txBody>
          <a:bodyPr wrap="square" rtlCol="0">
            <a:spAutoFit/>
          </a:bodyPr>
          <a:lstStyle/>
          <a:p>
            <a:pPr algn="ctr"/>
            <a:r>
              <a:rPr lang="en-US" sz="9600" b="1" smtClean="0">
                <a:solidFill>
                  <a:srgbClr val="FFC000"/>
                </a:solidFill>
                <a:latin typeface="Arial" panose="020B0604020202020204" pitchFamily="34" charset="0"/>
                <a:cs typeface="Arial" panose="020B0604020202020204" pitchFamily="34" charset="0"/>
              </a:rPr>
              <a:t>Hoạt động 2: </a:t>
            </a:r>
          </a:p>
          <a:p>
            <a:pPr algn="ctr"/>
            <a:r>
              <a:rPr lang="en-US" sz="9600" b="1" smtClean="0">
                <a:solidFill>
                  <a:srgbClr val="FFC000"/>
                </a:solidFill>
                <a:latin typeface="Arial" panose="020B0604020202020204" pitchFamily="34" charset="0"/>
                <a:cs typeface="Arial" panose="020B0604020202020204" pitchFamily="34" charset="0"/>
              </a:rPr>
              <a:t>Tìm hiểu bài</a:t>
            </a:r>
          </a:p>
        </p:txBody>
      </p:sp>
    </p:spTree>
    <p:extLst>
      <p:ext uri="{BB962C8B-B14F-4D97-AF65-F5344CB8AC3E}">
        <p14:creationId xmlns:p14="http://schemas.microsoft.com/office/powerpoint/2010/main" val="398957571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898" y="2377438"/>
            <a:ext cx="11513233" cy="1969479"/>
          </a:xfrm>
        </p:spPr>
        <p:txBody>
          <a:bodyPr>
            <a:noAutofit/>
          </a:bodyPr>
          <a:lstStyle/>
          <a:p>
            <a:pPr algn="just"/>
            <a:r>
              <a:rPr lang="en-US" sz="4000" smtClean="0">
                <a:latin typeface="Arial" panose="020B0604020202020204" pitchFamily="34" charset="0"/>
                <a:cs typeface="Arial" panose="020B0604020202020204" pitchFamily="34" charset="0"/>
              </a:rPr>
              <a:t>Các môn sinh đến nhà cụ giáo Chu để mừng thọ thầy; thể hiện lòng yêu quý, kính trọng thầy – người đã dạy dỗ, dìu dắt họ trưởng thành.</a:t>
            </a:r>
          </a:p>
        </p:txBody>
      </p:sp>
      <p:sp>
        <p:nvSpPr>
          <p:cNvPr id="5" name="Rounded Rectangle 4"/>
          <p:cNvSpPr/>
          <p:nvPr/>
        </p:nvSpPr>
        <p:spPr>
          <a:xfrm>
            <a:off x="126610" y="258338"/>
            <a:ext cx="11844996" cy="1763646"/>
          </a:xfrm>
          <a:prstGeom prst="roundRect">
            <a:avLst/>
          </a:prstGeom>
          <a:solidFill>
            <a:schemeClr val="accent2">
              <a:lumMod val="40000"/>
              <a:lumOff val="6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smtClean="0">
                <a:solidFill>
                  <a:schemeClr val="tx1"/>
                </a:solidFill>
                <a:latin typeface="Arial" panose="020B0604020202020204" pitchFamily="34" charset="0"/>
                <a:cs typeface="Arial" panose="020B0604020202020204" pitchFamily="34" charset="0"/>
              </a:rPr>
              <a:t>Câu 1: Các môn sinh của cụ giáo Chu đến nhà thầy để làm gì? Tìm những chi tiết cho thấy học trò rất tôn kính cụ giáo Chu.</a:t>
            </a:r>
            <a:endParaRPr lang="en-US" sz="36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94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78069" y="2348116"/>
            <a:ext cx="11513233" cy="36153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4000" smtClean="0">
                <a:latin typeface="Arial" panose="020B0604020202020204" pitchFamily="34" charset="0"/>
                <a:cs typeface="Arial" panose="020B0604020202020204" pitchFamily="34" charset="0"/>
              </a:rPr>
              <a:t>	Từ sáng sớm, các môn sinh đã tề tựu trước sân nhà thầy giáo Chu để mừng thọ thầy. Họ dâng biếu thầy những cuốn sách quý. Khi nghe thầy bảo cùng với thầy “tới thăm một người mà thầy mang ơn rất nặng”, họ “đồng thanh dạ ran”, cùng theo sau thầy. </a:t>
            </a:r>
          </a:p>
        </p:txBody>
      </p:sp>
      <p:sp>
        <p:nvSpPr>
          <p:cNvPr id="3" name="Rectangle 2"/>
          <p:cNvSpPr/>
          <p:nvPr/>
        </p:nvSpPr>
        <p:spPr>
          <a:xfrm>
            <a:off x="485104" y="980615"/>
            <a:ext cx="11080124" cy="1323439"/>
          </a:xfrm>
          <a:prstGeom prst="rect">
            <a:avLst/>
          </a:prstGeom>
        </p:spPr>
        <p:txBody>
          <a:bodyPr wrap="square">
            <a:spAutoFit/>
          </a:bodyPr>
          <a:lstStyle/>
          <a:p>
            <a:pPr lvl="0" algn="just"/>
            <a:r>
              <a:rPr lang="en-US" sz="4000" b="1">
                <a:solidFill>
                  <a:prstClr val="black"/>
                </a:solidFill>
                <a:latin typeface="Arial" panose="020B0604020202020204" pitchFamily="34" charset="0"/>
                <a:cs typeface="Arial" panose="020B0604020202020204" pitchFamily="34" charset="0"/>
              </a:rPr>
              <a:t>N</a:t>
            </a:r>
            <a:r>
              <a:rPr lang="en-US" sz="4000" b="1" smtClean="0">
                <a:solidFill>
                  <a:prstClr val="black"/>
                </a:solidFill>
                <a:latin typeface="Arial" panose="020B0604020202020204" pitchFamily="34" charset="0"/>
                <a:cs typeface="Arial" panose="020B0604020202020204" pitchFamily="34" charset="0"/>
              </a:rPr>
              <a:t>hững </a:t>
            </a:r>
            <a:r>
              <a:rPr lang="en-US" sz="4000" b="1">
                <a:solidFill>
                  <a:prstClr val="black"/>
                </a:solidFill>
                <a:latin typeface="Arial" panose="020B0604020202020204" pitchFamily="34" charset="0"/>
                <a:cs typeface="Arial" panose="020B0604020202020204" pitchFamily="34" charset="0"/>
              </a:rPr>
              <a:t>chi tiết cho thấy học trò rất tôn kính cụ giáo Chu.</a:t>
            </a:r>
          </a:p>
        </p:txBody>
      </p:sp>
    </p:spTree>
    <p:extLst>
      <p:ext uri="{BB962C8B-B14F-4D97-AF65-F5344CB8AC3E}">
        <p14:creationId xmlns:p14="http://schemas.microsoft.com/office/powerpoint/2010/main" val="412107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ounded Rectangle 3"/>
          <p:cNvSpPr/>
          <p:nvPr/>
        </p:nvSpPr>
        <p:spPr>
          <a:xfrm>
            <a:off x="126610" y="258337"/>
            <a:ext cx="11844996" cy="1840919"/>
          </a:xfrm>
          <a:prstGeom prst="roundRect">
            <a:avLst/>
          </a:prstGeom>
          <a:solidFill>
            <a:schemeClr val="accent2">
              <a:lumMod val="40000"/>
              <a:lumOff val="6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smtClean="0">
                <a:solidFill>
                  <a:schemeClr val="tx1"/>
                </a:solidFill>
                <a:latin typeface="Arial" panose="020B0604020202020204" pitchFamily="34" charset="0"/>
                <a:cs typeface="Arial" panose="020B0604020202020204" pitchFamily="34" charset="0"/>
              </a:rPr>
              <a:t>Câu 2: Tình cảm của cụ giáo Chu đối với người thầy đã dạy cho cụ từ thuở học vỡ lòng như thế nào? Tìm những chi tiết biểu hiện tình cảm đó.</a:t>
            </a:r>
            <a:endParaRPr lang="en-US" sz="3600" b="1">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276497" y="3277199"/>
            <a:ext cx="11077303" cy="3416320"/>
          </a:xfrm>
          <a:prstGeom prst="rect">
            <a:avLst/>
          </a:prstGeom>
          <a:noFill/>
        </p:spPr>
        <p:txBody>
          <a:bodyPr wrap="square" rtlCol="0">
            <a:spAutoFit/>
          </a:bodyPr>
          <a:lstStyle/>
          <a:p>
            <a:pPr marL="571500" indent="-571500" algn="just">
              <a:buFont typeface="Arial" panose="020B0604020202020204" pitchFamily="34" charset="0"/>
              <a:buChar char="•"/>
            </a:pPr>
            <a:r>
              <a:rPr lang="en-US" sz="3600" smtClean="0">
                <a:latin typeface="Arial" panose="020B0604020202020204" pitchFamily="34" charset="0"/>
                <a:cs typeface="Arial" panose="020B0604020202020204" pitchFamily="34" charset="0"/>
              </a:rPr>
              <a:t>Những chi tiết biểu hiện sự tôn kính đó: </a:t>
            </a:r>
          </a:p>
          <a:p>
            <a:pPr marL="571500" indent="-571500" algn="just">
              <a:buFont typeface="Arial" panose="020B0604020202020204" pitchFamily="34" charset="0"/>
              <a:buChar char="−"/>
            </a:pPr>
            <a:r>
              <a:rPr lang="en-US" sz="3600">
                <a:latin typeface="Arial" panose="020B0604020202020204" pitchFamily="34" charset="0"/>
                <a:cs typeface="Arial" panose="020B0604020202020204" pitchFamily="34" charset="0"/>
              </a:rPr>
              <a:t>T</a:t>
            </a:r>
            <a:r>
              <a:rPr lang="en-US" sz="3600" smtClean="0">
                <a:latin typeface="Arial" panose="020B0604020202020204" pitchFamily="34" charset="0"/>
                <a:cs typeface="Arial" panose="020B0604020202020204" pitchFamily="34" charset="0"/>
              </a:rPr>
              <a:t>hầy mời học trò cùng tới thăm một người mà thầy mang ơn rất nặng. </a:t>
            </a:r>
          </a:p>
          <a:p>
            <a:pPr marL="571500" indent="-571500" algn="just">
              <a:buFont typeface="Arial" panose="020B0604020202020204" pitchFamily="34" charset="0"/>
              <a:buChar char="−"/>
            </a:pPr>
            <a:r>
              <a:rPr lang="en-US" sz="3600" smtClean="0">
                <a:latin typeface="Arial" panose="020B0604020202020204" pitchFamily="34" charset="0"/>
                <a:cs typeface="Arial" panose="020B0604020202020204" pitchFamily="34" charset="0"/>
              </a:rPr>
              <a:t>Thầy chắp tay cung kính vái cụ đồ. </a:t>
            </a:r>
          </a:p>
          <a:p>
            <a:pPr marL="571500" indent="-571500" algn="just">
              <a:buFont typeface="Arial" panose="020B0604020202020204" pitchFamily="34" charset="0"/>
              <a:buChar char="−"/>
            </a:pPr>
            <a:r>
              <a:rPr lang="en-US" sz="3600" smtClean="0">
                <a:latin typeface="Arial" panose="020B0604020202020204" pitchFamily="34" charset="0"/>
                <a:cs typeface="Arial" panose="020B0604020202020204" pitchFamily="34" charset="0"/>
              </a:rPr>
              <a:t>Thầy cung kính thưa với cụ: “Lạy thầy! Hôm nay con đem tất cả các môn sinh đến tạ ơn thầy.</a:t>
            </a:r>
            <a:endParaRPr lang="en-US" sz="3600">
              <a:latin typeface="Arial" panose="020B0604020202020204" pitchFamily="34" charset="0"/>
              <a:cs typeface="Arial" panose="020B0604020202020204" pitchFamily="34" charset="0"/>
            </a:endParaRPr>
          </a:p>
        </p:txBody>
      </p:sp>
      <p:sp>
        <p:nvSpPr>
          <p:cNvPr id="5" name="Rectangle 4"/>
          <p:cNvSpPr/>
          <p:nvPr/>
        </p:nvSpPr>
        <p:spPr>
          <a:xfrm>
            <a:off x="304800" y="2206044"/>
            <a:ext cx="11049000" cy="1200329"/>
          </a:xfrm>
          <a:prstGeom prst="rect">
            <a:avLst/>
          </a:prstGeom>
        </p:spPr>
        <p:txBody>
          <a:bodyPr wrap="square">
            <a:spAutoFit/>
          </a:bodyPr>
          <a:lstStyle/>
          <a:p>
            <a:pPr marL="571500" lvl="0" indent="-571500" algn="just">
              <a:buFont typeface="Arial" panose="020B0604020202020204" pitchFamily="34" charset="0"/>
              <a:buChar char="•"/>
            </a:pPr>
            <a:r>
              <a:rPr lang="en-US" sz="3600">
                <a:solidFill>
                  <a:prstClr val="black"/>
                </a:solidFill>
                <a:latin typeface="Arial" panose="020B0604020202020204" pitchFamily="34" charset="0"/>
                <a:cs typeface="Arial" panose="020B0604020202020204" pitchFamily="34" charset="0"/>
              </a:rPr>
              <a:t>Thầy giáo Chu rất tôn kính cụ đồ đã dạy thầy từ thuở vỡ lòng. </a:t>
            </a:r>
          </a:p>
        </p:txBody>
      </p:sp>
    </p:spTree>
    <p:extLst>
      <p:ext uri="{BB962C8B-B14F-4D97-AF65-F5344CB8AC3E}">
        <p14:creationId xmlns:p14="http://schemas.microsoft.com/office/powerpoint/2010/main" val="323103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ounded Rectangle 3"/>
          <p:cNvSpPr/>
          <p:nvPr/>
        </p:nvSpPr>
        <p:spPr>
          <a:xfrm>
            <a:off x="126610" y="258338"/>
            <a:ext cx="11844996" cy="1737888"/>
          </a:xfrm>
          <a:prstGeom prst="roundRect">
            <a:avLst/>
          </a:prstGeom>
          <a:solidFill>
            <a:schemeClr val="accent2">
              <a:lumMod val="40000"/>
              <a:lumOff val="6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smtClean="0">
                <a:solidFill>
                  <a:schemeClr val="tx1"/>
                </a:solidFill>
                <a:latin typeface="Arial" panose="020B0604020202020204" pitchFamily="34" charset="0"/>
                <a:cs typeface="Arial" panose="020B0604020202020204" pitchFamily="34" charset="0"/>
              </a:rPr>
              <a:t>Câu 3:Những thành ngữ, tục ngữ nào dưới đây nói lên bài học mà các môn sinh nhận được trong ngày mừng thọ cụ giáo Chu?</a:t>
            </a:r>
            <a:endParaRPr lang="en-US" sz="3600" b="1">
              <a:solidFill>
                <a:schemeClr val="tx1"/>
              </a:solidFill>
              <a:latin typeface="Arial" panose="020B0604020202020204" pitchFamily="34" charset="0"/>
              <a:cs typeface="Arial" panose="020B0604020202020204" pitchFamily="34" charset="0"/>
            </a:endParaRPr>
          </a:p>
        </p:txBody>
      </p:sp>
      <p:sp>
        <p:nvSpPr>
          <p:cNvPr id="5" name="TextBox 4"/>
          <p:cNvSpPr txBox="1"/>
          <p:nvPr/>
        </p:nvSpPr>
        <p:spPr>
          <a:xfrm>
            <a:off x="515153" y="2341071"/>
            <a:ext cx="6053071" cy="646331"/>
          </a:xfrm>
          <a:prstGeom prst="rect">
            <a:avLst/>
          </a:prstGeom>
          <a:noFill/>
        </p:spPr>
        <p:txBody>
          <a:bodyPr wrap="square" rtlCol="0">
            <a:spAutoFit/>
          </a:bodyPr>
          <a:lstStyle/>
          <a:p>
            <a:r>
              <a:rPr lang="en-US" sz="3600" smtClean="0">
                <a:latin typeface="Arial" panose="020B0604020202020204" pitchFamily="34" charset="0"/>
                <a:cs typeface="Arial" panose="020B0604020202020204" pitchFamily="34" charset="0"/>
              </a:rPr>
              <a:t>a) Tiên học lễ, hậu học văn.</a:t>
            </a:r>
            <a:endParaRPr lang="en-US" sz="3600">
              <a:latin typeface="Arial" panose="020B0604020202020204" pitchFamily="34" charset="0"/>
              <a:cs typeface="Arial" panose="020B0604020202020204" pitchFamily="34" charset="0"/>
            </a:endParaRPr>
          </a:p>
        </p:txBody>
      </p:sp>
      <p:sp>
        <p:nvSpPr>
          <p:cNvPr id="6" name="TextBox 5"/>
          <p:cNvSpPr txBox="1"/>
          <p:nvPr/>
        </p:nvSpPr>
        <p:spPr>
          <a:xfrm>
            <a:off x="515154" y="3193962"/>
            <a:ext cx="6053071" cy="646331"/>
          </a:xfrm>
          <a:prstGeom prst="rect">
            <a:avLst/>
          </a:prstGeom>
          <a:noFill/>
        </p:spPr>
        <p:txBody>
          <a:bodyPr wrap="square" rtlCol="0">
            <a:spAutoFit/>
          </a:bodyPr>
          <a:lstStyle/>
          <a:p>
            <a:r>
              <a:rPr lang="en-US" sz="3600">
                <a:latin typeface="Arial" panose="020B0604020202020204" pitchFamily="34" charset="0"/>
                <a:cs typeface="Arial" panose="020B0604020202020204" pitchFamily="34" charset="0"/>
              </a:rPr>
              <a:t>b</a:t>
            </a:r>
            <a:r>
              <a:rPr lang="en-US" sz="3600" smtClean="0">
                <a:latin typeface="Arial" panose="020B0604020202020204" pitchFamily="34" charset="0"/>
                <a:cs typeface="Arial" panose="020B0604020202020204" pitchFamily="34" charset="0"/>
              </a:rPr>
              <a:t>) Uống nước nhớ nguồn.</a:t>
            </a:r>
            <a:endParaRPr lang="en-US" sz="3600">
              <a:latin typeface="Arial" panose="020B0604020202020204" pitchFamily="34" charset="0"/>
              <a:cs typeface="Arial" panose="020B0604020202020204" pitchFamily="34" charset="0"/>
            </a:endParaRPr>
          </a:p>
        </p:txBody>
      </p:sp>
      <p:sp>
        <p:nvSpPr>
          <p:cNvPr id="7" name="TextBox 6"/>
          <p:cNvSpPr txBox="1"/>
          <p:nvPr/>
        </p:nvSpPr>
        <p:spPr>
          <a:xfrm>
            <a:off x="515154" y="4185138"/>
            <a:ext cx="6053071" cy="646331"/>
          </a:xfrm>
          <a:prstGeom prst="rect">
            <a:avLst/>
          </a:prstGeom>
          <a:noFill/>
        </p:spPr>
        <p:txBody>
          <a:bodyPr wrap="square" rtlCol="0">
            <a:spAutoFit/>
          </a:bodyPr>
          <a:lstStyle/>
          <a:p>
            <a:r>
              <a:rPr lang="en-US" sz="3600">
                <a:latin typeface="Arial" panose="020B0604020202020204" pitchFamily="34" charset="0"/>
                <a:cs typeface="Arial" panose="020B0604020202020204" pitchFamily="34" charset="0"/>
              </a:rPr>
              <a:t>c</a:t>
            </a:r>
            <a:r>
              <a:rPr lang="en-US" sz="3600" smtClean="0">
                <a:latin typeface="Arial" panose="020B0604020202020204" pitchFamily="34" charset="0"/>
                <a:cs typeface="Arial" panose="020B0604020202020204" pitchFamily="34" charset="0"/>
              </a:rPr>
              <a:t>) Tôn sư trọng đạo.</a:t>
            </a:r>
            <a:endParaRPr lang="en-US" sz="3600">
              <a:latin typeface="Arial" panose="020B0604020202020204" pitchFamily="34" charset="0"/>
              <a:cs typeface="Arial" panose="020B0604020202020204" pitchFamily="34" charset="0"/>
            </a:endParaRPr>
          </a:p>
        </p:txBody>
      </p:sp>
      <p:sp>
        <p:nvSpPr>
          <p:cNvPr id="8" name="TextBox 7"/>
          <p:cNvSpPr txBox="1"/>
          <p:nvPr/>
        </p:nvSpPr>
        <p:spPr>
          <a:xfrm>
            <a:off x="515154" y="5169204"/>
            <a:ext cx="9903854" cy="1200329"/>
          </a:xfrm>
          <a:prstGeom prst="rect">
            <a:avLst/>
          </a:prstGeom>
          <a:noFill/>
        </p:spPr>
        <p:txBody>
          <a:bodyPr wrap="square" rtlCol="0">
            <a:spAutoFit/>
          </a:bodyPr>
          <a:lstStyle/>
          <a:p>
            <a:r>
              <a:rPr lang="en-US" sz="3600" smtClean="0">
                <a:latin typeface="Arial" panose="020B0604020202020204" pitchFamily="34" charset="0"/>
                <a:cs typeface="Arial" panose="020B0604020202020204" pitchFamily="34" charset="0"/>
              </a:rPr>
              <a:t>d) Nhất tự vi sư, bán tự vi sư. </a:t>
            </a:r>
            <a:br>
              <a:rPr lang="en-US" sz="3600" smtClean="0">
                <a:latin typeface="Arial" panose="020B0604020202020204" pitchFamily="34" charset="0"/>
                <a:cs typeface="Arial" panose="020B0604020202020204" pitchFamily="34" charset="0"/>
              </a:rPr>
            </a:br>
            <a:r>
              <a:rPr lang="en-US" sz="3600" smtClean="0">
                <a:latin typeface="Arial" panose="020B0604020202020204" pitchFamily="34" charset="0"/>
                <a:cs typeface="Arial" panose="020B0604020202020204" pitchFamily="34" charset="0"/>
              </a:rPr>
              <a:t>    (Một chữ cũng là thầy, nữa chữ cũng là thầy.)</a:t>
            </a:r>
            <a:endParaRPr lang="en-US" sz="3600">
              <a:latin typeface="Arial" panose="020B0604020202020204" pitchFamily="34" charset="0"/>
              <a:cs typeface="Arial" panose="020B0604020202020204" pitchFamily="34" charset="0"/>
            </a:endParaRPr>
          </a:p>
        </p:txBody>
      </p:sp>
      <p:sp>
        <p:nvSpPr>
          <p:cNvPr id="9" name="TextBox 8"/>
          <p:cNvSpPr txBox="1"/>
          <p:nvPr/>
        </p:nvSpPr>
        <p:spPr>
          <a:xfrm>
            <a:off x="515153" y="4190315"/>
            <a:ext cx="6053071" cy="646331"/>
          </a:xfrm>
          <a:prstGeom prst="rect">
            <a:avLst/>
          </a:prstGeom>
          <a:noFill/>
        </p:spPr>
        <p:txBody>
          <a:bodyPr wrap="square" rtlCol="0">
            <a:spAutoFit/>
          </a:bodyPr>
          <a:lstStyle/>
          <a:p>
            <a:r>
              <a:rPr lang="en-US" sz="3600">
                <a:solidFill>
                  <a:srgbClr val="FF0000"/>
                </a:solidFill>
                <a:latin typeface="Arial" panose="020B0604020202020204" pitchFamily="34" charset="0"/>
                <a:cs typeface="Arial" panose="020B0604020202020204" pitchFamily="34" charset="0"/>
              </a:rPr>
              <a:t>c</a:t>
            </a:r>
            <a:r>
              <a:rPr lang="en-US" sz="3600" smtClean="0">
                <a:solidFill>
                  <a:srgbClr val="FF0000"/>
                </a:solidFill>
                <a:latin typeface="Arial" panose="020B0604020202020204" pitchFamily="34" charset="0"/>
                <a:cs typeface="Arial" panose="020B0604020202020204" pitchFamily="34" charset="0"/>
              </a:rPr>
              <a:t>) Tôn sư trọng đạo.</a:t>
            </a:r>
            <a:endParaRPr lang="en-US" sz="360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515153" y="5168428"/>
            <a:ext cx="9903854" cy="1200329"/>
          </a:xfrm>
          <a:prstGeom prst="rect">
            <a:avLst/>
          </a:prstGeom>
          <a:noFill/>
        </p:spPr>
        <p:txBody>
          <a:bodyPr wrap="square" rtlCol="0">
            <a:spAutoFit/>
          </a:bodyPr>
          <a:lstStyle/>
          <a:p>
            <a:r>
              <a:rPr lang="en-US" sz="3600" smtClean="0">
                <a:solidFill>
                  <a:srgbClr val="FF0000"/>
                </a:solidFill>
                <a:latin typeface="Arial" panose="020B0604020202020204" pitchFamily="34" charset="0"/>
                <a:cs typeface="Arial" panose="020B0604020202020204" pitchFamily="34" charset="0"/>
              </a:rPr>
              <a:t>d) Nhất tự vi sư, bán tự vi sư. </a:t>
            </a:r>
            <a:br>
              <a:rPr lang="en-US" sz="3600" smtClean="0">
                <a:solidFill>
                  <a:srgbClr val="FF0000"/>
                </a:solidFill>
                <a:latin typeface="Arial" panose="020B0604020202020204" pitchFamily="34" charset="0"/>
                <a:cs typeface="Arial" panose="020B0604020202020204" pitchFamily="34" charset="0"/>
              </a:rPr>
            </a:br>
            <a:r>
              <a:rPr lang="en-US" sz="3600" smtClean="0">
                <a:solidFill>
                  <a:srgbClr val="FF0000"/>
                </a:solidFill>
                <a:latin typeface="Arial" panose="020B0604020202020204" pitchFamily="34" charset="0"/>
                <a:cs typeface="Arial" panose="020B0604020202020204" pitchFamily="34" charset="0"/>
              </a:rPr>
              <a:t>    (Một chữ cũng là thầy, nữa chữ cũng là thầy.)</a:t>
            </a:r>
            <a:endParaRPr lang="en-US" sz="36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829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021" y="2225831"/>
            <a:ext cx="8850469" cy="4214567"/>
          </a:xfrm>
        </p:spPr>
        <p:txBody>
          <a:bodyPr>
            <a:noAutofit/>
          </a:bodyPr>
          <a:lstStyle/>
          <a:p>
            <a:pPr algn="ctr"/>
            <a:r>
              <a:rPr lang="en-US" sz="3200" smtClean="0">
                <a:latin typeface="Arial" panose="020B0604020202020204" pitchFamily="34" charset="0"/>
                <a:cs typeface="Arial" panose="020B0604020202020204" pitchFamily="34" charset="0"/>
              </a:rPr>
              <a:t> Không thầy đố mày làm nên.</a:t>
            </a:r>
          </a:p>
          <a:p>
            <a:pPr algn="ctr"/>
            <a:r>
              <a:rPr lang="en-US" sz="3200" smtClean="0">
                <a:latin typeface="Arial" panose="020B0604020202020204" pitchFamily="34" charset="0"/>
                <a:cs typeface="Arial" panose="020B0604020202020204" pitchFamily="34" charset="0"/>
              </a:rPr>
              <a:t> Kính thầy, yêu bạn.</a:t>
            </a:r>
          </a:p>
          <a:p>
            <a:pPr algn="ctr"/>
            <a:r>
              <a:rPr lang="en-US" sz="3200" smtClean="0">
                <a:latin typeface="Arial" panose="020B0604020202020204" pitchFamily="34" charset="0"/>
                <a:cs typeface="Arial" panose="020B0604020202020204" pitchFamily="34" charset="0"/>
              </a:rPr>
              <a:t>Muốn sang thì bắt cầu kiều.</a:t>
            </a:r>
          </a:p>
          <a:p>
            <a:pPr marL="0" indent="0" algn="ctr">
              <a:buNone/>
            </a:pPr>
            <a:r>
              <a:rPr lang="en-US" sz="3200" smtClean="0">
                <a:latin typeface="Arial" panose="020B0604020202020204" pitchFamily="34" charset="0"/>
                <a:cs typeface="Arial" panose="020B0604020202020204" pitchFamily="34" charset="0"/>
              </a:rPr>
              <a:t>Muốn con hay chữ phải yêu lấy thầy.</a:t>
            </a:r>
          </a:p>
          <a:p>
            <a:pPr algn="ctr"/>
            <a:r>
              <a:rPr lang="vi-VN" sz="3200">
                <a:solidFill>
                  <a:srgbClr val="000000"/>
                </a:solidFill>
                <a:latin typeface="tahoma" panose="020B0604030504040204" pitchFamily="34" charset="0"/>
              </a:rPr>
              <a:t>Trọng thầy mới được làm </a:t>
            </a:r>
            <a:r>
              <a:rPr lang="vi-VN" sz="3200" smtClean="0">
                <a:solidFill>
                  <a:srgbClr val="000000"/>
                </a:solidFill>
                <a:latin typeface="tahoma" panose="020B0604030504040204" pitchFamily="34" charset="0"/>
              </a:rPr>
              <a:t>thầy</a:t>
            </a:r>
            <a:r>
              <a:rPr lang="en-US" sz="3200" smtClean="0">
                <a:solidFill>
                  <a:srgbClr val="000000"/>
                </a:solidFill>
                <a:latin typeface="tahoma" panose="020B0604030504040204" pitchFamily="34" charset="0"/>
              </a:rPr>
              <a:t>.</a:t>
            </a:r>
          </a:p>
          <a:p>
            <a:pPr algn="ctr"/>
            <a:r>
              <a:rPr lang="en-US" sz="3200">
                <a:solidFill>
                  <a:srgbClr val="000000"/>
                </a:solidFill>
                <a:latin typeface="tahoma" panose="020B0604030504040204" pitchFamily="34" charset="0"/>
              </a:rPr>
              <a:t> </a:t>
            </a:r>
            <a:r>
              <a:rPr lang="vi-VN" sz="3200">
                <a:solidFill>
                  <a:srgbClr val="000000"/>
                </a:solidFill>
                <a:latin typeface="tahoma" panose="020B0604030504040204" pitchFamily="34" charset="0"/>
              </a:rPr>
              <a:t>Ơn thầy soi lối mở đường </a:t>
            </a:r>
            <a:r>
              <a:rPr lang="vi-VN" sz="3200"/>
              <a:t/>
            </a:r>
            <a:br>
              <a:rPr lang="vi-VN" sz="3200"/>
            </a:br>
            <a:r>
              <a:rPr lang="vi-VN" sz="3200">
                <a:solidFill>
                  <a:srgbClr val="000000"/>
                </a:solidFill>
                <a:latin typeface="tahoma" panose="020B0604030504040204" pitchFamily="34" charset="0"/>
              </a:rPr>
              <a:t>Cho con vững bước dặm trường tương </a:t>
            </a:r>
            <a:r>
              <a:rPr lang="vi-VN" sz="3200" smtClean="0">
                <a:solidFill>
                  <a:srgbClr val="000000"/>
                </a:solidFill>
                <a:latin typeface="tahoma" panose="020B0604030504040204" pitchFamily="34" charset="0"/>
              </a:rPr>
              <a:t>lai</a:t>
            </a:r>
            <a:r>
              <a:rPr lang="en-US" sz="3200" smtClean="0">
                <a:solidFill>
                  <a:srgbClr val="000000"/>
                </a:solidFill>
                <a:latin typeface="tahoma" panose="020B0604030504040204" pitchFamily="34" charset="0"/>
              </a:rPr>
              <a:t>.</a:t>
            </a:r>
            <a:endParaRPr lang="en-US" sz="3200">
              <a:latin typeface="Arial" panose="020B0604020202020204" pitchFamily="34" charset="0"/>
              <a:cs typeface="Arial" panose="020B0604020202020204" pitchFamily="34" charset="0"/>
            </a:endParaRPr>
          </a:p>
        </p:txBody>
      </p:sp>
      <p:sp>
        <p:nvSpPr>
          <p:cNvPr id="4" name="Horizontal Scroll 3"/>
          <p:cNvSpPr/>
          <p:nvPr/>
        </p:nvSpPr>
        <p:spPr>
          <a:xfrm>
            <a:off x="597257" y="165211"/>
            <a:ext cx="10997485" cy="2060620"/>
          </a:xfrm>
          <a:prstGeom prst="horizontalScroll">
            <a:avLst/>
          </a:prstGeom>
          <a:solidFill>
            <a:srgbClr val="FFE07D"/>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prstClr val="black"/>
                </a:solidFill>
                <a:latin typeface="Arial" panose="020B0604020202020204" pitchFamily="34" charset="0"/>
                <a:cs typeface="Arial" panose="020B0604020202020204" pitchFamily="34" charset="0"/>
              </a:rPr>
              <a:t>Em </a:t>
            </a:r>
            <a:r>
              <a:rPr lang="en-US" sz="4000" b="1" smtClean="0">
                <a:solidFill>
                  <a:prstClr val="black"/>
                </a:solidFill>
                <a:latin typeface="Arial" panose="020B0604020202020204" pitchFamily="34" charset="0"/>
                <a:cs typeface="Arial" panose="020B0604020202020204" pitchFamily="34" charset="0"/>
              </a:rPr>
              <a:t>hãy tìm </a:t>
            </a:r>
            <a:r>
              <a:rPr lang="en-US" sz="4000" b="1">
                <a:solidFill>
                  <a:prstClr val="black"/>
                </a:solidFill>
                <a:latin typeface="Arial" panose="020B0604020202020204" pitchFamily="34" charset="0"/>
                <a:cs typeface="Arial" panose="020B0604020202020204" pitchFamily="34" charset="0"/>
              </a:rPr>
              <a:t>thêm những câu thành ngữ, tục ngữ </a:t>
            </a:r>
            <a:r>
              <a:rPr lang="en-US" sz="4000" b="1" smtClean="0">
                <a:solidFill>
                  <a:prstClr val="black"/>
                </a:solidFill>
                <a:latin typeface="Arial" panose="020B0604020202020204" pitchFamily="34" charset="0"/>
                <a:cs typeface="Arial" panose="020B0604020202020204" pitchFamily="34" charset="0"/>
              </a:rPr>
              <a:t>có </a:t>
            </a:r>
            <a:r>
              <a:rPr lang="en-US" sz="4000" b="1">
                <a:solidFill>
                  <a:prstClr val="black"/>
                </a:solidFill>
                <a:latin typeface="Arial" panose="020B0604020202020204" pitchFamily="34" charset="0"/>
                <a:cs typeface="Arial" panose="020B0604020202020204" pitchFamily="34" charset="0"/>
              </a:rPr>
              <a:t>liên quan đến người thầy </a:t>
            </a:r>
            <a:r>
              <a:rPr lang="en-US" sz="4000" b="1" smtClean="0">
                <a:solidFill>
                  <a:prstClr val="black"/>
                </a:solidFill>
                <a:latin typeface="Arial" panose="020B0604020202020204" pitchFamily="34" charset="0"/>
                <a:cs typeface="Arial" panose="020B0604020202020204" pitchFamily="34" charset="0"/>
              </a:rPr>
              <a:t>giáo.</a:t>
            </a:r>
            <a:endParaRPr lang="en-US" b="1"/>
          </a:p>
        </p:txBody>
      </p:sp>
    </p:spTree>
    <p:extLst>
      <p:ext uri="{BB962C8B-B14F-4D97-AF65-F5344CB8AC3E}">
        <p14:creationId xmlns:p14="http://schemas.microsoft.com/office/powerpoint/2010/main" val="356074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4400" smtClean="0">
                <a:latin typeface="Arial" panose="020B0604020202020204" pitchFamily="34" charset="0"/>
                <a:cs typeface="Arial" panose="020B0604020202020204" pitchFamily="34" charset="0"/>
              </a:rPr>
              <a:t> </a:t>
            </a:r>
            <a:r>
              <a:rPr lang="en-US" sz="4400">
                <a:latin typeface="Arial" panose="020B0604020202020204" pitchFamily="34" charset="0"/>
                <a:cs typeface="Arial" panose="020B0604020202020204" pitchFamily="34" charset="0"/>
              </a:rPr>
              <a:t>Ca ngợi truyền thống tôn sư trọng đạo của nhân dân ta, nhắc nhở mọi người cần giữ gìn và phát huy truyền thống tốt đẹp đó.</a:t>
            </a:r>
          </a:p>
          <a:p>
            <a:pPr algn="just"/>
            <a:endParaRPr lang="en-US" sz="4400">
              <a:latin typeface="Arial" panose="020B0604020202020204" pitchFamily="34" charset="0"/>
              <a:cs typeface="Arial" panose="020B0604020202020204" pitchFamily="34" charset="0"/>
            </a:endParaRPr>
          </a:p>
        </p:txBody>
      </p:sp>
      <p:sp>
        <p:nvSpPr>
          <p:cNvPr id="4" name="Rounded Rectangle 3"/>
          <p:cNvSpPr/>
          <p:nvPr/>
        </p:nvSpPr>
        <p:spPr>
          <a:xfrm>
            <a:off x="838200" y="374073"/>
            <a:ext cx="10515600" cy="1313007"/>
          </a:xfrm>
          <a:prstGeom prst="roundRect">
            <a:avLst/>
          </a:prstGeom>
          <a:solidFill>
            <a:srgbClr val="C6E6F5"/>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prstClr val="black"/>
                </a:solidFill>
                <a:latin typeface="Arial" panose="020B0604020202020204" pitchFamily="34" charset="0"/>
                <a:cs typeface="Arial" panose="020B0604020202020204" pitchFamily="34" charset="0"/>
              </a:rPr>
              <a:t>Nội dung chính của bài là gì?</a:t>
            </a:r>
            <a:endParaRPr lang="en-US" b="1"/>
          </a:p>
        </p:txBody>
      </p:sp>
    </p:spTree>
    <p:extLst>
      <p:ext uri="{BB962C8B-B14F-4D97-AF65-F5344CB8AC3E}">
        <p14:creationId xmlns:p14="http://schemas.microsoft.com/office/powerpoint/2010/main" val="45041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86" y="1687132"/>
            <a:ext cx="12183414" cy="3046988"/>
          </a:xfrm>
          <a:prstGeom prst="rect">
            <a:avLst/>
          </a:prstGeom>
          <a:noFill/>
        </p:spPr>
        <p:txBody>
          <a:bodyPr wrap="square" rtlCol="0">
            <a:spAutoFit/>
          </a:bodyPr>
          <a:lstStyle/>
          <a:p>
            <a:pPr algn="ctr"/>
            <a:r>
              <a:rPr lang="en-US" sz="9600" b="1" smtClean="0">
                <a:solidFill>
                  <a:srgbClr val="FFC000"/>
                </a:solidFill>
                <a:latin typeface="Arial" panose="020B0604020202020204" pitchFamily="34" charset="0"/>
                <a:cs typeface="Arial" panose="020B0604020202020204" pitchFamily="34" charset="0"/>
              </a:rPr>
              <a:t>Hoạt động </a:t>
            </a:r>
            <a:r>
              <a:rPr lang="en-US" sz="9600" b="1">
                <a:solidFill>
                  <a:srgbClr val="FFC000"/>
                </a:solidFill>
                <a:latin typeface="Arial" panose="020B0604020202020204" pitchFamily="34" charset="0"/>
                <a:cs typeface="Arial" panose="020B0604020202020204" pitchFamily="34" charset="0"/>
              </a:rPr>
              <a:t>3</a:t>
            </a:r>
            <a:r>
              <a:rPr lang="en-US" sz="9600" b="1" smtClean="0">
                <a:solidFill>
                  <a:srgbClr val="FFC000"/>
                </a:solidFill>
                <a:latin typeface="Arial" panose="020B0604020202020204" pitchFamily="34" charset="0"/>
                <a:cs typeface="Arial" panose="020B0604020202020204" pitchFamily="34" charset="0"/>
              </a:rPr>
              <a:t>: </a:t>
            </a:r>
          </a:p>
          <a:p>
            <a:pPr algn="ctr"/>
            <a:r>
              <a:rPr lang="en-US" sz="9600" b="1" smtClean="0">
                <a:solidFill>
                  <a:srgbClr val="FFC000"/>
                </a:solidFill>
                <a:latin typeface="Arial" panose="020B0604020202020204" pitchFamily="34" charset="0"/>
                <a:cs typeface="Arial" panose="020B0604020202020204" pitchFamily="34" charset="0"/>
              </a:rPr>
              <a:t>Luyện đọc diễn cảm</a:t>
            </a:r>
            <a:endParaRPr lang="en-US" sz="9600" b="1">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726265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943"/>
            <a:ext cx="10515600" cy="719092"/>
          </a:xfrm>
        </p:spPr>
        <p:txBody>
          <a:bodyPr/>
          <a:lstStyle/>
          <a:p>
            <a:pPr algn="ctr"/>
            <a:r>
              <a:rPr lang="en-US" smtClean="0">
                <a:latin typeface="Arial" panose="020B0604020202020204" pitchFamily="34" charset="0"/>
                <a:cs typeface="Arial" panose="020B0604020202020204" pitchFamily="34" charset="0"/>
              </a:rPr>
              <a:t>Đọc diễn cảm</a:t>
            </a:r>
            <a:endParaRPr 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945668"/>
            <a:ext cx="10515600" cy="5245564"/>
          </a:xfrm>
        </p:spPr>
        <p:txBody>
          <a:bodyPr>
            <a:noAutofit/>
          </a:bodyPr>
          <a:lstStyle/>
          <a:p>
            <a:pPr marL="0" indent="0" algn="just">
              <a:buNone/>
            </a:pPr>
            <a:r>
              <a:rPr lang="en-US" sz="3600" smtClean="0">
                <a:latin typeface="Arial" panose="020B0604020202020204" pitchFamily="34" charset="0"/>
                <a:cs typeface="Arial" panose="020B0604020202020204" pitchFamily="34" charset="0"/>
              </a:rPr>
              <a:t>Từ sáng sớm,</a:t>
            </a:r>
            <a:r>
              <a:rPr lang="en-US" sz="3600" smtClean="0">
                <a:solidFill>
                  <a:srgbClr val="FF0000"/>
                </a:solidFill>
                <a:latin typeface="Arial" panose="020B0604020202020204" pitchFamily="34" charset="0"/>
                <a:cs typeface="Arial" panose="020B0604020202020204" pitchFamily="34" charset="0"/>
              </a:rPr>
              <a:t>/</a:t>
            </a:r>
            <a:r>
              <a:rPr lang="en-US" sz="3600" smtClean="0">
                <a:latin typeface="Arial" panose="020B0604020202020204" pitchFamily="34" charset="0"/>
                <a:cs typeface="Arial" panose="020B0604020202020204" pitchFamily="34" charset="0"/>
              </a:rPr>
              <a:t> các môn sinh đã </a:t>
            </a:r>
            <a:r>
              <a:rPr lang="en-US" sz="3600" smtClean="0">
                <a:solidFill>
                  <a:srgbClr val="FF0000"/>
                </a:solidFill>
                <a:latin typeface="Arial" panose="020B0604020202020204" pitchFamily="34" charset="0"/>
                <a:cs typeface="Arial" panose="020B0604020202020204" pitchFamily="34" charset="0"/>
              </a:rPr>
              <a:t>tề tựu/</a:t>
            </a:r>
            <a:r>
              <a:rPr lang="en-US" sz="3600" smtClean="0">
                <a:latin typeface="Arial" panose="020B0604020202020204" pitchFamily="34" charset="0"/>
                <a:cs typeface="Arial" panose="020B0604020202020204" pitchFamily="34" charset="0"/>
              </a:rPr>
              <a:t> trước sân nhà cụ giáo Chu để </a:t>
            </a:r>
            <a:r>
              <a:rPr lang="en-US" sz="3600" smtClean="0">
                <a:solidFill>
                  <a:srgbClr val="FF0000"/>
                </a:solidFill>
                <a:latin typeface="Arial" panose="020B0604020202020204" pitchFamily="34" charset="0"/>
                <a:cs typeface="Arial" panose="020B0604020202020204" pitchFamily="34" charset="0"/>
              </a:rPr>
              <a:t>mừng thọ </a:t>
            </a:r>
            <a:r>
              <a:rPr lang="en-US" sz="3600" smtClean="0">
                <a:latin typeface="Arial" panose="020B0604020202020204" pitchFamily="34" charset="0"/>
                <a:cs typeface="Arial" panose="020B0604020202020204" pitchFamily="34" charset="0"/>
              </a:rPr>
              <a:t>thầy,</a:t>
            </a:r>
            <a:r>
              <a:rPr lang="en-US" sz="3600" smtClean="0">
                <a:solidFill>
                  <a:srgbClr val="FF0000"/>
                </a:solidFill>
                <a:latin typeface="Arial" panose="020B0604020202020204" pitchFamily="34" charset="0"/>
                <a:cs typeface="Arial" panose="020B0604020202020204" pitchFamily="34" charset="0"/>
              </a:rPr>
              <a:t>/</a:t>
            </a:r>
            <a:r>
              <a:rPr lang="en-US" sz="3600" smtClean="0">
                <a:latin typeface="Arial" panose="020B0604020202020204" pitchFamily="34" charset="0"/>
                <a:cs typeface="Arial" panose="020B0604020202020204" pitchFamily="34" charset="0"/>
              </a:rPr>
              <a:t> cụ giáo đội khăn </a:t>
            </a:r>
            <a:r>
              <a:rPr lang="en-US" sz="3600" smtClean="0">
                <a:solidFill>
                  <a:srgbClr val="FF0000"/>
                </a:solidFill>
                <a:latin typeface="Arial" panose="020B0604020202020204" pitchFamily="34" charset="0"/>
                <a:cs typeface="Arial" panose="020B0604020202020204" pitchFamily="34" charset="0"/>
              </a:rPr>
              <a:t>ngay ngắn</a:t>
            </a:r>
            <a:r>
              <a:rPr lang="en-US" sz="3600" smtClean="0">
                <a:latin typeface="Arial" panose="020B0604020202020204" pitchFamily="34" charset="0"/>
                <a:cs typeface="Arial" panose="020B0604020202020204" pitchFamily="34" charset="0"/>
              </a:rPr>
              <a:t>,</a:t>
            </a:r>
            <a:r>
              <a:rPr lang="en-US" sz="3600" smtClean="0">
                <a:solidFill>
                  <a:srgbClr val="FF0000"/>
                </a:solidFill>
                <a:latin typeface="Arial" panose="020B0604020202020204" pitchFamily="34" charset="0"/>
                <a:cs typeface="Arial" panose="020B0604020202020204" pitchFamily="34" charset="0"/>
              </a:rPr>
              <a:t>/</a:t>
            </a:r>
            <a:r>
              <a:rPr lang="en-US" sz="3600" smtClean="0">
                <a:latin typeface="Arial" panose="020B0604020202020204" pitchFamily="34" charset="0"/>
                <a:cs typeface="Arial" panose="020B0604020202020204" pitchFamily="34" charset="0"/>
              </a:rPr>
              <a:t> mặc áo dài thâm</a:t>
            </a:r>
            <a:r>
              <a:rPr lang="en-US" sz="3600" smtClean="0">
                <a:solidFill>
                  <a:srgbClr val="FF0000"/>
                </a:solidFill>
                <a:latin typeface="Arial" panose="020B0604020202020204" pitchFamily="34" charset="0"/>
                <a:cs typeface="Arial" panose="020B0604020202020204" pitchFamily="34" charset="0"/>
              </a:rPr>
              <a:t>/</a:t>
            </a:r>
            <a:r>
              <a:rPr lang="en-US" sz="3600" smtClean="0">
                <a:latin typeface="Arial" panose="020B0604020202020204" pitchFamily="34" charset="0"/>
                <a:cs typeface="Arial" panose="020B0604020202020204" pitchFamily="34" charset="0"/>
              </a:rPr>
              <a:t> </a:t>
            </a:r>
            <a:r>
              <a:rPr lang="en-US" sz="3600" smtClean="0">
                <a:solidFill>
                  <a:srgbClr val="FF0000"/>
                </a:solidFill>
                <a:latin typeface="Arial" panose="020B0604020202020204" pitchFamily="34" charset="0"/>
                <a:cs typeface="Arial" panose="020B0604020202020204" pitchFamily="34" charset="0"/>
              </a:rPr>
              <a:t>ngồi</a:t>
            </a:r>
            <a:r>
              <a:rPr lang="en-US" sz="3600" smtClean="0">
                <a:latin typeface="Arial" panose="020B0604020202020204" pitchFamily="34" charset="0"/>
                <a:cs typeface="Arial" panose="020B0604020202020204" pitchFamily="34" charset="0"/>
              </a:rPr>
              <a:t> trên sập.</a:t>
            </a:r>
            <a:r>
              <a:rPr lang="en-US" sz="3600" smtClean="0">
                <a:solidFill>
                  <a:srgbClr val="FF0000"/>
                </a:solidFill>
                <a:latin typeface="Arial" panose="020B0604020202020204" pitchFamily="34" charset="0"/>
                <a:cs typeface="Arial" panose="020B0604020202020204" pitchFamily="34" charset="0"/>
              </a:rPr>
              <a:t>//</a:t>
            </a:r>
            <a:r>
              <a:rPr lang="en-US" sz="3600" smtClean="0">
                <a:latin typeface="Arial" panose="020B0604020202020204" pitchFamily="34" charset="0"/>
                <a:cs typeface="Arial" panose="020B0604020202020204" pitchFamily="34" charset="0"/>
              </a:rPr>
              <a:t> Mấy học trò cũ từ xa về</a:t>
            </a:r>
            <a:r>
              <a:rPr lang="en-US" sz="3600" smtClean="0">
                <a:solidFill>
                  <a:srgbClr val="FF0000"/>
                </a:solidFill>
                <a:latin typeface="Arial" panose="020B0604020202020204" pitchFamily="34" charset="0"/>
                <a:cs typeface="Arial" panose="020B0604020202020204" pitchFamily="34" charset="0"/>
              </a:rPr>
              <a:t>/</a:t>
            </a:r>
            <a:r>
              <a:rPr lang="en-US" sz="3600" smtClean="0">
                <a:latin typeface="Arial" panose="020B0604020202020204" pitchFamily="34" charset="0"/>
                <a:cs typeface="Arial" panose="020B0604020202020204" pitchFamily="34" charset="0"/>
              </a:rPr>
              <a:t> </a:t>
            </a:r>
            <a:r>
              <a:rPr lang="en-US" sz="3600" smtClean="0">
                <a:solidFill>
                  <a:srgbClr val="FF0000"/>
                </a:solidFill>
                <a:latin typeface="Arial" panose="020B0604020202020204" pitchFamily="34" charset="0"/>
                <a:cs typeface="Arial" panose="020B0604020202020204" pitchFamily="34" charset="0"/>
              </a:rPr>
              <a:t>dâng biếu </a:t>
            </a:r>
            <a:r>
              <a:rPr lang="en-US" sz="3600" smtClean="0">
                <a:latin typeface="Arial" panose="020B0604020202020204" pitchFamily="34" charset="0"/>
                <a:cs typeface="Arial" panose="020B0604020202020204" pitchFamily="34" charset="0"/>
              </a:rPr>
              <a:t>thầy những cuốn sách quý.</a:t>
            </a:r>
            <a:r>
              <a:rPr lang="en-US" sz="3600" smtClean="0">
                <a:solidFill>
                  <a:srgbClr val="FF0000"/>
                </a:solidFill>
                <a:latin typeface="Arial" panose="020B0604020202020204" pitchFamily="34" charset="0"/>
                <a:cs typeface="Arial" panose="020B0604020202020204" pitchFamily="34" charset="0"/>
              </a:rPr>
              <a:t>//</a:t>
            </a:r>
            <a:r>
              <a:rPr lang="en-US" sz="3600" smtClean="0">
                <a:latin typeface="Arial" panose="020B0604020202020204" pitchFamily="34" charset="0"/>
                <a:cs typeface="Arial" panose="020B0604020202020204" pitchFamily="34" charset="0"/>
              </a:rPr>
              <a:t> Cụ giáo </a:t>
            </a:r>
            <a:r>
              <a:rPr lang="en-US" sz="3600" smtClean="0">
                <a:solidFill>
                  <a:srgbClr val="FF0000"/>
                </a:solidFill>
                <a:latin typeface="Arial" panose="020B0604020202020204" pitchFamily="34" charset="0"/>
                <a:cs typeface="Arial" panose="020B0604020202020204" pitchFamily="34" charset="0"/>
              </a:rPr>
              <a:t>hỏi thăm </a:t>
            </a:r>
            <a:r>
              <a:rPr lang="en-US" sz="3600" smtClean="0">
                <a:latin typeface="Arial" panose="020B0604020202020204" pitchFamily="34" charset="0"/>
                <a:cs typeface="Arial" panose="020B0604020202020204" pitchFamily="34" charset="0"/>
              </a:rPr>
              <a:t>công việc của từng người,</a:t>
            </a:r>
            <a:r>
              <a:rPr lang="en-US" sz="3600" smtClean="0">
                <a:solidFill>
                  <a:srgbClr val="FF0000"/>
                </a:solidFill>
                <a:latin typeface="Arial" panose="020B0604020202020204" pitchFamily="34" charset="0"/>
                <a:cs typeface="Arial" panose="020B0604020202020204" pitchFamily="34" charset="0"/>
              </a:rPr>
              <a:t>/</a:t>
            </a:r>
            <a:r>
              <a:rPr lang="en-US" sz="3600" smtClean="0">
                <a:latin typeface="Arial" panose="020B0604020202020204" pitchFamily="34" charset="0"/>
                <a:cs typeface="Arial" panose="020B0604020202020204" pitchFamily="34" charset="0"/>
              </a:rPr>
              <a:t> </a:t>
            </a:r>
            <a:r>
              <a:rPr lang="en-US" sz="3600" smtClean="0">
                <a:solidFill>
                  <a:srgbClr val="FF0000"/>
                </a:solidFill>
                <a:latin typeface="Arial" panose="020B0604020202020204" pitchFamily="34" charset="0"/>
                <a:cs typeface="Arial" panose="020B0604020202020204" pitchFamily="34" charset="0"/>
              </a:rPr>
              <a:t>bảo ban </a:t>
            </a:r>
            <a:r>
              <a:rPr lang="en-US" sz="3600" smtClean="0">
                <a:latin typeface="Arial" panose="020B0604020202020204" pitchFamily="34" charset="0"/>
                <a:cs typeface="Arial" panose="020B0604020202020204" pitchFamily="34" charset="0"/>
              </a:rPr>
              <a:t>các học trò nhỏ,</a:t>
            </a:r>
            <a:r>
              <a:rPr lang="en-US" sz="3600" smtClean="0">
                <a:solidFill>
                  <a:srgbClr val="FF0000"/>
                </a:solidFill>
                <a:latin typeface="Arial" panose="020B0604020202020204" pitchFamily="34" charset="0"/>
                <a:cs typeface="Arial" panose="020B0604020202020204" pitchFamily="34" charset="0"/>
              </a:rPr>
              <a:t>/</a:t>
            </a:r>
            <a:r>
              <a:rPr lang="en-US" sz="3600" smtClean="0">
                <a:latin typeface="Arial" panose="020B0604020202020204" pitchFamily="34" charset="0"/>
                <a:cs typeface="Arial" panose="020B0604020202020204" pitchFamily="34" charset="0"/>
              </a:rPr>
              <a:t> rồi nói:</a:t>
            </a:r>
            <a:r>
              <a:rPr lang="en-US" sz="3600" smtClean="0">
                <a:solidFill>
                  <a:srgbClr val="FF0000"/>
                </a:solidFill>
                <a:latin typeface="Arial" panose="020B0604020202020204" pitchFamily="34" charset="0"/>
                <a:cs typeface="Arial" panose="020B0604020202020204" pitchFamily="34" charset="0"/>
              </a:rPr>
              <a:t>//</a:t>
            </a:r>
          </a:p>
          <a:p>
            <a:pPr algn="just">
              <a:buFontTx/>
              <a:buChar char="-"/>
            </a:pPr>
            <a:r>
              <a:rPr lang="en-US" sz="3600" smtClean="0">
                <a:latin typeface="Arial" panose="020B0604020202020204" pitchFamily="34" charset="0"/>
                <a:cs typeface="Arial" panose="020B0604020202020204" pitchFamily="34" charset="0"/>
              </a:rPr>
              <a:t>Thầy cảm ơn các anh.</a:t>
            </a:r>
            <a:r>
              <a:rPr lang="en-US" sz="3600" smtClean="0">
                <a:solidFill>
                  <a:srgbClr val="FF0000"/>
                </a:solidFill>
                <a:latin typeface="Arial" panose="020B0604020202020204" pitchFamily="34" charset="0"/>
                <a:cs typeface="Arial" panose="020B0604020202020204" pitchFamily="34" charset="0"/>
              </a:rPr>
              <a:t>//</a:t>
            </a:r>
            <a:r>
              <a:rPr lang="en-US" sz="3600" smtClean="0">
                <a:latin typeface="Arial" panose="020B0604020202020204" pitchFamily="34" charset="0"/>
                <a:cs typeface="Arial" panose="020B0604020202020204" pitchFamily="34" charset="0"/>
              </a:rPr>
              <a:t> Bây giờ,</a:t>
            </a:r>
            <a:r>
              <a:rPr lang="en-US" sz="3600" smtClean="0">
                <a:solidFill>
                  <a:srgbClr val="FF0000"/>
                </a:solidFill>
                <a:latin typeface="Arial" panose="020B0604020202020204" pitchFamily="34" charset="0"/>
                <a:cs typeface="Arial" panose="020B0604020202020204" pitchFamily="34" charset="0"/>
              </a:rPr>
              <a:t>/</a:t>
            </a:r>
            <a:r>
              <a:rPr lang="en-US" sz="3600" smtClean="0">
                <a:latin typeface="Arial" panose="020B0604020202020204" pitchFamily="34" charset="0"/>
                <a:cs typeface="Arial" panose="020B0604020202020204" pitchFamily="34" charset="0"/>
              </a:rPr>
              <a:t> nhân có đông đủ môn sinh,</a:t>
            </a:r>
            <a:r>
              <a:rPr lang="en-US" sz="3600" smtClean="0">
                <a:solidFill>
                  <a:srgbClr val="FF0000"/>
                </a:solidFill>
                <a:latin typeface="Arial" panose="020B0604020202020204" pitchFamily="34" charset="0"/>
                <a:cs typeface="Arial" panose="020B0604020202020204" pitchFamily="34" charset="0"/>
              </a:rPr>
              <a:t>/ </a:t>
            </a:r>
            <a:r>
              <a:rPr lang="en-US" sz="3600" smtClean="0">
                <a:latin typeface="Arial" panose="020B0604020202020204" pitchFamily="34" charset="0"/>
                <a:cs typeface="Arial" panose="020B0604020202020204" pitchFamily="34" charset="0"/>
              </a:rPr>
              <a:t>thầy muốn mời tất cả các anh theo thầy tới thăm một người mà thầy </a:t>
            </a:r>
            <a:r>
              <a:rPr lang="en-US" sz="3600" smtClean="0">
                <a:solidFill>
                  <a:srgbClr val="FF0000"/>
                </a:solidFill>
                <a:latin typeface="Arial" panose="020B0604020202020204" pitchFamily="34" charset="0"/>
                <a:cs typeface="Arial" panose="020B0604020202020204" pitchFamily="34" charset="0"/>
              </a:rPr>
              <a:t>mang ơn rất nặng</a:t>
            </a:r>
            <a:r>
              <a:rPr lang="en-US" sz="3600" smtClean="0">
                <a:latin typeface="Arial" panose="020B0604020202020204" pitchFamily="34" charset="0"/>
                <a:cs typeface="Arial" panose="020B0604020202020204" pitchFamily="34" charset="0"/>
              </a:rPr>
              <a:t>.</a:t>
            </a:r>
            <a:r>
              <a:rPr lang="en-US" sz="3600" smtClean="0">
                <a:solidFill>
                  <a:srgbClr val="FF0000"/>
                </a:solidFill>
                <a:latin typeface="Arial" panose="020B0604020202020204" pitchFamily="34" charset="0"/>
                <a:cs typeface="Arial" panose="020B0604020202020204" pitchFamily="34" charset="0"/>
              </a:rPr>
              <a:t>//</a:t>
            </a:r>
          </a:p>
          <a:p>
            <a:pPr marL="0" indent="0" algn="just">
              <a:buNone/>
            </a:pPr>
            <a:r>
              <a:rPr lang="en-US" sz="3600" smtClean="0">
                <a:latin typeface="Arial" panose="020B0604020202020204" pitchFamily="34" charset="0"/>
                <a:cs typeface="Arial" panose="020B0604020202020204" pitchFamily="34" charset="0"/>
              </a:rPr>
              <a:t>Các môn sinh </a:t>
            </a:r>
            <a:r>
              <a:rPr lang="en-US" sz="3600" smtClean="0">
                <a:solidFill>
                  <a:srgbClr val="FF0000"/>
                </a:solidFill>
                <a:latin typeface="Arial" panose="020B0604020202020204" pitchFamily="34" charset="0"/>
                <a:cs typeface="Arial" panose="020B0604020202020204" pitchFamily="34" charset="0"/>
              </a:rPr>
              <a:t>đồng thanh dạ ran</a:t>
            </a:r>
            <a:r>
              <a:rPr lang="en-US" sz="3600" smtClean="0">
                <a:latin typeface="Arial" panose="020B0604020202020204" pitchFamily="34" charset="0"/>
                <a:cs typeface="Arial" panose="020B0604020202020204" pitchFamily="34" charset="0"/>
              </a:rPr>
              <a:t>.</a:t>
            </a:r>
            <a:r>
              <a:rPr lang="en-US" sz="3600" smtClean="0">
                <a:solidFill>
                  <a:srgbClr val="FF0000"/>
                </a:solidFill>
                <a:latin typeface="Arial" panose="020B0604020202020204" pitchFamily="34" charset="0"/>
                <a:cs typeface="Arial" panose="020B0604020202020204" pitchFamily="34" charset="0"/>
              </a:rPr>
              <a:t>//</a:t>
            </a:r>
          </a:p>
          <a:p>
            <a:pPr marL="0" indent="0" algn="just">
              <a:buNone/>
            </a:pPr>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995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95898" y="185860"/>
            <a:ext cx="4656406" cy="90864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rgbClr val="FF0000"/>
                </a:solidFill>
                <a:latin typeface="Arial" panose="020B0604020202020204" pitchFamily="34" charset="0"/>
                <a:cs typeface="Arial" panose="020B0604020202020204" pitchFamily="34" charset="0"/>
              </a:rPr>
              <a:t>Kiểm tra bài cũ</a:t>
            </a:r>
            <a:endParaRPr lang="en-US" sz="4400" b="1">
              <a:solidFill>
                <a:srgbClr val="FF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9222603" y="3390314"/>
            <a:ext cx="3462360" cy="3467686"/>
          </a:xfrm>
          <a:prstGeom prst="rect">
            <a:avLst/>
          </a:prstGeom>
        </p:spPr>
      </p:pic>
      <p:sp>
        <p:nvSpPr>
          <p:cNvPr id="7" name="TextBox 6"/>
          <p:cNvSpPr txBox="1"/>
          <p:nvPr/>
        </p:nvSpPr>
        <p:spPr>
          <a:xfrm>
            <a:off x="274557" y="1128106"/>
            <a:ext cx="11500636" cy="2123658"/>
          </a:xfrm>
          <a:prstGeom prst="rect">
            <a:avLst/>
          </a:prstGeom>
          <a:noFill/>
        </p:spPr>
        <p:txBody>
          <a:bodyPr wrap="square" rtlCol="0">
            <a:spAutoFit/>
          </a:bodyPr>
          <a:lstStyle/>
          <a:p>
            <a:pPr algn="just"/>
            <a:r>
              <a:rPr lang="en-US" sz="4400" b="1" smtClean="0">
                <a:latin typeface="Arial" panose="020B0604020202020204" pitchFamily="34" charset="0"/>
                <a:cs typeface="Arial" panose="020B0604020202020204" pitchFamily="34" charset="0"/>
              </a:rPr>
              <a:t>Câu 1: Trong </a:t>
            </a:r>
            <a:r>
              <a:rPr lang="en-US" sz="4400" b="1">
                <a:latin typeface="Arial" panose="020B0604020202020204" pitchFamily="34" charset="0"/>
                <a:cs typeface="Arial" panose="020B0604020202020204" pitchFamily="34" charset="0"/>
              </a:rPr>
              <a:t>khổ thơ đầu, tác giả dùng những từ ngữ nào để nói về nơi sông chảy ra biển</a:t>
            </a:r>
            <a:r>
              <a:rPr lang="en-US" sz="4400" b="1" smtClean="0">
                <a:latin typeface="Arial" panose="020B0604020202020204" pitchFamily="34" charset="0"/>
                <a:cs typeface="Arial" panose="020B0604020202020204" pitchFamily="34" charset="0"/>
              </a:rPr>
              <a:t>?</a:t>
            </a:r>
            <a:endParaRPr lang="en-US" sz="4400" b="1">
              <a:latin typeface="Arial" panose="020B0604020202020204" pitchFamily="34" charset="0"/>
              <a:cs typeface="Arial" panose="020B0604020202020204" pitchFamily="34" charset="0"/>
            </a:endParaRPr>
          </a:p>
        </p:txBody>
      </p:sp>
      <p:sp>
        <p:nvSpPr>
          <p:cNvPr id="2" name="TextBox 1"/>
          <p:cNvSpPr txBox="1"/>
          <p:nvPr/>
        </p:nvSpPr>
        <p:spPr>
          <a:xfrm>
            <a:off x="519251" y="3285365"/>
            <a:ext cx="9118243" cy="2554545"/>
          </a:xfrm>
          <a:prstGeom prst="rect">
            <a:avLst/>
          </a:prstGeom>
          <a:noFill/>
        </p:spPr>
        <p:txBody>
          <a:bodyPr wrap="square" rtlCol="0">
            <a:spAutoFit/>
          </a:bodyPr>
          <a:lstStyle/>
          <a:p>
            <a:pPr algn="just"/>
            <a:r>
              <a:rPr lang="en-US" sz="4000" smtClean="0">
                <a:latin typeface="Arial" panose="020B0604020202020204" pitchFamily="34" charset="0"/>
                <a:cs typeface="Arial" panose="020B0604020202020204" pitchFamily="34" charset="0"/>
              </a:rPr>
              <a:t>Để nói về nơi sông chảy ra biển, trong khổ thơ đầu tác giả dùng những từ ngữ: Là cửa, nhưng </a:t>
            </a:r>
            <a:r>
              <a:rPr lang="en-US" sz="4000" b="1" smtClean="0">
                <a:latin typeface="Arial" panose="020B0604020202020204" pitchFamily="34" charset="0"/>
                <a:cs typeface="Arial" panose="020B0604020202020204" pitchFamily="34" charset="0"/>
              </a:rPr>
              <a:t>không then khóa </a:t>
            </a:r>
            <a:r>
              <a:rPr lang="en-US" sz="4000">
                <a:latin typeface="Arial" panose="020B0604020202020204" pitchFamily="34" charset="0"/>
                <a:cs typeface="Arial" panose="020B0604020202020204" pitchFamily="34" charset="0"/>
              </a:rPr>
              <a:t>	</a:t>
            </a:r>
            <a:r>
              <a:rPr lang="en-US" sz="4000" smtClean="0">
                <a:latin typeface="Arial" panose="020B0604020202020204" pitchFamily="34" charset="0"/>
                <a:cs typeface="Arial" panose="020B0604020202020204" pitchFamily="34" charset="0"/>
              </a:rPr>
              <a:t>  Cũng </a:t>
            </a:r>
            <a:r>
              <a:rPr lang="en-US" sz="4000" b="1" smtClean="0">
                <a:latin typeface="Arial" panose="020B0604020202020204" pitchFamily="34" charset="0"/>
                <a:cs typeface="Arial" panose="020B0604020202020204" pitchFamily="34" charset="0"/>
              </a:rPr>
              <a:t>không khép lại</a:t>
            </a:r>
            <a:r>
              <a:rPr lang="en-US" sz="4000" smtClean="0">
                <a:latin typeface="Arial" panose="020B0604020202020204" pitchFamily="34" charset="0"/>
                <a:cs typeface="Arial" panose="020B0604020202020204" pitchFamily="34" charset="0"/>
              </a:rPr>
              <a:t> bao giờ.</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960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2" y="1760825"/>
            <a:ext cx="11623965" cy="1325563"/>
          </a:xfrm>
        </p:spPr>
        <p:txBody>
          <a:bodyPr>
            <a:normAutofit/>
          </a:bodyPr>
          <a:lstStyle/>
          <a:p>
            <a:r>
              <a:rPr lang="en-US" b="1" smtClean="0">
                <a:latin typeface="Arial" panose="020B0604020202020204" pitchFamily="34" charset="0"/>
                <a:cs typeface="Arial" panose="020B0604020202020204" pitchFamily="34" charset="0"/>
              </a:rPr>
              <a:t>Câu 2: Em hãy nêu nội dung chính của bài.</a:t>
            </a:r>
            <a:endParaRPr lang="en-US" b="1">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00544" y="2920133"/>
            <a:ext cx="10515600" cy="1998229"/>
          </a:xfrm>
        </p:spPr>
        <p:txBody>
          <a:bodyPr>
            <a:noAutofit/>
          </a:bodyPr>
          <a:lstStyle/>
          <a:p>
            <a:pPr marL="0" indent="0" algn="just">
              <a:buNone/>
            </a:pPr>
            <a:r>
              <a:rPr lang="en-US" sz="4400" smtClean="0">
                <a:latin typeface="Arial" panose="020B0604020202020204" pitchFamily="34" charset="0"/>
                <a:cs typeface="Arial" panose="020B0604020202020204" pitchFamily="34" charset="0"/>
              </a:rPr>
              <a:t>Qua hình ảnh cửa sông, tác giả ngợi ca tình cảm thủy chung, uống nước nhớ nguồn.</a:t>
            </a:r>
            <a:endParaRPr lang="en-US" sz="4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5471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5755" y="192038"/>
            <a:ext cx="4222506" cy="5634029"/>
          </a:xfrm>
          <a:prstGeom prst="rect">
            <a:avLst/>
          </a:prstGeom>
        </p:spPr>
      </p:pic>
      <p:sp>
        <p:nvSpPr>
          <p:cNvPr id="2" name="TextBox 1"/>
          <p:cNvSpPr txBox="1"/>
          <p:nvPr/>
        </p:nvSpPr>
        <p:spPr>
          <a:xfrm>
            <a:off x="4740813" y="6001555"/>
            <a:ext cx="3657600" cy="707886"/>
          </a:xfrm>
          <a:prstGeom prst="rect">
            <a:avLst/>
          </a:prstGeom>
          <a:noFill/>
        </p:spPr>
        <p:txBody>
          <a:bodyPr wrap="square" rtlCol="0">
            <a:spAutoFit/>
          </a:bodyPr>
          <a:lstStyle/>
          <a:p>
            <a:r>
              <a:rPr lang="en-US" sz="4000" b="1" i="1" smtClean="0">
                <a:latin typeface="Arial" panose="020B0604020202020204" pitchFamily="34" charset="0"/>
                <a:cs typeface="Arial" panose="020B0604020202020204" pitchFamily="34" charset="0"/>
              </a:rPr>
              <a:t>Chu Văn An</a:t>
            </a:r>
            <a:endParaRPr lang="en-US" sz="4000"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622257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2000" r="-6000" b="-1000"/>
          </a:stretch>
        </a:blipFill>
        <a:effectLst/>
      </p:bgPr>
    </p:bg>
    <p:spTree>
      <p:nvGrpSpPr>
        <p:cNvPr id="1" name=""/>
        <p:cNvGrpSpPr/>
        <p:nvPr/>
      </p:nvGrpSpPr>
      <p:grpSpPr>
        <a:xfrm>
          <a:off x="0" y="0"/>
          <a:ext cx="0" cy="0"/>
          <a:chOff x="0" y="0"/>
          <a:chExt cx="0" cy="0"/>
        </a:xfrm>
      </p:grpSpPr>
      <p:sp>
        <p:nvSpPr>
          <p:cNvPr id="3" name="Subtitle 4"/>
          <p:cNvSpPr txBox="1">
            <a:spLocks/>
          </p:cNvSpPr>
          <p:nvPr/>
        </p:nvSpPr>
        <p:spPr>
          <a:xfrm>
            <a:off x="4694675" y="1172875"/>
            <a:ext cx="3865517" cy="914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smtClean="0">
                <a:latin typeface="Arial" panose="020B0604020202020204" pitchFamily="34" charset="0"/>
                <a:cs typeface="Arial" panose="020B0604020202020204" pitchFamily="34" charset="0"/>
              </a:rPr>
              <a:t>Tập đọc</a:t>
            </a:r>
            <a:endParaRPr lang="en-US" sz="4000">
              <a:latin typeface="Arial" panose="020B0604020202020204" pitchFamily="34" charset="0"/>
              <a:cs typeface="Arial" panose="020B0604020202020204" pitchFamily="34" charset="0"/>
            </a:endParaRPr>
          </a:p>
        </p:txBody>
      </p:sp>
      <p:sp>
        <p:nvSpPr>
          <p:cNvPr id="4" name="Title 1"/>
          <p:cNvSpPr txBox="1">
            <a:spLocks/>
          </p:cNvSpPr>
          <p:nvPr/>
        </p:nvSpPr>
        <p:spPr>
          <a:xfrm>
            <a:off x="249703" y="1775736"/>
            <a:ext cx="11486270" cy="11617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smtClean="0">
                <a:solidFill>
                  <a:srgbClr val="FF0000"/>
                </a:solidFill>
                <a:latin typeface="Arial" panose="020B0604020202020204" pitchFamily="34" charset="0"/>
                <a:cs typeface="Arial" panose="020B0604020202020204" pitchFamily="34" charset="0"/>
              </a:rPr>
              <a:t>Nghĩa thầy trò</a:t>
            </a:r>
            <a:endParaRPr lang="en-US" sz="6000" b="1">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8560192" y="2855929"/>
            <a:ext cx="3094892" cy="523220"/>
          </a:xfrm>
          <a:prstGeom prst="rect">
            <a:avLst/>
          </a:prstGeom>
          <a:noFill/>
        </p:spPr>
        <p:txBody>
          <a:bodyPr wrap="square" rtlCol="0">
            <a:spAutoFit/>
          </a:bodyPr>
          <a:lstStyle/>
          <a:p>
            <a:r>
              <a:rPr lang="en-US" sz="2800" b="1" i="1" smtClean="0">
                <a:latin typeface="Arial" panose="020B0604020202020204" pitchFamily="34" charset="0"/>
                <a:cs typeface="Arial" panose="020B0604020202020204" pitchFamily="34" charset="0"/>
              </a:rPr>
              <a:t>- Theo Hà Ân-</a:t>
            </a:r>
            <a:endParaRPr lang="en-US" sz="2800" b="1" i="1">
              <a:latin typeface="Arial" panose="020B0604020202020204" pitchFamily="34" charset="0"/>
              <a:cs typeface="Arial" panose="020B0604020202020204" pitchFamily="34" charset="0"/>
            </a:endParaRPr>
          </a:p>
        </p:txBody>
      </p:sp>
      <p:sp>
        <p:nvSpPr>
          <p:cNvPr id="7" name="Oval 6"/>
          <p:cNvSpPr/>
          <p:nvPr/>
        </p:nvSpPr>
        <p:spPr>
          <a:xfrm>
            <a:off x="2236763" y="3379149"/>
            <a:ext cx="1406769" cy="594278"/>
          </a:xfrm>
          <a:prstGeom prst="ellipse">
            <a:avLst/>
          </a:prstGeom>
          <a:solidFill>
            <a:srgbClr val="C6E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0353822" y="1266092"/>
            <a:ext cx="492369" cy="633543"/>
          </a:xfrm>
          <a:prstGeom prst="ellipse">
            <a:avLst/>
          </a:prstGeom>
          <a:solidFill>
            <a:srgbClr val="93D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809958" y="365760"/>
            <a:ext cx="1617784" cy="1040123"/>
          </a:xfrm>
          <a:prstGeom prst="ellipse">
            <a:avLst/>
          </a:prstGeom>
          <a:solidFill>
            <a:srgbClr val="89C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560192" y="169345"/>
            <a:ext cx="2862776" cy="7108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567720" y="72656"/>
            <a:ext cx="2504049" cy="942003"/>
          </a:xfrm>
          <a:prstGeom prst="ellipse">
            <a:avLst/>
          </a:prstGeom>
          <a:solidFill>
            <a:srgbClr val="89C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285668" y="3580327"/>
            <a:ext cx="1068154" cy="1416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6664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86" y="1687132"/>
            <a:ext cx="12183414" cy="3046988"/>
          </a:xfrm>
          <a:prstGeom prst="rect">
            <a:avLst/>
          </a:prstGeom>
          <a:noFill/>
        </p:spPr>
        <p:txBody>
          <a:bodyPr wrap="square" rtlCol="0">
            <a:spAutoFit/>
          </a:bodyPr>
          <a:lstStyle/>
          <a:p>
            <a:pPr algn="ctr"/>
            <a:r>
              <a:rPr lang="en-US" sz="9600" b="1" smtClean="0">
                <a:solidFill>
                  <a:srgbClr val="FFC000"/>
                </a:solidFill>
                <a:latin typeface="Arial" panose="020B0604020202020204" pitchFamily="34" charset="0"/>
                <a:cs typeface="Arial" panose="020B0604020202020204" pitchFamily="34" charset="0"/>
              </a:rPr>
              <a:t>Hoạt động 1: </a:t>
            </a:r>
          </a:p>
          <a:p>
            <a:pPr algn="ctr"/>
            <a:r>
              <a:rPr lang="en-US" sz="9600" b="1" smtClean="0">
                <a:solidFill>
                  <a:srgbClr val="FFC000"/>
                </a:solidFill>
                <a:latin typeface="Arial" panose="020B0604020202020204" pitchFamily="34" charset="0"/>
                <a:cs typeface="Arial" panose="020B0604020202020204" pitchFamily="34" charset="0"/>
              </a:rPr>
              <a:t>Luyện đọc</a:t>
            </a:r>
            <a:endParaRPr lang="en-US" sz="9600" b="1">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331079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1519311" y="250043"/>
            <a:ext cx="9580098" cy="1575582"/>
          </a:xfrm>
          <a:prstGeom prst="horizontalScroll">
            <a:avLst/>
          </a:prstGeom>
          <a:solidFill>
            <a:srgbClr val="C6E6F5"/>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chemeClr val="tx1"/>
                </a:solidFill>
                <a:latin typeface="Arial" panose="020B0604020202020204" pitchFamily="34" charset="0"/>
                <a:cs typeface="Arial" panose="020B0604020202020204" pitchFamily="34" charset="0"/>
              </a:rPr>
              <a:t>Bài văn được chia làm mấy đoạn?</a:t>
            </a:r>
            <a:endParaRPr lang="en-US" sz="4400" b="1">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1883228" y="2207623"/>
            <a:ext cx="9494520" cy="3191643"/>
          </a:xfrm>
          <a:prstGeom prst="rect">
            <a:avLst/>
          </a:prstGeom>
          <a:noFill/>
        </p:spPr>
        <p:txBody>
          <a:bodyPr wrap="square" rtlCol="0">
            <a:spAutoFit/>
          </a:bodyPr>
          <a:lstStyle/>
          <a:p>
            <a:pPr lvl="0">
              <a:lnSpc>
                <a:spcPct val="90000"/>
              </a:lnSpc>
              <a:spcBef>
                <a:spcPts val="1000"/>
              </a:spcBef>
            </a:pPr>
            <a:r>
              <a:rPr lang="en-US" sz="4400" smtClean="0">
                <a:solidFill>
                  <a:prstClr val="black"/>
                </a:solidFill>
                <a:latin typeface="Arial" panose="020B0604020202020204" pitchFamily="34" charset="0"/>
                <a:cs typeface="Arial" panose="020B0604020202020204" pitchFamily="34" charset="0"/>
              </a:rPr>
              <a:t>Bài </a:t>
            </a:r>
            <a:r>
              <a:rPr lang="en-US" sz="4400">
                <a:solidFill>
                  <a:prstClr val="black"/>
                </a:solidFill>
                <a:latin typeface="Arial" panose="020B0604020202020204" pitchFamily="34" charset="0"/>
                <a:cs typeface="Arial" panose="020B0604020202020204" pitchFamily="34" charset="0"/>
              </a:rPr>
              <a:t>văn được chia làm 3 đoạn:</a:t>
            </a:r>
          </a:p>
          <a:p>
            <a:pPr marL="228600" lvl="0" indent="-228600">
              <a:lnSpc>
                <a:spcPct val="90000"/>
              </a:lnSpc>
              <a:spcBef>
                <a:spcPts val="1000"/>
              </a:spcBef>
              <a:buFontTx/>
              <a:buChar char="-"/>
            </a:pPr>
            <a:r>
              <a:rPr lang="en-US" sz="4400" smtClean="0">
                <a:solidFill>
                  <a:prstClr val="black"/>
                </a:solidFill>
                <a:latin typeface="Arial" panose="020B0604020202020204" pitchFamily="34" charset="0"/>
                <a:cs typeface="Arial" panose="020B0604020202020204" pitchFamily="34" charset="0"/>
              </a:rPr>
              <a:t> Đoạn </a:t>
            </a:r>
            <a:r>
              <a:rPr lang="en-US" sz="4400">
                <a:solidFill>
                  <a:prstClr val="black"/>
                </a:solidFill>
                <a:latin typeface="Arial" panose="020B0604020202020204" pitchFamily="34" charset="0"/>
                <a:cs typeface="Arial" panose="020B0604020202020204" pitchFamily="34" charset="0"/>
              </a:rPr>
              <a:t>1: Từ sáng sớm … rất nặng.</a:t>
            </a:r>
          </a:p>
          <a:p>
            <a:pPr marL="228600" lvl="0" indent="-228600">
              <a:lnSpc>
                <a:spcPct val="90000"/>
              </a:lnSpc>
              <a:spcBef>
                <a:spcPts val="1000"/>
              </a:spcBef>
              <a:buFontTx/>
              <a:buChar char="-"/>
            </a:pPr>
            <a:r>
              <a:rPr lang="en-US" sz="4400" smtClean="0">
                <a:solidFill>
                  <a:prstClr val="black"/>
                </a:solidFill>
                <a:latin typeface="Arial" panose="020B0604020202020204" pitchFamily="34" charset="0"/>
                <a:cs typeface="Arial" panose="020B0604020202020204" pitchFamily="34" charset="0"/>
              </a:rPr>
              <a:t> Đoạn </a:t>
            </a:r>
            <a:r>
              <a:rPr lang="en-US" sz="4400">
                <a:solidFill>
                  <a:prstClr val="black"/>
                </a:solidFill>
                <a:latin typeface="Arial" panose="020B0604020202020204" pitchFamily="34" charset="0"/>
                <a:cs typeface="Arial" panose="020B0604020202020204" pitchFamily="34" charset="0"/>
              </a:rPr>
              <a:t>2: Các môn sinh … ơn thầy.</a:t>
            </a:r>
          </a:p>
          <a:p>
            <a:pPr marL="228600" lvl="0" indent="-228600">
              <a:lnSpc>
                <a:spcPct val="90000"/>
              </a:lnSpc>
              <a:spcBef>
                <a:spcPts val="1000"/>
              </a:spcBef>
              <a:buFontTx/>
              <a:buChar char="-"/>
            </a:pPr>
            <a:r>
              <a:rPr lang="en-US" sz="4400" smtClean="0">
                <a:solidFill>
                  <a:prstClr val="black"/>
                </a:solidFill>
                <a:latin typeface="Arial" panose="020B0604020202020204" pitchFamily="34" charset="0"/>
                <a:cs typeface="Arial" panose="020B0604020202020204" pitchFamily="34" charset="0"/>
              </a:rPr>
              <a:t> Đoạn </a:t>
            </a:r>
            <a:r>
              <a:rPr lang="en-US" sz="4400">
                <a:solidFill>
                  <a:prstClr val="black"/>
                </a:solidFill>
                <a:latin typeface="Arial" panose="020B0604020202020204" pitchFamily="34" charset="0"/>
                <a:cs typeface="Arial" panose="020B0604020202020204" pitchFamily="34" charset="0"/>
              </a:rPr>
              <a:t>3: Đoạn còn lại.</a:t>
            </a:r>
          </a:p>
          <a:p>
            <a:endParaRPr lang="en-US"/>
          </a:p>
        </p:txBody>
      </p:sp>
    </p:spTree>
    <p:extLst>
      <p:ext uri="{BB962C8B-B14F-4D97-AF65-F5344CB8AC3E}">
        <p14:creationId xmlns:p14="http://schemas.microsoft.com/office/powerpoint/2010/main" val="400729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340662" cy="2656223"/>
          </a:xfrm>
        </p:spPr>
        <p:txBody>
          <a:bodyPr>
            <a:normAutofit/>
          </a:bodyPr>
          <a:lstStyle/>
          <a:p>
            <a:pPr marL="0" indent="0" algn="just">
              <a:buNone/>
            </a:pPr>
            <a:r>
              <a:rPr lang="en-US" sz="4400" smtClean="0">
                <a:latin typeface="Arial" panose="020B0604020202020204" pitchFamily="34" charset="0"/>
                <a:cs typeface="Arial" panose="020B0604020202020204" pitchFamily="34" charset="0"/>
              </a:rPr>
              <a:t>Thầy </a:t>
            </a:r>
            <a:r>
              <a:rPr lang="en-US" sz="4400" smtClean="0">
                <a:solidFill>
                  <a:srgbClr val="FF0000"/>
                </a:solidFill>
                <a:latin typeface="Arial" panose="020B0604020202020204" pitchFamily="34" charset="0"/>
                <a:cs typeface="Arial" panose="020B0604020202020204" pitchFamily="34" charset="0"/>
              </a:rPr>
              <a:t>cảm ơn </a:t>
            </a:r>
            <a:r>
              <a:rPr lang="en-US" sz="4400" smtClean="0">
                <a:latin typeface="Arial" panose="020B0604020202020204" pitchFamily="34" charset="0"/>
                <a:cs typeface="Arial" panose="020B0604020202020204" pitchFamily="34" charset="0"/>
              </a:rPr>
              <a:t>các anh.</a:t>
            </a:r>
            <a:r>
              <a:rPr lang="en-US" sz="4400" smtClean="0">
                <a:solidFill>
                  <a:srgbClr val="FF0000"/>
                </a:solidFill>
                <a:latin typeface="Arial" panose="020B0604020202020204" pitchFamily="34" charset="0"/>
                <a:cs typeface="Arial" panose="020B0604020202020204" pitchFamily="34" charset="0"/>
              </a:rPr>
              <a:t>//</a:t>
            </a:r>
            <a:r>
              <a:rPr lang="en-US" sz="4400" smtClean="0">
                <a:latin typeface="Arial" panose="020B0604020202020204" pitchFamily="34" charset="0"/>
                <a:cs typeface="Arial" panose="020B0604020202020204" pitchFamily="34" charset="0"/>
              </a:rPr>
              <a:t> Bây giờ,</a:t>
            </a:r>
            <a:r>
              <a:rPr lang="en-US" sz="4400" smtClean="0">
                <a:solidFill>
                  <a:srgbClr val="FF0000"/>
                </a:solidFill>
                <a:latin typeface="Arial" panose="020B0604020202020204" pitchFamily="34" charset="0"/>
                <a:cs typeface="Arial" panose="020B0604020202020204" pitchFamily="34" charset="0"/>
              </a:rPr>
              <a:t>/</a:t>
            </a:r>
            <a:r>
              <a:rPr lang="en-US" sz="4400" smtClean="0">
                <a:latin typeface="Arial" panose="020B0604020202020204" pitchFamily="34" charset="0"/>
                <a:cs typeface="Arial" panose="020B0604020202020204" pitchFamily="34" charset="0"/>
              </a:rPr>
              <a:t> nhân có đông đủ môn sinh,</a:t>
            </a:r>
            <a:r>
              <a:rPr lang="en-US" sz="4400" smtClean="0">
                <a:solidFill>
                  <a:srgbClr val="FF0000"/>
                </a:solidFill>
                <a:latin typeface="Arial" panose="020B0604020202020204" pitchFamily="34" charset="0"/>
                <a:cs typeface="Arial" panose="020B0604020202020204" pitchFamily="34" charset="0"/>
              </a:rPr>
              <a:t>/</a:t>
            </a:r>
            <a:r>
              <a:rPr lang="en-US" sz="4400" smtClean="0">
                <a:latin typeface="Arial" panose="020B0604020202020204" pitchFamily="34" charset="0"/>
                <a:cs typeface="Arial" panose="020B0604020202020204" pitchFamily="34" charset="0"/>
              </a:rPr>
              <a:t> thầy muốn mời </a:t>
            </a:r>
            <a:r>
              <a:rPr lang="en-US" sz="4400" smtClean="0">
                <a:solidFill>
                  <a:srgbClr val="FF0000"/>
                </a:solidFill>
                <a:latin typeface="Arial" panose="020B0604020202020204" pitchFamily="34" charset="0"/>
                <a:cs typeface="Arial" panose="020B0604020202020204" pitchFamily="34" charset="0"/>
              </a:rPr>
              <a:t>tất cả các anh</a:t>
            </a:r>
            <a:r>
              <a:rPr lang="en-US" sz="4400">
                <a:latin typeface="Arial" panose="020B0604020202020204" pitchFamily="34" charset="0"/>
                <a:cs typeface="Arial" panose="020B0604020202020204" pitchFamily="34" charset="0"/>
              </a:rPr>
              <a:t> </a:t>
            </a:r>
            <a:r>
              <a:rPr lang="en-US" sz="4400" smtClean="0">
                <a:solidFill>
                  <a:srgbClr val="FF0000"/>
                </a:solidFill>
                <a:latin typeface="Arial" panose="020B0604020202020204" pitchFamily="34" charset="0"/>
                <a:cs typeface="Arial" panose="020B0604020202020204" pitchFamily="34" charset="0"/>
              </a:rPr>
              <a:t>/</a:t>
            </a:r>
            <a:r>
              <a:rPr lang="en-US" sz="4400" smtClean="0">
                <a:latin typeface="Arial" panose="020B0604020202020204" pitchFamily="34" charset="0"/>
                <a:cs typeface="Arial" panose="020B0604020202020204" pitchFamily="34" charset="0"/>
              </a:rPr>
              <a:t> theo thầy tới thăm một người mà thầy </a:t>
            </a:r>
            <a:r>
              <a:rPr lang="en-US" sz="4400" smtClean="0">
                <a:solidFill>
                  <a:srgbClr val="FF0000"/>
                </a:solidFill>
                <a:latin typeface="Arial" panose="020B0604020202020204" pitchFamily="34" charset="0"/>
                <a:cs typeface="Arial" panose="020B0604020202020204" pitchFamily="34" charset="0"/>
              </a:rPr>
              <a:t>mang ơn rất nặng</a:t>
            </a:r>
            <a:r>
              <a:rPr lang="en-US" sz="4400" smtClean="0">
                <a:latin typeface="Arial" panose="020B0604020202020204" pitchFamily="34" charset="0"/>
                <a:cs typeface="Arial" panose="020B0604020202020204" pitchFamily="34" charset="0"/>
              </a:rPr>
              <a:t>.</a:t>
            </a:r>
            <a:r>
              <a:rPr lang="en-US" sz="4400" smtClean="0">
                <a:solidFill>
                  <a:srgbClr val="FF0000"/>
                </a:solidFill>
                <a:latin typeface="Arial" panose="020B0604020202020204" pitchFamily="34" charset="0"/>
                <a:cs typeface="Arial" panose="020B0604020202020204" pitchFamily="34" charset="0"/>
              </a:rPr>
              <a:t>//</a:t>
            </a:r>
            <a:endParaRPr lang="en-US" sz="4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5699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89419" y="1308385"/>
            <a:ext cx="7748399" cy="3970318"/>
          </a:xfrm>
          <a:prstGeom prst="rect">
            <a:avLst/>
          </a:prstGeom>
        </p:spPr>
        <p:txBody>
          <a:bodyPr wrap="square">
            <a:spAutoFit/>
          </a:bodyPr>
          <a:lstStyle/>
          <a:p>
            <a:pPr algn="just"/>
            <a:r>
              <a:rPr lang="en-US" sz="4000" smtClean="0">
                <a:latin typeface="Arial" panose="020B0604020202020204" pitchFamily="34" charset="0"/>
                <a:cs typeface="Arial" panose="020B0604020202020204" pitchFamily="34" charset="0"/>
              </a:rPr>
              <a:t>Chu Văn An</a:t>
            </a:r>
            <a:r>
              <a:rPr lang="vi-VN" sz="4000" smtClean="0">
                <a:latin typeface="Arial" panose="020B0604020202020204" pitchFamily="34" charset="0"/>
                <a:cs typeface="Arial" panose="020B0604020202020204" pitchFamily="34" charset="0"/>
              </a:rPr>
              <a:t> </a:t>
            </a:r>
            <a:r>
              <a:rPr lang="vi-VN" sz="4000">
                <a:latin typeface="Arial" panose="020B0604020202020204" pitchFamily="34" charset="0"/>
                <a:cs typeface="Arial" panose="020B0604020202020204" pitchFamily="34" charset="0"/>
              </a:rPr>
              <a:t>là người chính trực, đã từng đỗ Thái học sinh nhưng không ra làm quan mà mở trường dạy học </a:t>
            </a:r>
            <a:r>
              <a:rPr lang="en-US" sz="4000" smtClean="0">
                <a:latin typeface="Arial" panose="020B0604020202020204" pitchFamily="34" charset="0"/>
                <a:cs typeface="Arial" panose="020B0604020202020204" pitchFamily="34" charset="0"/>
              </a:rPr>
              <a:t>ở quê nhà</a:t>
            </a:r>
            <a:r>
              <a:rPr lang="vi-VN" sz="4000" smtClean="0">
                <a:latin typeface="Arial" panose="020B0604020202020204" pitchFamily="34" charset="0"/>
                <a:cs typeface="Arial" panose="020B0604020202020204" pitchFamily="34" charset="0"/>
              </a:rPr>
              <a:t>. </a:t>
            </a:r>
            <a:r>
              <a:rPr lang="vi-VN" sz="4000">
                <a:latin typeface="Arial" panose="020B0604020202020204" pitchFamily="34" charset="0"/>
                <a:cs typeface="Arial" panose="020B0604020202020204" pitchFamily="34" charset="0"/>
              </a:rPr>
              <a:t>Ông có công lớn trong việc truyền bá, giáo dục tư tưởng đạo đức Khổng giáo vào Việt Nam. </a:t>
            </a:r>
            <a:endParaRPr lang="en-US" sz="400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44" y="1057692"/>
            <a:ext cx="3338162" cy="4454061"/>
          </a:xfrm>
          <a:prstGeom prst="rect">
            <a:avLst/>
          </a:prstGeom>
        </p:spPr>
      </p:pic>
    </p:spTree>
    <p:extLst>
      <p:ext uri="{BB962C8B-B14F-4D97-AF65-F5344CB8AC3E}">
        <p14:creationId xmlns:p14="http://schemas.microsoft.com/office/powerpoint/2010/main" val="284993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62&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 - &amp;quot;Câu 2: Em hãy nêu nội dung chính của bài.&amp;quot;&quot;/&gt;&lt;property id=&quot;20307&quot; value=&quot;27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1&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1&quot;&gt;&lt;property id=&quot;20148&quot; value=&quot;5&quot;/&gt;&lt;property id=&quot;20300&quot; value=&quot;Slide 8&quot;/&gt;&lt;property id=&quot;20307&quot; value=&quot;266&quot;/&gt;&lt;/object&gt;&lt;object type=&quot;3&quot; unique_id=&quot;10013&quot;&gt;&lt;property id=&quot;20148&quot; value=&quot;5&quot;/&gt;&lt;property id=&quot;20300&quot; value=&quot;Slide 9&quot;/&gt;&lt;property id=&quot;20307&quot; value=&quot;275&quot;/&gt;&lt;/object&gt;&lt;object type=&quot;3&quot; unique_id=&quot;10014&quot;&gt;&lt;property id=&quot;20148&quot; value=&quot;5&quot;/&gt;&lt;property id=&quot;20300&quot; value=&quot;Slide 10&quot;/&gt;&lt;property id=&quot;20307&quot; value=&quot;273&quot;/&gt;&lt;/object&gt;&lt;object type=&quot;3&quot; unique_id=&quot;10016&quot;&gt;&lt;property id=&quot;20148&quot; value=&quot;5&quot;/&gt;&lt;property id=&quot;20300&quot; value=&quot;Slide 11&quot;/&gt;&lt;property id=&quot;20307&quot; value=&quot;281&quot;/&gt;&lt;/object&gt;&lt;object type=&quot;3&quot; unique_id=&quot;10017&quot;&gt;&lt;property id=&quot;20148&quot; value=&quot;5&quot;/&gt;&lt;property id=&quot;20300&quot; value=&quot;Slide 12&quot;/&gt;&lt;property id=&quot;20307&quot; value=&quot;267&quot;/&gt;&lt;/object&gt;&lt;object type=&quot;3&quot; unique_id=&quot;10018&quot;&gt;&lt;property id=&quot;20148&quot; value=&quot;5&quot;/&gt;&lt;property id=&quot;20300&quot; value=&quot;Slide 13&quot;/&gt;&lt;property id=&quot;20307&quot; value=&quot;274&quot;/&gt;&lt;/object&gt;&lt;object type=&quot;3&quot; unique_id=&quot;10019&quot;&gt;&lt;property id=&quot;20148&quot; value=&quot;5&quot;/&gt;&lt;property id=&quot;20300&quot; value=&quot;Slide 14&quot;/&gt;&lt;property id=&quot;20307&quot; value=&quot;268&quot;/&gt;&lt;/object&gt;&lt;object type=&quot;3&quot; unique_id=&quot;10020&quot;&gt;&lt;property id=&quot;20148&quot; value=&quot;5&quot;/&gt;&lt;property id=&quot;20300&quot; value=&quot;Slide 15&quot;/&gt;&lt;property id=&quot;20307&quot; value=&quot;269&quot;/&gt;&lt;/object&gt;&lt;object type=&quot;3&quot; unique_id=&quot;10021&quot;&gt;&lt;property id=&quot;20148&quot; value=&quot;5&quot;/&gt;&lt;property id=&quot;20300&quot; value=&quot;Slide 16&quot;/&gt;&lt;property id=&quot;20307&quot; value=&quot;276&quot;/&gt;&lt;/object&gt;&lt;object type=&quot;3&quot; unique_id=&quot;10022&quot;&gt;&lt;property id=&quot;20148&quot; value=&quot;5&quot;/&gt;&lt;property id=&quot;20300&quot; value=&quot;Slide 17&quot;/&gt;&lt;property id=&quot;20307&quot; value=&quot;277&quot;/&gt;&lt;/object&gt;&lt;object type=&quot;3&quot; unique_id=&quot;10023&quot;&gt;&lt;property id=&quot;20148&quot; value=&quot;5&quot;/&gt;&lt;property id=&quot;20300&quot; value=&quot;Slide 18&quot;/&gt;&lt;property id=&quot;20307&quot; value=&quot;282&quot;/&gt;&lt;/object&gt;&lt;object type=&quot;3&quot; unique_id=&quot;10024&quot;&gt;&lt;property id=&quot;20148&quot; value=&quot;5&quot;/&gt;&lt;property id=&quot;20300&quot; value=&quot;Slide 19 - &amp;quot;Đọc diễn cảm&amp;quot;&quot;/&gt;&lt;property id=&quot;20307&quot; value=&quot;271&quot;/&gt;&lt;/object&gt;&lt;/object&gt;&lt;object type=&quot;8&quot; unique_id=&quot;10052&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887</Words>
  <Application>Microsoft Office PowerPoint</Application>
  <PresentationFormat>Widescreen</PresentationFormat>
  <Paragraphs>57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tahoma</vt:lpstr>
      <vt:lpstr>Office Theme</vt:lpstr>
      <vt:lpstr>PowerPoint Presentation</vt:lpstr>
      <vt:lpstr>PowerPoint Presentation</vt:lpstr>
      <vt:lpstr>Câu 2: Em hãy nêu nội dung chính của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Đọc diễn cảm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Ngoc Tram</cp:lastModifiedBy>
  <cp:revision>45</cp:revision>
  <dcterms:created xsi:type="dcterms:W3CDTF">2020-05-17T05:08:28Z</dcterms:created>
  <dcterms:modified xsi:type="dcterms:W3CDTF">2022-03-07T00:39:40Z</dcterms:modified>
</cp:coreProperties>
</file>