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4"/>
  </p:notesMasterIdLst>
  <p:sldIdLst>
    <p:sldId id="313" r:id="rId2"/>
    <p:sldId id="346" r:id="rId3"/>
    <p:sldId id="392" r:id="rId4"/>
    <p:sldId id="393" r:id="rId5"/>
    <p:sldId id="394" r:id="rId6"/>
    <p:sldId id="395" r:id="rId7"/>
    <p:sldId id="381" r:id="rId8"/>
    <p:sldId id="391" r:id="rId9"/>
    <p:sldId id="348" r:id="rId10"/>
    <p:sldId id="325" r:id="rId11"/>
    <p:sldId id="327" r:id="rId12"/>
    <p:sldId id="329" r:id="rId13"/>
  </p:sldIdLst>
  <p:sldSz cx="12161838" cy="6858000"/>
  <p:notesSz cx="6858000" cy="9144000"/>
  <p:embeddedFontLst>
    <p:embeddedFont>
      <p:font typeface="HP001 4 hàng" panose="020B0603050302020204" pitchFamily="34" charset="0"/>
      <p:regular r:id="rId15"/>
      <p:bold r:id="rId16"/>
    </p:embeddedFont>
    <p:embeddedFont>
      <p:font typeface="Quicksand" panose="020B0604020202020204" charset="0"/>
      <p:regular r:id="rId17"/>
      <p:bold r:id="rId18"/>
    </p:embeddedFont>
    <p:embeddedFont>
      <p:font typeface="Arial-Rounded" panose="020B0500000000000000" pitchFamily="34" charset="0"/>
      <p:regular r:id="rId19"/>
    </p:embeddedFont>
    <p:embeddedFont>
      <p:font typeface="Source Sans Pro" panose="020B0604020202020204" charset="0"/>
      <p:regular r:id="rId20"/>
      <p:bold r:id="rId21"/>
      <p:italic r:id="rId22"/>
      <p:boldItalic r:id="rId23"/>
    </p:embeddedFont>
    <p:embeddedFont>
      <p:font typeface="Bebas Neue" panose="020B0604020202020204" charset="0"/>
      <p:regular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Dosis" panose="020B0604020202020204" charset="0"/>
      <p:regular r:id="rId29"/>
      <p:bold r:id="rId30"/>
    </p:embeddedFont>
    <p:embeddedFont>
      <p:font typeface="Lato" panose="020B0604020202020204" charset="0"/>
      <p:regular r:id="rId31"/>
      <p:bold r:id="rId32"/>
    </p:embeddedFont>
    <p:embeddedFont>
      <p:font typeface="Titan On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C9C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20" autoAdjust="0"/>
  </p:normalViewPr>
  <p:slideViewPr>
    <p:cSldViewPr>
      <p:cViewPr varScale="1">
        <p:scale>
          <a:sx n="63" d="100"/>
          <a:sy n="63" d="100"/>
        </p:scale>
        <p:origin x="1002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a1942170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a1942170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69" r:id="rId4"/>
    <p:sldLayoutId id="2147483682" r:id="rId5"/>
    <p:sldLayoutId id="2147483683" r:id="rId6"/>
    <p:sldLayoutId id="2147483687" r:id="rId7"/>
    <p:sldLayoutId id="21474836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A25E2B-3AF2-4556-BE26-5D8424A30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" y="0"/>
            <a:ext cx="12157087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D98BCC-AD63-4C63-8647-780FC84230A4}"/>
              </a:ext>
            </a:extLst>
          </p:cNvPr>
          <p:cNvSpPr txBox="1">
            <a:spLocks/>
          </p:cNvSpPr>
          <p:nvPr/>
        </p:nvSpPr>
        <p:spPr>
          <a:xfrm>
            <a:off x="19833" y="914400"/>
            <a:ext cx="7970839" cy="1981200"/>
          </a:xfrm>
          <a:prstGeom prst="rect">
            <a:avLst/>
          </a:prstGeom>
          <a:solidFill>
            <a:srgbClr val="FFFFFF"/>
          </a:solidFill>
        </p:spPr>
        <p:txBody>
          <a:bodyPr vert="horz" lIns="121719" tIns="60859" rIns="121719" bIns="60859" rtlCol="0" anchor="ctr">
            <a:normAutofit fontScale="925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ba ngày 15 - 3 - 2022</a:t>
            </a:r>
          </a:p>
          <a:p>
            <a:r>
              <a:rPr lang="en-US" sz="4000" b="1" dirty="0" smtClean="0"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Tiếng Việt</a:t>
            </a:r>
          </a:p>
          <a:p>
            <a:r>
              <a:rPr lang="en-US" sz="4000" b="1" dirty="0" smtClean="0"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2 ô Nói và nghe: Bảo vệ môi trường</a:t>
            </a:r>
            <a:endParaRPr lang="en-US" sz="4000" b="1" dirty="0"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442174" y="823212"/>
            <a:ext cx="5513385" cy="39261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>
            <a:spLocks noGrp="1"/>
          </p:cNvSpPr>
          <p:nvPr>
            <p:ph type="title"/>
          </p:nvPr>
        </p:nvSpPr>
        <p:spPr>
          <a:xfrm>
            <a:off x="3913295" y="2373469"/>
            <a:ext cx="4335248" cy="825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/>
          <a:p>
            <a:pPr algn="ctr"/>
            <a:r>
              <a:rPr lang="en" sz="7200">
                <a:solidFill>
                  <a:schemeClr val="dk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  <a:endParaRPr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5" name="Google Shape;2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2747">
            <a:off x="1119979" y="4552854"/>
            <a:ext cx="1352006" cy="148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7">
            <a:off x="9599179" y="4736860"/>
            <a:ext cx="1388713" cy="151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0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423835" y="734700"/>
            <a:ext cx="2921755" cy="138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518320" y="381000"/>
            <a:ext cx="112014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Nói tên các việc làm trong tranh. Cho biết những việc làm đó ảnh hưởng đến môi trường như thế nào.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E1C6F-F9DF-4B1F-A03B-03ECA15E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823" y="1621400"/>
            <a:ext cx="5219041" cy="48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518320" y="381000"/>
            <a:ext cx="112014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Nói tên các việc làm trong tranh. Cho biết những việc làm đó ảnh hưởng đến môi trường như thế nào.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E1C6F-F9DF-4B1F-A03B-03ECA15E7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52192" b="50019"/>
          <a:stretch/>
        </p:blipFill>
        <p:spPr>
          <a:xfrm>
            <a:off x="5547519" y="1531750"/>
            <a:ext cx="5012074" cy="4855599"/>
          </a:xfrm>
          <a:prstGeom prst="rect">
            <a:avLst/>
          </a:prstGeom>
        </p:spPr>
      </p:pic>
      <p:sp>
        <p:nvSpPr>
          <p:cNvPr id="5" name="Google Shape;1333;p36">
            <a:extLst>
              <a:ext uri="{FF2B5EF4-FFF2-40B4-BE49-F238E27FC236}">
                <a16:creationId xmlns:a16="http://schemas.microsoft.com/office/drawing/2014/main" id="{2D7EC0C1-6793-4A1F-970C-643D4D77AB4E}"/>
              </a:ext>
            </a:extLst>
          </p:cNvPr>
          <p:cNvSpPr txBox="1">
            <a:spLocks/>
          </p:cNvSpPr>
          <p:nvPr/>
        </p:nvSpPr>
        <p:spPr>
          <a:xfrm>
            <a:off x="535444" y="2188600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Vớt rác trên hồ </a:t>
            </a:r>
          </a:p>
        </p:txBody>
      </p:sp>
      <p:sp>
        <p:nvSpPr>
          <p:cNvPr id="6" name="Google Shape;1333;p36">
            <a:extLst>
              <a:ext uri="{FF2B5EF4-FFF2-40B4-BE49-F238E27FC236}">
                <a16:creationId xmlns:a16="http://schemas.microsoft.com/office/drawing/2014/main" id="{6EF37DCA-5F84-49D1-A4FB-F45D1AC05244}"/>
              </a:ext>
            </a:extLst>
          </p:cNvPr>
          <p:cNvSpPr txBox="1">
            <a:spLocks/>
          </p:cNvSpPr>
          <p:nvPr/>
        </p:nvSpPr>
        <p:spPr>
          <a:xfrm>
            <a:off x="535444" y="2874131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Vớt rác trên hồ là góp phần bảo vệ môi trường, giúp môi trường thêm sạch đẹp. </a:t>
            </a:r>
          </a:p>
        </p:txBody>
      </p:sp>
    </p:spTree>
    <p:extLst>
      <p:ext uri="{BB962C8B-B14F-4D97-AF65-F5344CB8AC3E}">
        <p14:creationId xmlns:p14="http://schemas.microsoft.com/office/powerpoint/2010/main" val="34730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518320" y="381000"/>
            <a:ext cx="112014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Nói tên các việc làm trong tranh. Cho biết những việc làm đó ảnh hưởng đến môi trường như thế nào.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E1C6F-F9DF-4B1F-A03B-03ECA15E7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2414" t="784" r="-222" b="49235"/>
          <a:stretch/>
        </p:blipFill>
        <p:spPr>
          <a:xfrm>
            <a:off x="5547519" y="1621400"/>
            <a:ext cx="5012074" cy="4855599"/>
          </a:xfrm>
          <a:prstGeom prst="rect">
            <a:avLst/>
          </a:prstGeom>
        </p:spPr>
      </p:pic>
      <p:sp>
        <p:nvSpPr>
          <p:cNvPr id="5" name="Google Shape;1333;p36">
            <a:extLst>
              <a:ext uri="{FF2B5EF4-FFF2-40B4-BE49-F238E27FC236}">
                <a16:creationId xmlns:a16="http://schemas.microsoft.com/office/drawing/2014/main" id="{CB10217B-6987-4B60-A67A-9BC762FB409B}"/>
              </a:ext>
            </a:extLst>
          </p:cNvPr>
          <p:cNvSpPr txBox="1">
            <a:spLocks/>
          </p:cNvSpPr>
          <p:nvPr/>
        </p:nvSpPr>
        <p:spPr>
          <a:xfrm>
            <a:off x="535444" y="2188600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Phá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tổ chim</a:t>
            </a:r>
          </a:p>
        </p:txBody>
      </p:sp>
      <p:sp>
        <p:nvSpPr>
          <p:cNvPr id="6" name="Google Shape;1333;p36">
            <a:extLst>
              <a:ext uri="{FF2B5EF4-FFF2-40B4-BE49-F238E27FC236}">
                <a16:creationId xmlns:a16="http://schemas.microsoft.com/office/drawing/2014/main" id="{D30C460F-53F8-497B-9C97-47EB88A186E1}"/>
              </a:ext>
            </a:extLst>
          </p:cNvPr>
          <p:cNvSpPr txBox="1">
            <a:spLocks/>
          </p:cNvSpPr>
          <p:nvPr/>
        </p:nvSpPr>
        <p:spPr>
          <a:xfrm>
            <a:off x="535444" y="2874131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 dirty="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Khều, phá tổ chim là việc làm gây hại cho môi trường, ảnh hưởng đến sự sinh tồn của các loài chim nói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riêng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và thế giới động vật nói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chung.</a:t>
            </a:r>
            <a:endParaRPr lang="en-US" sz="3200" dirty="0">
              <a:solidFill>
                <a:srgbClr val="0000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1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518320" y="381000"/>
            <a:ext cx="112014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Nói tên các việc làm trong tranh. Cho biết những việc làm đó ảnh hưởng đến môi trường như thế nào.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E1C6F-F9DF-4B1F-A03B-03ECA15E7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2" t="49362" r="52110" b="657"/>
          <a:stretch/>
        </p:blipFill>
        <p:spPr>
          <a:xfrm>
            <a:off x="5547519" y="1621400"/>
            <a:ext cx="5012074" cy="4855599"/>
          </a:xfrm>
          <a:prstGeom prst="rect">
            <a:avLst/>
          </a:prstGeom>
        </p:spPr>
      </p:pic>
      <p:sp>
        <p:nvSpPr>
          <p:cNvPr id="6" name="Google Shape;1333;p36">
            <a:extLst>
              <a:ext uri="{FF2B5EF4-FFF2-40B4-BE49-F238E27FC236}">
                <a16:creationId xmlns:a16="http://schemas.microsoft.com/office/drawing/2014/main" id="{E83839B0-D237-4B80-9DF6-6C214579144A}"/>
              </a:ext>
            </a:extLst>
          </p:cNvPr>
          <p:cNvSpPr txBox="1">
            <a:spLocks/>
          </p:cNvSpPr>
          <p:nvPr/>
        </p:nvSpPr>
        <p:spPr>
          <a:xfrm>
            <a:off x="535444" y="2188600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Đổ rác xuống sông ngòi</a:t>
            </a:r>
          </a:p>
        </p:txBody>
      </p:sp>
      <p:sp>
        <p:nvSpPr>
          <p:cNvPr id="7" name="Google Shape;1333;p36">
            <a:extLst>
              <a:ext uri="{FF2B5EF4-FFF2-40B4-BE49-F238E27FC236}">
                <a16:creationId xmlns:a16="http://schemas.microsoft.com/office/drawing/2014/main" id="{E0BD8DF7-068C-4683-855B-77B9ED5F650B}"/>
              </a:ext>
            </a:extLst>
          </p:cNvPr>
          <p:cNvSpPr txBox="1">
            <a:spLocks/>
          </p:cNvSpPr>
          <p:nvPr/>
        </p:nvSpPr>
        <p:spPr>
          <a:xfrm>
            <a:off x="535444" y="2874131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- Đổ rác xuống sông ngòi là là việc làm gây hại cho môi trường,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 nhiễm môi trường, huỷ hoại môi trường sống.</a:t>
            </a:r>
          </a:p>
        </p:txBody>
      </p:sp>
    </p:spTree>
    <p:extLst>
      <p:ext uri="{BB962C8B-B14F-4D97-AF65-F5344CB8AC3E}">
        <p14:creationId xmlns:p14="http://schemas.microsoft.com/office/powerpoint/2010/main" val="9752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518320" y="381000"/>
            <a:ext cx="112014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Nói tên các việc làm trong tranh. Cho biết những việc làm đó ảnh hưởng đến môi trường như thế nào.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E1C6F-F9DF-4B1F-A03B-03ECA15E7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2414" t="49083" r="-222" b="936"/>
          <a:stretch/>
        </p:blipFill>
        <p:spPr>
          <a:xfrm>
            <a:off x="5471319" y="1620108"/>
            <a:ext cx="5012074" cy="4855599"/>
          </a:xfrm>
          <a:prstGeom prst="rect">
            <a:avLst/>
          </a:prstGeom>
        </p:spPr>
      </p:pic>
      <p:sp>
        <p:nvSpPr>
          <p:cNvPr id="5" name="Google Shape;1333;p36">
            <a:extLst>
              <a:ext uri="{FF2B5EF4-FFF2-40B4-BE49-F238E27FC236}">
                <a16:creationId xmlns:a16="http://schemas.microsoft.com/office/drawing/2014/main" id="{BB2DBF86-AF8C-431D-9C63-CAE90DB4ACEE}"/>
              </a:ext>
            </a:extLst>
          </p:cNvPr>
          <p:cNvSpPr txBox="1">
            <a:spLocks/>
          </p:cNvSpPr>
          <p:nvPr/>
        </p:nvSpPr>
        <p:spPr>
          <a:xfrm>
            <a:off x="535444" y="2188600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Thu gom rác trên biển</a:t>
            </a:r>
          </a:p>
        </p:txBody>
      </p:sp>
      <p:sp>
        <p:nvSpPr>
          <p:cNvPr id="6" name="Google Shape;1333;p36">
            <a:extLst>
              <a:ext uri="{FF2B5EF4-FFF2-40B4-BE49-F238E27FC236}">
                <a16:creationId xmlns:a16="http://schemas.microsoft.com/office/drawing/2014/main" id="{94A89ECF-AC6D-4696-A140-7ED9EFFD6A91}"/>
              </a:ext>
            </a:extLst>
          </p:cNvPr>
          <p:cNvSpPr txBox="1">
            <a:spLocks/>
          </p:cNvSpPr>
          <p:nvPr/>
        </p:nvSpPr>
        <p:spPr>
          <a:xfrm>
            <a:off x="535444" y="2874131"/>
            <a:ext cx="501207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Thu gom rác trên biển là góp phần bảo vệ môi trường, giúp môi trường thêm sạch đẹp. </a:t>
            </a:r>
          </a:p>
        </p:txBody>
      </p:sp>
    </p:spTree>
    <p:extLst>
      <p:ext uri="{BB962C8B-B14F-4D97-AF65-F5344CB8AC3E}">
        <p14:creationId xmlns:p14="http://schemas.microsoft.com/office/powerpoint/2010/main" val="21228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33;p36">
            <a:extLst>
              <a:ext uri="{FF2B5EF4-FFF2-40B4-BE49-F238E27FC236}">
                <a16:creationId xmlns:a16="http://schemas.microsoft.com/office/drawing/2014/main" id="{3FEB222C-A5E7-4022-82F8-1A64C22D0DDD}"/>
              </a:ext>
            </a:extLst>
          </p:cNvPr>
          <p:cNvSpPr txBox="1">
            <a:spLocks/>
          </p:cNvSpPr>
          <p:nvPr/>
        </p:nvSpPr>
        <p:spPr>
          <a:xfrm>
            <a:off x="594519" y="457200"/>
            <a:ext cx="1186420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2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2. Em đã làm gì để góp phần giữ gìn môi trường sạch đẹp?</a:t>
            </a:r>
          </a:p>
        </p:txBody>
      </p:sp>
      <p:pic>
        <p:nvPicPr>
          <p:cNvPr id="2050" name="Picture 2" descr="Universal Children&amp;#39;s Day - CAPRA">
            <a:extLst>
              <a:ext uri="{FF2B5EF4-FFF2-40B4-BE49-F238E27FC236}">
                <a16:creationId xmlns:a16="http://schemas.microsoft.com/office/drawing/2014/main" id="{456B4191-BA07-42CE-AA32-61261553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66" y="1524000"/>
            <a:ext cx="4363105" cy="43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FB16F-0935-42A4-9AE3-376A75295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8733"/>
            <a:ext cx="12155596" cy="26292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992F7A-3620-4EC4-B4C8-6097A169D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589" y="5019340"/>
            <a:ext cx="3871316" cy="18647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DA6E4-6FF3-490A-AA86-C9966BE46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30" y="5043242"/>
            <a:ext cx="3871316" cy="1864795"/>
          </a:xfrm>
          <a:prstGeom prst="rect">
            <a:avLst/>
          </a:prstGeom>
        </p:spPr>
      </p:pic>
      <p:pic>
        <p:nvPicPr>
          <p:cNvPr id="1026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6C479089-82C3-4E99-BC6D-3534DAB7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39" y="152400"/>
            <a:ext cx="1621523" cy="8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66E3903C-BFB2-47FF-B957-79BE1C8C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421037"/>
            <a:ext cx="1621523" cy="8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AF6501E8-B88E-4CD5-A1D9-73592E2C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178249"/>
            <a:ext cx="1061041" cy="5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Green Tree PNG Clipart - High-quality PNG Clipart Image in cattegory Trees PNG / Clipart from ClipartPNG.com">
            <a:extLst>
              <a:ext uri="{FF2B5EF4-FFF2-40B4-BE49-F238E27FC236}">
                <a16:creationId xmlns:a16="http://schemas.microsoft.com/office/drawing/2014/main" id="{A4073228-7DD0-46EC-AA35-220274B0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-152400"/>
            <a:ext cx="7824106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393B41F-3F6B-4D3E-943C-09A289E05351}"/>
              </a:ext>
            </a:extLst>
          </p:cNvPr>
          <p:cNvGrpSpPr/>
          <p:nvPr/>
        </p:nvGrpSpPr>
        <p:grpSpPr>
          <a:xfrm>
            <a:off x="2522054" y="1476081"/>
            <a:ext cx="1371600" cy="1352580"/>
            <a:chOff x="2192556" y="1524000"/>
            <a:chExt cx="1371600" cy="1352580"/>
          </a:xfrm>
        </p:grpSpPr>
        <p:pic>
          <p:nvPicPr>
            <p:cNvPr id="1030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A0AD6ACD-128B-4E7F-9F0D-34ED089FF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5A7E10-2285-45B2-80D9-33E484DC4A13}"/>
                </a:ext>
              </a:extLst>
            </p:cNvPr>
            <p:cNvSpPr txBox="1"/>
            <p:nvPr/>
          </p:nvSpPr>
          <p:spPr>
            <a:xfrm>
              <a:off x="2192556" y="2081119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quét rác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066F16-C4FF-4DC8-90EE-8E17AF86E29F}"/>
              </a:ext>
            </a:extLst>
          </p:cNvPr>
          <p:cNvGrpSpPr/>
          <p:nvPr/>
        </p:nvGrpSpPr>
        <p:grpSpPr>
          <a:xfrm>
            <a:off x="7179573" y="886906"/>
            <a:ext cx="1371600" cy="1352580"/>
            <a:chOff x="2161560" y="1524000"/>
            <a:chExt cx="1371600" cy="1352580"/>
          </a:xfrm>
        </p:grpSpPr>
        <p:pic>
          <p:nvPicPr>
            <p:cNvPr id="20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1D10981B-CCC8-4AE5-B62F-7B2F3BC3F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A5C11F-E411-4A2F-90C9-F37DE993A51A}"/>
                </a:ext>
              </a:extLst>
            </p:cNvPr>
            <p:cNvSpPr txBox="1"/>
            <p:nvPr/>
          </p:nvSpPr>
          <p:spPr>
            <a:xfrm>
              <a:off x="2161560" y="1954069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phá tổ chim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BF3AA-9A81-43F4-885F-988207A9FDD4}"/>
              </a:ext>
            </a:extLst>
          </p:cNvPr>
          <p:cNvGrpSpPr/>
          <p:nvPr/>
        </p:nvGrpSpPr>
        <p:grpSpPr>
          <a:xfrm>
            <a:off x="5139899" y="3488261"/>
            <a:ext cx="1371600" cy="1352580"/>
            <a:chOff x="2194719" y="1524000"/>
            <a:chExt cx="1371600" cy="1352580"/>
          </a:xfrm>
        </p:grpSpPr>
        <p:pic>
          <p:nvPicPr>
            <p:cNvPr id="23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462482F2-5C24-404C-B630-2710273F5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2FBC17-9CEF-4373-920C-9567302AFF57}"/>
                </a:ext>
              </a:extLst>
            </p:cNvPr>
            <p:cNvSpPr txBox="1"/>
            <p:nvPr/>
          </p:nvSpPr>
          <p:spPr>
            <a:xfrm>
              <a:off x="2194719" y="1946936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bẻ cành,</a:t>
              </a:r>
            </a:p>
            <a:p>
              <a:pPr algn="ctr"/>
              <a:r>
                <a:rPr lang="en-US" sz="2000">
                  <a:solidFill>
                    <a:srgbClr val="FFFFFF"/>
                  </a:solidFill>
                </a:rPr>
                <a:t>hái hoa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01E82B-E297-4D10-8F03-6DDCF8CFA55A}"/>
              </a:ext>
            </a:extLst>
          </p:cNvPr>
          <p:cNvGrpSpPr/>
          <p:nvPr/>
        </p:nvGrpSpPr>
        <p:grpSpPr>
          <a:xfrm>
            <a:off x="7514695" y="3040740"/>
            <a:ext cx="1371600" cy="1352580"/>
            <a:chOff x="2161560" y="1524000"/>
            <a:chExt cx="1371600" cy="1352580"/>
          </a:xfrm>
        </p:grpSpPr>
        <p:pic>
          <p:nvPicPr>
            <p:cNvPr id="26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03917418-C2AB-45E2-AE16-809C1AB99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6F97E0-2B20-446F-AB5C-127267AF6607}"/>
                </a:ext>
              </a:extLst>
            </p:cNvPr>
            <p:cNvSpPr txBox="1"/>
            <p:nvPr/>
          </p:nvSpPr>
          <p:spPr>
            <a:xfrm>
              <a:off x="2161560" y="1954069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xả rác bừa bãi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3A7301-0D40-4946-96F5-FA39C9F56830}"/>
              </a:ext>
            </a:extLst>
          </p:cNvPr>
          <p:cNvGrpSpPr/>
          <p:nvPr/>
        </p:nvGrpSpPr>
        <p:grpSpPr>
          <a:xfrm>
            <a:off x="6022346" y="2013303"/>
            <a:ext cx="1371600" cy="1352580"/>
            <a:chOff x="2178140" y="1524000"/>
            <a:chExt cx="1371600" cy="1352580"/>
          </a:xfrm>
        </p:grpSpPr>
        <p:pic>
          <p:nvPicPr>
            <p:cNvPr id="29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32BBA327-22B9-4A39-B527-312154B63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087C1A-34D0-4509-962F-49C3CE4DAC63}"/>
                </a:ext>
              </a:extLst>
            </p:cNvPr>
            <p:cNvSpPr txBox="1"/>
            <p:nvPr/>
          </p:nvSpPr>
          <p:spPr>
            <a:xfrm>
              <a:off x="2178140" y="1825619"/>
              <a:ext cx="137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trồng </a:t>
              </a:r>
            </a:p>
            <a:p>
              <a:pPr algn="ctr"/>
              <a:r>
                <a:rPr lang="en-US" sz="2000">
                  <a:solidFill>
                    <a:srgbClr val="FFFFFF"/>
                  </a:solidFill>
                </a:rPr>
                <a:t>cây </a:t>
              </a:r>
            </a:p>
            <a:p>
              <a:pPr algn="ctr"/>
              <a:r>
                <a:rPr lang="en-US" sz="2000">
                  <a:solidFill>
                    <a:srgbClr val="FFFFFF"/>
                  </a:solidFill>
                </a:rPr>
                <a:t>xanh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E29EF6-D44A-4391-886F-EB61D36161AF}"/>
              </a:ext>
            </a:extLst>
          </p:cNvPr>
          <p:cNvGrpSpPr/>
          <p:nvPr/>
        </p:nvGrpSpPr>
        <p:grpSpPr>
          <a:xfrm>
            <a:off x="3973236" y="2066694"/>
            <a:ext cx="1371600" cy="1352580"/>
            <a:chOff x="2161560" y="1524000"/>
            <a:chExt cx="1371600" cy="1352580"/>
          </a:xfrm>
        </p:grpSpPr>
        <p:pic>
          <p:nvPicPr>
            <p:cNvPr id="32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31383362-8682-4102-9DFF-AA6B9DF1F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0A93F6-2B42-4CC2-9040-E454602C9481}"/>
                </a:ext>
              </a:extLst>
            </p:cNvPr>
            <p:cNvSpPr txBox="1"/>
            <p:nvPr/>
          </p:nvSpPr>
          <p:spPr>
            <a:xfrm>
              <a:off x="2161560" y="1924174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phân </a:t>
              </a:r>
            </a:p>
            <a:p>
              <a:pPr algn="ctr"/>
              <a:r>
                <a:rPr lang="en-US" sz="2000">
                  <a:solidFill>
                    <a:srgbClr val="FFFFFF"/>
                  </a:solidFill>
                </a:rPr>
                <a:t>loại rác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669763-F697-424D-980F-5115AACF20B7}"/>
              </a:ext>
            </a:extLst>
          </p:cNvPr>
          <p:cNvGrpSpPr/>
          <p:nvPr/>
        </p:nvGrpSpPr>
        <p:grpSpPr>
          <a:xfrm>
            <a:off x="4771618" y="546338"/>
            <a:ext cx="1371600" cy="1380355"/>
            <a:chOff x="2177058" y="1524000"/>
            <a:chExt cx="1371600" cy="1380355"/>
          </a:xfrm>
        </p:grpSpPr>
        <p:pic>
          <p:nvPicPr>
            <p:cNvPr id="17" name="Picture 6" descr="Con Ngươi Màu Đỏ Món Ăn Hoa - Miễn Phí vector hình ảnh trên Pixabay">
              <a:extLst>
                <a:ext uri="{FF2B5EF4-FFF2-40B4-BE49-F238E27FC236}">
                  <a16:creationId xmlns:a16="http://schemas.microsoft.com/office/drawing/2014/main" id="{ED2E1978-4BB0-4A39-8BBD-BC31010D7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19" y="1524000"/>
              <a:ext cx="1219200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E4D2BB-3127-4151-B61A-5CB295BB6E2D}"/>
                </a:ext>
              </a:extLst>
            </p:cNvPr>
            <p:cNvSpPr txBox="1"/>
            <p:nvPr/>
          </p:nvSpPr>
          <p:spPr>
            <a:xfrm>
              <a:off x="2177058" y="1888692"/>
              <a:ext cx="137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nhặt rác </a:t>
              </a:r>
            </a:p>
            <a:p>
              <a:pPr algn="ctr"/>
              <a:r>
                <a:rPr lang="en-US" sz="2000">
                  <a:solidFill>
                    <a:srgbClr val="FFFFFF"/>
                  </a:solidFill>
                </a:rPr>
                <a:t>ở công viên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0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098E-6 1.11111E-6 L -0.19357 0.5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5" y="264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043E-6 -4.07407E-6 L -0.18679 0.66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6" y="33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5334E-7 0 L -0.19005 0.36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3" y="18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072E-6 1.85185E-6 L 0.05914 0.281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" y="14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439E-6 7.40741E-7 L 0.17896 0.56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2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579E-6 3.7037E-7 L -0.4087 0.49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1" y="2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589E-7 4.07407E-6 L 0.43663 0.20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Reading Story Book With Parents High-Res Vector Graphic - Getty Images">
            <a:extLst>
              <a:ext uri="{FF2B5EF4-FFF2-40B4-BE49-F238E27FC236}">
                <a16:creationId xmlns:a16="http://schemas.microsoft.com/office/drawing/2014/main" id="{497992C5-AACD-4633-B500-2733BBEC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117">
                        <a14:foregroundMark x1="33203" y1="59295" x2="80859" y2="68493"/>
                        <a14:foregroundMark x1="70801" y1="88258" x2="67188" y2="92857"/>
                        <a14:foregroundMark x1="44336" y1="54207" x2="50000" y2="80137"/>
                        <a14:foregroundMark x1="57031" y1="61840" x2="53027" y2="75049"/>
                        <a14:foregroundMark x1="40820" y1="57241" x2="69238" y2="75049"/>
                        <a14:foregroundMark x1="39844" y1="62329" x2="67676" y2="72994"/>
                        <a14:foregroundMark x1="38281" y1="63894" x2="71777" y2="69961"/>
                        <a14:foregroundMark x1="67676" y1="36399" x2="71289" y2="62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19" y="2871786"/>
            <a:ext cx="3055144" cy="30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7449C1-78EC-40FB-A3BF-73E8C2110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19" y="838200"/>
            <a:ext cx="1074858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538</Words>
  <Application>Microsoft Office PowerPoint</Application>
  <PresentationFormat>Custom</PresentationFormat>
  <Paragraphs>57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HP001 4 hàng</vt:lpstr>
      <vt:lpstr>Quicksand</vt:lpstr>
      <vt:lpstr>Arial-Rounded</vt:lpstr>
      <vt:lpstr>Source Sans Pro</vt:lpstr>
      <vt:lpstr>Bebas Neue</vt:lpstr>
      <vt:lpstr>Fira Sans Extra Condensed Medium</vt:lpstr>
      <vt:lpstr>Dosis</vt:lpstr>
      <vt:lpstr>Lato</vt:lpstr>
      <vt:lpstr>Titan One</vt:lpstr>
      <vt:lpstr>Arial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</cp:lastModifiedBy>
  <cp:revision>130</cp:revision>
  <dcterms:modified xsi:type="dcterms:W3CDTF">2022-03-15T12:59:04Z</dcterms:modified>
</cp:coreProperties>
</file>