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5"/>
  </p:notesMasterIdLst>
  <p:sldIdLst>
    <p:sldId id="334" r:id="rId2"/>
    <p:sldId id="318" r:id="rId3"/>
    <p:sldId id="256" r:id="rId4"/>
    <p:sldId id="322" r:id="rId5"/>
    <p:sldId id="513" r:id="rId6"/>
    <p:sldId id="340" r:id="rId7"/>
    <p:sldId id="507" r:id="rId8"/>
    <p:sldId id="514" r:id="rId9"/>
    <p:sldId id="515" r:id="rId10"/>
    <p:sldId id="365" r:id="rId11"/>
    <p:sldId id="259" r:id="rId12"/>
    <p:sldId id="268" r:id="rId13"/>
    <p:sldId id="330" r:id="rId14"/>
  </p:sldIdLst>
  <p:sldSz cx="12161838" cy="6858000"/>
  <p:notesSz cx="6858000" cy="9144000"/>
  <p:embeddedFontLst>
    <p:embeddedFont>
      <p:font typeface="Quicksand SemiBold" panose="020B0604020202020204" charset="0"/>
      <p:regular r:id="rId16"/>
      <p:bold r:id="rId17"/>
    </p:embeddedFont>
    <p:embeddedFont>
      <p:font typeface="Arial-Rounded" panose="020B0500000000000000" pitchFamily="34" charset="0"/>
      <p:regular r:id="rId18"/>
    </p:embeddedFont>
    <p:embeddedFont>
      <p:font typeface="Hammersmith One" panose="020B0604020202020204" charset="0"/>
      <p:regular r:id="rId19"/>
    </p:embeddedFont>
    <p:embeddedFont>
      <p:font typeface="Fredoka One" panose="020B0604020202020204" charset="0"/>
      <p:regular r:id="rId20"/>
    </p:embeddedFont>
    <p:embeddedFont>
      <p:font typeface="Bebas Neue" panose="020B0604020202020204" charset="0"/>
      <p:regular r:id="rId21"/>
    </p:embeddedFont>
    <p:embeddedFont>
      <p:font typeface="HP001 4 hàng" panose="020B0603050302020204" pitchFamily="34" charset="0"/>
      <p:regular r:id="rId22"/>
      <p:bold r:id="rId23"/>
    </p:embeddedFont>
    <p:embeddedFont>
      <p:font typeface="Aachen" panose="02020500000000000000" pitchFamily="18" charset="0"/>
      <p:bold r:id="rId24"/>
    </p:embeddedFont>
    <p:embeddedFont>
      <p:font typeface="HP001 5 hàng" panose="020B0603050302020204" pitchFamily="34" charset="0"/>
      <p:regular r:id="rId25"/>
      <p:bold r:id="rId26"/>
    </p:embeddedFont>
    <p:embeddedFont>
      <p:font typeface="Arial Rounded MT Bold" panose="020F0704030504030204" pitchFamily="34" charset="0"/>
      <p:regular r:id="rId27"/>
    </p:embeddedFont>
    <p:embeddedFont>
      <p:font typeface="Quicksand Medium"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C8D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0A9CCA-FA07-4F9C-BD01-891D97483D46}">
  <a:tblStyle styleId="{CD0A9CCA-FA07-4F9C-BD01-891D97483D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53" autoAdjust="0"/>
  </p:normalViewPr>
  <p:slideViewPr>
    <p:cSldViewPr>
      <p:cViewPr varScale="1">
        <p:scale>
          <a:sx n="62" d="100"/>
          <a:sy n="62" d="100"/>
        </p:scale>
        <p:origin x="1038"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35628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a:solidFill>
                  <a:srgbClr val="000000"/>
                </a:solidFill>
                <a:latin typeface="Arial" pitchFamily="34" charset="0"/>
                <a:cs typeface="Arial" pitchFamily="34" charset="0"/>
              </a:rPr>
              <a:t>Tác</a:t>
            </a:r>
            <a:r>
              <a:rPr lang="en-US" sz="1100" b="0" baseline="0">
                <a:solidFill>
                  <a:srgbClr val="000000"/>
                </a:solidFill>
                <a:latin typeface="Arial" pitchFamily="34" charset="0"/>
                <a:cs typeface="Arial" pitchFamily="34" charset="0"/>
              </a:rPr>
              <a:t> giả ppt: Phan Linh</a:t>
            </a:r>
            <a:endParaRPr lang="en-US" sz="1100" b="0">
              <a:solidFill>
                <a:srgbClr val="000000"/>
              </a:solidFill>
              <a:latin typeface="Arial" pitchFamily="34" charset="0"/>
              <a:cs typeface="Arial" pitchFamily="34" charset="0"/>
            </a:endParaRPr>
          </a:p>
          <a:p>
            <a:r>
              <a:rPr lang="en-US" sz="1100" b="0">
                <a:solidFill>
                  <a:srgbClr val="000000"/>
                </a:solidFill>
                <a:latin typeface="Arial" pitchFamily="34" charset="0"/>
                <a:cs typeface="Arial" pitchFamily="34" charset="0"/>
              </a:rPr>
              <a:t>+ Zalo: 0916.604.268</a:t>
            </a:r>
          </a:p>
          <a:p>
            <a:r>
              <a:rPr lang="en-US" sz="1100" b="0">
                <a:solidFill>
                  <a:srgbClr val="000000"/>
                </a:solidFill>
                <a:latin typeface="Arial" pitchFamily="34" charset="0"/>
                <a:cs typeface="Arial" pitchFamily="34" charset="0"/>
              </a:rPr>
              <a:t>+ Facebook cá nhân: </a:t>
            </a:r>
            <a:r>
              <a:rPr lang="en-US" sz="1100" b="0">
                <a:solidFill>
                  <a:srgbClr val="000000"/>
                </a:solidFill>
                <a:hlinkClick r:id="rId3">
                  <a:extLst>
                    <a:ext uri="{A12FA001-AC4F-418D-AE19-62706E023703}">
                      <ahyp:hlinkClr xmlns:ahyp="http://schemas.microsoft.com/office/drawing/2018/hyperlinkcolor" xmlns="" val="tx"/>
                    </a:ext>
                  </a:extLst>
                </a:hlinkClick>
              </a:rPr>
              <a:t>https://www.facebook.com/nhilinh.phan/</a:t>
            </a:r>
            <a:endParaRPr lang="en-US" sz="1100" b="0">
              <a:solidFill>
                <a:srgbClr val="000000"/>
              </a:solidFill>
            </a:endParaRPr>
          </a:p>
          <a:p>
            <a:r>
              <a:rPr lang="en-US" sz="1100" b="0">
                <a:solidFill>
                  <a:srgbClr val="000000"/>
                </a:solidFill>
                <a:latin typeface="Arial" pitchFamily="34" charset="0"/>
                <a:cs typeface="Arial" pitchFamily="34" charset="0"/>
              </a:rPr>
              <a:t>+ Nhóm chia sẻ tài liệu: </a:t>
            </a:r>
            <a:r>
              <a:rPr lang="en-US" sz="1100" b="0">
                <a:solidFill>
                  <a:srgbClr val="000000"/>
                </a:solidFill>
                <a:hlinkClick r:id="rId4">
                  <a:extLst>
                    <a:ext uri="{A12FA001-AC4F-418D-AE19-62706E023703}">
                      <ahyp:hlinkClr xmlns:ahyp="http://schemas.microsoft.com/office/drawing/2018/hyperlinkcolor" xmlns="" val="tx"/>
                    </a:ext>
                  </a:extLst>
                </a:hlinkClick>
              </a:rPr>
              <a:t>https://www.facebook.com/groups/443096903751589</a:t>
            </a:r>
            <a:endParaRPr lang="en-US" sz="1100" b="0">
              <a:solidFill>
                <a:srgbClr val="000000"/>
              </a:solidFill>
              <a:latin typeface="Arial" pitchFamily="34" charset="0"/>
              <a:cs typeface="Arial" pitchFamily="34" charset="0"/>
            </a:endParaRPr>
          </a:p>
          <a:p>
            <a:endParaRPr lang="en-US">
              <a:solidFill>
                <a:srgbClr val="000000"/>
              </a:solidFill>
            </a:endParaRPr>
          </a:p>
          <a:p>
            <a:pPr marL="0" lvl="0" indent="0" algn="l" rtl="0">
              <a:spcBef>
                <a:spcPts val="0"/>
              </a:spcBef>
              <a:spcAft>
                <a:spcPts val="0"/>
              </a:spcAft>
              <a:buNone/>
            </a:pPr>
            <a:endParaRPr lang="en-US">
              <a:solidFill>
                <a:srgbClr val="000000"/>
              </a:solidFill>
            </a:endParaRPr>
          </a:p>
          <a:p>
            <a:endParaRPr lang="en-US"/>
          </a:p>
        </p:txBody>
      </p:sp>
    </p:spTree>
    <p:extLst>
      <p:ext uri="{BB962C8B-B14F-4D97-AF65-F5344CB8AC3E}">
        <p14:creationId xmlns:p14="http://schemas.microsoft.com/office/powerpoint/2010/main" val="16269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e7f82909be_0_67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e7f82909be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có thể cho HS đố nhau bằng trò chơi truyền điện, 1 HS đố 1 HS khác về từ ngữ là tên vật nuôi trong nhà hoặc từ ngữ chỉ đặc điểm bộ phận của vật nuôi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7f82909be_0_17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7f82909be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a:solidFill>
                  <a:srgbClr val="000000"/>
                </a:solidFill>
                <a:latin typeface="Arial" pitchFamily="34" charset="0"/>
                <a:cs typeface="Arial" pitchFamily="34" charset="0"/>
              </a:rPr>
              <a:t>Tác</a:t>
            </a:r>
            <a:r>
              <a:rPr lang="en-US" sz="1100" b="0" baseline="0">
                <a:solidFill>
                  <a:srgbClr val="000000"/>
                </a:solidFill>
                <a:latin typeface="Arial" pitchFamily="34" charset="0"/>
                <a:cs typeface="Arial" pitchFamily="34" charset="0"/>
              </a:rPr>
              <a:t> giả ppt: Phan Linh</a:t>
            </a:r>
            <a:endParaRPr lang="en-US" sz="1100" b="0">
              <a:solidFill>
                <a:srgbClr val="000000"/>
              </a:solidFill>
              <a:latin typeface="Arial" pitchFamily="34" charset="0"/>
              <a:cs typeface="Arial" pitchFamily="34" charset="0"/>
            </a:endParaRPr>
          </a:p>
          <a:p>
            <a:r>
              <a:rPr lang="en-US" sz="1100" b="0">
                <a:solidFill>
                  <a:srgbClr val="000000"/>
                </a:solidFill>
                <a:latin typeface="Arial" pitchFamily="34" charset="0"/>
                <a:cs typeface="Arial" pitchFamily="34" charset="0"/>
              </a:rPr>
              <a:t>+ Zalo: 0916.604.268</a:t>
            </a:r>
          </a:p>
          <a:p>
            <a:r>
              <a:rPr lang="en-US" sz="1100" b="0">
                <a:solidFill>
                  <a:srgbClr val="000000"/>
                </a:solidFill>
                <a:latin typeface="Arial" pitchFamily="34" charset="0"/>
                <a:cs typeface="Arial" pitchFamily="34" charset="0"/>
              </a:rPr>
              <a:t>+ Facebook cá nhân: </a:t>
            </a:r>
            <a:r>
              <a:rPr lang="en-US" sz="1100" b="0">
                <a:solidFill>
                  <a:srgbClr val="000000"/>
                </a:solidFill>
                <a:hlinkClick r:id="rId3">
                  <a:extLst>
                    <a:ext uri="{A12FA001-AC4F-418D-AE19-62706E023703}">
                      <ahyp:hlinkClr xmlns:ahyp="http://schemas.microsoft.com/office/drawing/2018/hyperlinkcolor" xmlns="" val="tx"/>
                    </a:ext>
                  </a:extLst>
                </a:hlinkClick>
              </a:rPr>
              <a:t>https://www.facebook.com/nhilinh.phan/</a:t>
            </a:r>
            <a:endParaRPr lang="en-US" sz="1100" b="0">
              <a:solidFill>
                <a:srgbClr val="000000"/>
              </a:solidFill>
            </a:endParaRPr>
          </a:p>
          <a:p>
            <a:r>
              <a:rPr lang="en-US" sz="1100" b="0">
                <a:solidFill>
                  <a:srgbClr val="000000"/>
                </a:solidFill>
                <a:latin typeface="Arial" pitchFamily="34" charset="0"/>
                <a:cs typeface="Arial" pitchFamily="34" charset="0"/>
              </a:rPr>
              <a:t>+ Nhóm chia sẻ tài liệu: </a:t>
            </a:r>
            <a:r>
              <a:rPr lang="en-US" sz="1100" b="0">
                <a:solidFill>
                  <a:srgbClr val="000000"/>
                </a:solidFill>
                <a:hlinkClick r:id="rId4">
                  <a:extLst>
                    <a:ext uri="{A12FA001-AC4F-418D-AE19-62706E023703}">
                      <ahyp:hlinkClr xmlns:ahyp="http://schemas.microsoft.com/office/drawing/2018/hyperlinkcolor" xmlns="" val="tx"/>
                    </a:ext>
                  </a:extLst>
                </a:hlinkClick>
              </a:rPr>
              <a:t>https://www.facebook.com/groups/443096903751589</a:t>
            </a:r>
            <a:endParaRPr lang="en-US" sz="1100" b="0">
              <a:solidFill>
                <a:srgbClr val="000000"/>
              </a:solidFill>
              <a:latin typeface="Arial" pitchFamily="34" charset="0"/>
              <a:cs typeface="Arial" pitchFamily="34" charset="0"/>
            </a:endParaRPr>
          </a:p>
          <a:p>
            <a:endParaRPr lang="en-US">
              <a:solidFill>
                <a:srgbClr val="000000"/>
              </a:solidFill>
            </a:endParaRPr>
          </a:p>
          <a:p>
            <a:pPr marL="0" lvl="0" indent="0" algn="l" rtl="0">
              <a:spcBef>
                <a:spcPts val="0"/>
              </a:spcBef>
              <a:spcAft>
                <a:spcPts val="0"/>
              </a:spcAft>
              <a:buNone/>
            </a:pPr>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924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GV linh động tổ chức hoạt động. Nếu dạy online, GV cho HS đố nhau theo hình thức truyền điện. 1 bạn đó 1 bạn bạn đó trả lời xong lại đố bạn tiếp theo…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Chim gì e cũng k biết tên nên e gọi là chim ạ</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Click vào ô trắng, hỏi HS </a:t>
            </a:r>
          </a:p>
        </p:txBody>
      </p:sp>
    </p:spTree>
    <p:extLst>
      <p:ext uri="{BB962C8B-B14F-4D97-AF65-F5344CB8AC3E}">
        <p14:creationId xmlns:p14="http://schemas.microsoft.com/office/powerpoint/2010/main" val="14941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Bài này có thể cho HS trình bày vở</a:t>
            </a:r>
          </a:p>
        </p:txBody>
      </p:sp>
    </p:spTree>
    <p:extLst>
      <p:ext uri="{BB962C8B-B14F-4D97-AF65-F5344CB8AC3E}">
        <p14:creationId xmlns:p14="http://schemas.microsoft.com/office/powerpoint/2010/main" val="257819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HS có thể có nhiều cách hỏi, cách tl phù hợp</a:t>
            </a:r>
          </a:p>
        </p:txBody>
      </p:sp>
    </p:spTree>
    <p:extLst>
      <p:ext uri="{BB962C8B-B14F-4D97-AF65-F5344CB8AC3E}">
        <p14:creationId xmlns:p14="http://schemas.microsoft.com/office/powerpoint/2010/main" val="3322327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HS có thể có nhiều cách hỏi, cách tl phù hợp</a:t>
            </a:r>
          </a:p>
        </p:txBody>
      </p:sp>
    </p:spTree>
    <p:extLst>
      <p:ext uri="{BB962C8B-B14F-4D97-AF65-F5344CB8AC3E}">
        <p14:creationId xmlns:p14="http://schemas.microsoft.com/office/powerpoint/2010/main" val="101683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biết đây chỉ là gợi ý, HS có thể có viết theo cách mình hỏi đáp, tuy nhiên nội dung phải phù hợp</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10</a:t>
            </a:fld>
            <a:endParaRPr lang="en-US"/>
          </a:p>
        </p:txBody>
      </p:sp>
    </p:spTree>
    <p:extLst>
      <p:ext uri="{BB962C8B-B14F-4D97-AF65-F5344CB8AC3E}">
        <p14:creationId xmlns:p14="http://schemas.microsoft.com/office/powerpoint/2010/main" val="302485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3113135" y="22276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p:nvPr/>
        </p:nvSpPr>
        <p:spPr>
          <a:xfrm>
            <a:off x="-244028" y="3890133"/>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4900171" y="3134020"/>
            <a:ext cx="9259520"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5304879" y="3485746"/>
            <a:ext cx="8853889"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a:off x="-1746599" y="3375012"/>
            <a:ext cx="8212110"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a:off x="-1745779" y="3686918"/>
            <a:ext cx="7852362"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2663594" y="1629351"/>
            <a:ext cx="6834650" cy="2198400"/>
          </a:xfrm>
          <a:prstGeom prst="rect">
            <a:avLst/>
          </a:prstGeom>
          <a:effectLst>
            <a:outerShdw dist="38100" dir="3960000" algn="bl" rotWithShape="0">
              <a:schemeClr val="lt1"/>
            </a:outerShdw>
          </a:effectLst>
        </p:spPr>
        <p:txBody>
          <a:bodyPr spcFirstLastPara="1" wrap="square" lIns="121705" tIns="121705" rIns="121705" bIns="121705" anchor="ctr" anchorCtr="0">
            <a:noAutofit/>
          </a:bodyPr>
          <a:lstStyle>
            <a:lvl1pPr lvl="0" algn="ctr">
              <a:lnSpc>
                <a:spcPct val="90000"/>
              </a:lnSpc>
              <a:spcBef>
                <a:spcPts val="1331"/>
              </a:spcBef>
              <a:spcAft>
                <a:spcPts val="0"/>
              </a:spcAft>
              <a:buClr>
                <a:srgbClr val="A3376C"/>
              </a:buClr>
              <a:buSzPts val="5200"/>
              <a:buNone/>
              <a:defRPr sz="8800">
                <a:solidFill>
                  <a:schemeClr val="lt2"/>
                </a:solidFill>
              </a:defRPr>
            </a:lvl1pPr>
            <a:lvl2pPr lvl="1" algn="ctr">
              <a:spcBef>
                <a:spcPts val="1331"/>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6" name="Google Shape;16;p2"/>
          <p:cNvSpPr txBox="1">
            <a:spLocks noGrp="1"/>
          </p:cNvSpPr>
          <p:nvPr>
            <p:ph type="subTitle" idx="1"/>
          </p:nvPr>
        </p:nvSpPr>
        <p:spPr>
          <a:xfrm>
            <a:off x="3182108" y="4761800"/>
            <a:ext cx="5797622" cy="546000"/>
          </a:xfrm>
          <a:prstGeom prst="rect">
            <a:avLst/>
          </a:prstGeom>
        </p:spPr>
        <p:txBody>
          <a:bodyPr spcFirstLastPara="1" wrap="square" lIns="121705" tIns="121705" rIns="121705" bIns="121705" anchor="ctr" anchorCtr="0">
            <a:noAutofit/>
          </a:bodyPr>
          <a:lstStyle>
            <a:lvl1pPr lvl="0" algn="ctr">
              <a:lnSpc>
                <a:spcPct val="100000"/>
              </a:lnSpc>
              <a:spcBef>
                <a:spcPts val="0"/>
              </a:spcBef>
              <a:spcAft>
                <a:spcPts val="0"/>
              </a:spcAft>
              <a:buSzPts val="1600"/>
              <a:buNone/>
              <a:defRPr sz="2100">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28997" y="4062600"/>
            <a:ext cx="3651344" cy="609600"/>
          </a:xfrm>
          <a:prstGeom prst="rect">
            <a:avLst/>
          </a:prstGeom>
        </p:spPr>
        <p:txBody>
          <a:bodyPr spcFirstLastPara="1" wrap="square" lIns="121705" tIns="121705" rIns="121705" bIns="12170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0"/>
              </a:spcBef>
              <a:spcAft>
                <a:spcPts val="213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6"/>
          <p:cNvSpPr/>
          <p:nvPr/>
        </p:nvSpPr>
        <p:spPr>
          <a:xfrm flipH="1">
            <a:off x="-4085457" y="16394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6" name="Google Shape;116;p6"/>
          <p:cNvSpPr/>
          <p:nvPr/>
        </p:nvSpPr>
        <p:spPr>
          <a:xfrm>
            <a:off x="-1086639" y="3991167"/>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7" name="Google Shape;117;p6"/>
          <p:cNvSpPr txBox="1">
            <a:spLocks noGrp="1"/>
          </p:cNvSpPr>
          <p:nvPr>
            <p:ph type="title"/>
          </p:nvPr>
        </p:nvSpPr>
        <p:spPr>
          <a:xfrm>
            <a:off x="957625" y="719328"/>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grpSp>
        <p:nvGrpSpPr>
          <p:cNvPr id="139" name="Google Shape;139;p8"/>
          <p:cNvGrpSpPr/>
          <p:nvPr/>
        </p:nvGrpSpPr>
        <p:grpSpPr>
          <a:xfrm flipH="1">
            <a:off x="302508" y="2662955"/>
            <a:ext cx="891787"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8"/>
          <p:cNvGrpSpPr/>
          <p:nvPr/>
        </p:nvGrpSpPr>
        <p:grpSpPr>
          <a:xfrm>
            <a:off x="5711103" y="5489654"/>
            <a:ext cx="652020"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rot="-784911">
            <a:off x="10617727" y="1855914"/>
            <a:ext cx="1484251"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8"/>
          <p:cNvSpPr/>
          <p:nvPr/>
        </p:nvSpPr>
        <p:spPr>
          <a:xfrm flipH="1">
            <a:off x="5512049" y="3504735"/>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flipH="1">
            <a:off x="5843288" y="3648350"/>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158" name="Google Shape;158;p8"/>
          <p:cNvGrpSpPr/>
          <p:nvPr/>
        </p:nvGrpSpPr>
        <p:grpSpPr>
          <a:xfrm flipH="1">
            <a:off x="11092293" y="626238"/>
            <a:ext cx="652020"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txBox="1">
            <a:spLocks noGrp="1"/>
          </p:cNvSpPr>
          <p:nvPr>
            <p:ph type="title"/>
          </p:nvPr>
        </p:nvSpPr>
        <p:spPr>
          <a:xfrm>
            <a:off x="2504289" y="1438000"/>
            <a:ext cx="6876147" cy="3372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12"/>
        <p:cNvGrpSpPr/>
        <p:nvPr/>
      </p:nvGrpSpPr>
      <p:grpSpPr>
        <a:xfrm>
          <a:off x="0" y="0"/>
          <a:ext cx="0" cy="0"/>
          <a:chOff x="0" y="0"/>
          <a:chExt cx="0" cy="0"/>
        </a:xfrm>
      </p:grpSpPr>
      <p:sp>
        <p:nvSpPr>
          <p:cNvPr id="213" name="Google Shape;213;p14"/>
          <p:cNvSpPr/>
          <p:nvPr/>
        </p:nvSpPr>
        <p:spPr>
          <a:xfrm>
            <a:off x="-1246474" y="3301502"/>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4" name="Google Shape;214;p14"/>
          <p:cNvSpPr/>
          <p:nvPr/>
        </p:nvSpPr>
        <p:spPr>
          <a:xfrm>
            <a:off x="-1246485" y="3445116"/>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215" name="Google Shape;215;p14"/>
          <p:cNvGrpSpPr/>
          <p:nvPr/>
        </p:nvGrpSpPr>
        <p:grpSpPr>
          <a:xfrm flipH="1">
            <a:off x="-443573" y="340063"/>
            <a:ext cx="1981731"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4"/>
          <p:cNvGrpSpPr/>
          <p:nvPr/>
        </p:nvGrpSpPr>
        <p:grpSpPr>
          <a:xfrm>
            <a:off x="10534741" y="1606305"/>
            <a:ext cx="891787"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4"/>
          <p:cNvGrpSpPr/>
          <p:nvPr/>
        </p:nvGrpSpPr>
        <p:grpSpPr>
          <a:xfrm>
            <a:off x="1145975" y="3175871"/>
            <a:ext cx="652020"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4"/>
          <p:cNvSpPr txBox="1">
            <a:spLocks noGrp="1"/>
          </p:cNvSpPr>
          <p:nvPr>
            <p:ph type="title"/>
          </p:nvPr>
        </p:nvSpPr>
        <p:spPr>
          <a:xfrm>
            <a:off x="2256588" y="1606300"/>
            <a:ext cx="7264783" cy="1656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ctr" rtl="0">
              <a:spcBef>
                <a:spcPts val="0"/>
              </a:spcBef>
              <a:spcAft>
                <a:spcPts val="0"/>
              </a:spcAft>
              <a:buSzPts val="100"/>
              <a:buNone/>
              <a:defRPr sz="11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72811" y="3236000"/>
            <a:ext cx="5832336" cy="1431600"/>
          </a:xfrm>
          <a:prstGeom prst="rect">
            <a:avLst/>
          </a:prstGeom>
        </p:spPr>
        <p:txBody>
          <a:bodyPr spcFirstLastPara="1" wrap="square" lIns="121705" tIns="121705" rIns="121705" bIns="121705" anchor="t" anchorCtr="0">
            <a:noAutofit/>
          </a:bodyPr>
          <a:lstStyle>
            <a:lvl1pPr lvl="0" algn="ctr" rtl="0">
              <a:lnSpc>
                <a:spcPct val="100000"/>
              </a:lnSpc>
              <a:spcBef>
                <a:spcPts val="1331"/>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ts val="2130"/>
              </a:spcBef>
              <a:spcAft>
                <a:spcPts val="0"/>
              </a:spcAft>
              <a:buSzPts val="1800"/>
              <a:buNone/>
              <a:defRPr sz="2400"/>
            </a:lvl3pPr>
            <a:lvl4pPr lvl="3" algn="ctr" rtl="0">
              <a:lnSpc>
                <a:spcPct val="100000"/>
              </a:lnSpc>
              <a:spcBef>
                <a:spcPts val="2130"/>
              </a:spcBef>
              <a:spcAft>
                <a:spcPts val="0"/>
              </a:spcAft>
              <a:buSzPts val="1800"/>
              <a:buNone/>
              <a:defRPr sz="2400"/>
            </a:lvl4pPr>
            <a:lvl5pPr lvl="4" algn="ctr" rtl="0">
              <a:lnSpc>
                <a:spcPct val="100000"/>
              </a:lnSpc>
              <a:spcBef>
                <a:spcPts val="2130"/>
              </a:spcBef>
              <a:spcAft>
                <a:spcPts val="0"/>
              </a:spcAft>
              <a:buSzPts val="1800"/>
              <a:buNone/>
              <a:defRPr sz="2400"/>
            </a:lvl5pPr>
            <a:lvl6pPr lvl="5" algn="ctr" rtl="0">
              <a:lnSpc>
                <a:spcPct val="100000"/>
              </a:lnSpc>
              <a:spcBef>
                <a:spcPts val="2130"/>
              </a:spcBef>
              <a:spcAft>
                <a:spcPts val="0"/>
              </a:spcAft>
              <a:buSzPts val="1800"/>
              <a:buNone/>
              <a:defRPr sz="2400"/>
            </a:lvl6pPr>
            <a:lvl7pPr lvl="6" algn="ctr" rtl="0">
              <a:lnSpc>
                <a:spcPct val="100000"/>
              </a:lnSpc>
              <a:spcBef>
                <a:spcPts val="2130"/>
              </a:spcBef>
              <a:spcAft>
                <a:spcPts val="0"/>
              </a:spcAft>
              <a:buSzPts val="1800"/>
              <a:buNone/>
              <a:defRPr sz="2400"/>
            </a:lvl7pPr>
            <a:lvl8pPr lvl="7" algn="ctr" rtl="0">
              <a:lnSpc>
                <a:spcPct val="100000"/>
              </a:lnSpc>
              <a:spcBef>
                <a:spcPts val="2130"/>
              </a:spcBef>
              <a:spcAft>
                <a:spcPts val="0"/>
              </a:spcAft>
              <a:buSzPts val="1800"/>
              <a:buNone/>
              <a:defRPr sz="2400"/>
            </a:lvl8pPr>
            <a:lvl9pPr lvl="8" algn="ctr" rtl="0">
              <a:lnSpc>
                <a:spcPct val="100000"/>
              </a:lnSpc>
              <a:spcBef>
                <a:spcPts val="2130"/>
              </a:spcBef>
              <a:spcAft>
                <a:spcPts val="2130"/>
              </a:spcAft>
              <a:buSzPts val="18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46730" y="4413937"/>
            <a:ext cx="547133" cy="430732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7" name="Google Shape;187;p11"/>
          <p:cNvSpPr/>
          <p:nvPr/>
        </p:nvSpPr>
        <p:spPr>
          <a:xfrm rot="-5400000">
            <a:off x="2198661" y="4506633"/>
            <a:ext cx="575724" cy="4127009"/>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8" name="Google Shape;188;p11"/>
          <p:cNvSpPr/>
          <p:nvPr/>
        </p:nvSpPr>
        <p:spPr>
          <a:xfrm>
            <a:off x="6755180" y="6448033"/>
            <a:ext cx="4747056"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9" name="Google Shape;189;p11"/>
          <p:cNvSpPr/>
          <p:nvPr/>
        </p:nvSpPr>
        <p:spPr>
          <a:xfrm rot="10800000" flipH="1">
            <a:off x="8138916" y="5850480"/>
            <a:ext cx="4022896"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0" name="Google Shape;190;p11"/>
          <p:cNvSpPr/>
          <p:nvPr/>
        </p:nvSpPr>
        <p:spPr>
          <a:xfrm rot="-5400000" flipH="1">
            <a:off x="799568" y="5058464"/>
            <a:ext cx="999979" cy="2599101"/>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1" name="Google Shape;191;p11"/>
          <p:cNvSpPr txBox="1">
            <a:spLocks noGrp="1"/>
          </p:cNvSpPr>
          <p:nvPr>
            <p:ph type="title" hasCustomPrompt="1"/>
          </p:nvPr>
        </p:nvSpPr>
        <p:spPr>
          <a:xfrm>
            <a:off x="1902682" y="2865933"/>
            <a:ext cx="8356475"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2493" y="4118533"/>
            <a:ext cx="7236852"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39529" y="-820372"/>
            <a:ext cx="510603" cy="2372935"/>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4" name="Google Shape;194;p11"/>
          <p:cNvSpPr/>
          <p:nvPr/>
        </p:nvSpPr>
        <p:spPr>
          <a:xfrm rot="5400000" flipH="1">
            <a:off x="6121916" y="-2874670"/>
            <a:ext cx="598819"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5" name="Google Shape;195;p11"/>
          <p:cNvSpPr/>
          <p:nvPr/>
        </p:nvSpPr>
        <p:spPr>
          <a:xfrm rot="-5400000" flipH="1">
            <a:off x="7390398" y="-1860104"/>
            <a:ext cx="533072"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6" name="Google Shape;196;p11"/>
          <p:cNvSpPr/>
          <p:nvPr/>
        </p:nvSpPr>
        <p:spPr>
          <a:xfrm rot="5400000">
            <a:off x="9995320" y="-1385274"/>
            <a:ext cx="781176"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7" name="Google Shape;197;p11"/>
          <p:cNvSpPr/>
          <p:nvPr/>
        </p:nvSpPr>
        <p:spPr>
          <a:xfrm rot="-5400000">
            <a:off x="4155580" y="-1411337"/>
            <a:ext cx="774121"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8" name="Google Shape;198;p11"/>
          <p:cNvSpPr/>
          <p:nvPr/>
        </p:nvSpPr>
        <p:spPr>
          <a:xfrm rot="5400000" flipH="1">
            <a:off x="6967102" y="470533"/>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9" name="Google Shape;199;p11"/>
          <p:cNvSpPr/>
          <p:nvPr/>
        </p:nvSpPr>
        <p:spPr>
          <a:xfrm rot="5400000" flipH="1">
            <a:off x="6612310" y="506861"/>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0" name="Google Shape;200;p11"/>
          <p:cNvSpPr/>
          <p:nvPr/>
        </p:nvSpPr>
        <p:spPr>
          <a:xfrm rot="10800000">
            <a:off x="33" y="3"/>
            <a:ext cx="4513015"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1" name="Google Shape;201;p11"/>
          <p:cNvSpPr/>
          <p:nvPr/>
        </p:nvSpPr>
        <p:spPr>
          <a:xfrm rot="5400000" flipH="1">
            <a:off x="4513845" y="4818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2" name="Google Shape;202;p11"/>
          <p:cNvSpPr/>
          <p:nvPr/>
        </p:nvSpPr>
        <p:spPr>
          <a:xfrm rot="5400000" flipH="1">
            <a:off x="4412347" y="3668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3" name="Google Shape;203;p11"/>
          <p:cNvSpPr/>
          <p:nvPr/>
        </p:nvSpPr>
        <p:spPr>
          <a:xfrm rot="5400000" flipH="1">
            <a:off x="9785377" y="1334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4" name="Google Shape;204;p11"/>
          <p:cNvSpPr/>
          <p:nvPr/>
        </p:nvSpPr>
        <p:spPr>
          <a:xfrm rot="-5400000">
            <a:off x="11031600" y="8067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5" name="Google Shape;205;p11"/>
          <p:cNvSpPr/>
          <p:nvPr/>
        </p:nvSpPr>
        <p:spPr>
          <a:xfrm rot="-5400000">
            <a:off x="11199539" y="5430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6" name="Google Shape;206;p11"/>
          <p:cNvSpPr/>
          <p:nvPr/>
        </p:nvSpPr>
        <p:spPr>
          <a:xfrm rot="7199165" flipH="1">
            <a:off x="2133574" y="6794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7" name="Google Shape;207;p11"/>
          <p:cNvSpPr/>
          <p:nvPr/>
        </p:nvSpPr>
        <p:spPr>
          <a:xfrm rot="7199142" flipH="1">
            <a:off x="2832447" y="507547"/>
            <a:ext cx="68956" cy="7023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8" name="Google Shape;208;p11"/>
          <p:cNvSpPr/>
          <p:nvPr/>
        </p:nvSpPr>
        <p:spPr>
          <a:xfrm rot="5400000" flipH="1">
            <a:off x="3995830" y="47115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flipH="1">
            <a:off x="388226" y="332100"/>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0" name="Google Shape;210;p11"/>
          <p:cNvSpPr/>
          <p:nvPr/>
        </p:nvSpPr>
        <p:spPr>
          <a:xfrm rot="5400000" flipH="1">
            <a:off x="12022291" y="53520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flipH="1">
            <a:off x="9508325" y="2280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flipH="1">
            <a:off x="1591694" y="824294"/>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3" name="Google Shape;213;p11"/>
          <p:cNvSpPr/>
          <p:nvPr/>
        </p:nvSpPr>
        <p:spPr>
          <a:xfrm rot="7199165" flipH="1">
            <a:off x="7834236" y="63527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4" name="Google Shape;214;p11"/>
          <p:cNvSpPr/>
          <p:nvPr/>
        </p:nvSpPr>
        <p:spPr>
          <a:xfrm rot="7199165" flipH="1">
            <a:off x="8521182" y="6160201"/>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5" name="Google Shape;215;p11"/>
          <p:cNvSpPr/>
          <p:nvPr/>
        </p:nvSpPr>
        <p:spPr>
          <a:xfrm rot="5400000" flipH="1">
            <a:off x="9722618" y="6170578"/>
            <a:ext cx="60400" cy="6151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6" name="Google Shape;216;p11"/>
          <p:cNvSpPr/>
          <p:nvPr/>
        </p:nvSpPr>
        <p:spPr>
          <a:xfrm rot="-5400000">
            <a:off x="3966628" y="65584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7" name="Google Shape;217;p11"/>
          <p:cNvSpPr/>
          <p:nvPr/>
        </p:nvSpPr>
        <p:spPr>
          <a:xfrm rot="5400000" flipH="1">
            <a:off x="4789379" y="65506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8" name="Google Shape;218;p11"/>
          <p:cNvSpPr/>
          <p:nvPr/>
        </p:nvSpPr>
        <p:spPr>
          <a:xfrm rot="7199165" flipH="1">
            <a:off x="2412283" y="632571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9" name="Google Shape;219;p11"/>
          <p:cNvSpPr/>
          <p:nvPr/>
        </p:nvSpPr>
        <p:spPr>
          <a:xfrm rot="5400000" flipH="1">
            <a:off x="666935" y="5978351"/>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0" name="Google Shape;220;p11"/>
          <p:cNvSpPr/>
          <p:nvPr/>
        </p:nvSpPr>
        <p:spPr>
          <a:xfrm rot="-5400000">
            <a:off x="424812" y="55170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1" name="Google Shape;221;p11"/>
          <p:cNvSpPr/>
          <p:nvPr/>
        </p:nvSpPr>
        <p:spPr>
          <a:xfrm rot="-5400000">
            <a:off x="9983322" y="622974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2" name="Google Shape;222;p11"/>
          <p:cNvSpPr/>
          <p:nvPr/>
        </p:nvSpPr>
        <p:spPr>
          <a:xfrm rot="5400000" flipH="1">
            <a:off x="12039706" y="6327702"/>
            <a:ext cx="69029" cy="70308"/>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3" name="Google Shape;223;p11"/>
          <p:cNvSpPr/>
          <p:nvPr/>
        </p:nvSpPr>
        <p:spPr>
          <a:xfrm rot="5400000" flipH="1">
            <a:off x="11591559" y="6609069"/>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4" name="Google Shape;224;p11"/>
          <p:cNvSpPr/>
          <p:nvPr/>
        </p:nvSpPr>
        <p:spPr>
          <a:xfrm rot="5400000" flipH="1">
            <a:off x="2049507" y="66956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5" name="Google Shape;225;p11"/>
          <p:cNvSpPr/>
          <p:nvPr/>
        </p:nvSpPr>
        <p:spPr>
          <a:xfrm rot="5400000" flipH="1">
            <a:off x="3835777" y="6455631"/>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635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08" y="593367"/>
            <a:ext cx="10259755" cy="763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lt2"/>
              </a:buClr>
              <a:buSzPts val="2800"/>
              <a:buFont typeface="Fredoka One"/>
              <a:buNone/>
              <a:defRPr sz="2800">
                <a:solidFill>
                  <a:schemeClr val="lt2"/>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08" y="1536633"/>
            <a:ext cx="10259755" cy="45552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8" r:id="rId4"/>
    <p:sldLayoutId id="2147483660" r:id="rId5"/>
    <p:sldLayoutId id="214748367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2376" y="838200"/>
            <a:ext cx="8212143" cy="19050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endParaRPr lang="en-US" sz="8000" b="1" dirty="0">
              <a:latin typeface="Arial" pitchFamily="34" charset="0"/>
              <a:ea typeface="Arial-Rounded" pitchFamily="34" charset="0"/>
              <a:cs typeface="Arial" pitchFamily="34" charset="0"/>
            </a:endParaRPr>
          </a:p>
        </p:txBody>
      </p:sp>
      <p:sp>
        <p:nvSpPr>
          <p:cNvPr id="6" name="Rectangle 5"/>
          <p:cNvSpPr/>
          <p:nvPr/>
        </p:nvSpPr>
        <p:spPr>
          <a:xfrm>
            <a:off x="-319463" y="1005870"/>
            <a:ext cx="8534399" cy="1569660"/>
          </a:xfrm>
          <a:prstGeom prst="rect">
            <a:avLst/>
          </a:prstGeom>
        </p:spPr>
        <p:txBody>
          <a:bodyPr wrap="square">
            <a:spAutoFit/>
          </a:bodyPr>
          <a:lstStyle/>
          <a:p>
            <a:pPr algn="ctr"/>
            <a:r>
              <a:rPr lang="vi-VN" sz="3200" b="1" dirty="0" smtClean="0">
                <a:latin typeface="HP001 4 hàng" pitchFamily="34" charset="0"/>
              </a:rPr>
              <a:t>Thứ năm ngày 17 - -3 -2022</a:t>
            </a:r>
          </a:p>
          <a:p>
            <a:pPr algn="ctr"/>
            <a:r>
              <a:rPr lang="vi-VN" sz="3200" b="1" dirty="0" smtClean="0">
                <a:latin typeface="HP001 4 hàng" pitchFamily="34" charset="0"/>
              </a:rPr>
              <a:t>Tiếng Việt</a:t>
            </a:r>
            <a:endParaRPr lang="vi-VN" sz="3200" b="1" dirty="0" smtClean="0">
              <a:latin typeface="HP001 4 hàng" pitchFamily="34" charset="0"/>
            </a:endParaRPr>
          </a:p>
          <a:p>
            <a:pPr algn="ctr"/>
            <a:r>
              <a:rPr lang="en-US" sz="3200" b="1" dirty="0" smtClean="0">
                <a:latin typeface="HP001 4 hàng" pitchFamily="34" charset="0"/>
              </a:rPr>
              <a:t>Luyện </a:t>
            </a:r>
            <a:r>
              <a:rPr lang="en-US" sz="3200" b="1" dirty="0">
                <a:latin typeface="HP001 4 hàng" pitchFamily="34" charset="0"/>
              </a:rPr>
              <a:t>tập</a:t>
            </a:r>
            <a:r>
              <a:rPr lang="en-US" sz="3200" b="1" dirty="0" smtClean="0">
                <a:latin typeface="HP001 4 hàng" pitchFamily="34" charset="0"/>
              </a:rPr>
              <a:t>:</a:t>
            </a:r>
            <a:r>
              <a:rPr lang="vi-VN" sz="3200" b="1" dirty="0" smtClean="0">
                <a:latin typeface="HP001 4 hàng" pitchFamily="34" charset="0"/>
              </a:rPr>
              <a:t> </a:t>
            </a:r>
            <a:r>
              <a:rPr lang="vi-VN" sz="3200" dirty="0" smtClean="0">
                <a:latin typeface="+mj-lt"/>
              </a:rPr>
              <a:t>MRVT</a:t>
            </a:r>
            <a:r>
              <a:rPr lang="vi-VN" sz="3200" b="1" dirty="0" smtClean="0">
                <a:latin typeface="+mj-lt"/>
              </a:rPr>
              <a:t> </a:t>
            </a:r>
            <a:r>
              <a:rPr lang="vi-VN" sz="3200" b="1" dirty="0" smtClean="0">
                <a:latin typeface="HP001 4 hàng" pitchFamily="34" charset="0"/>
              </a:rPr>
              <a:t>về các loài vật nhỏ bé.</a:t>
            </a:r>
            <a:endParaRPr lang="en-US" sz="3200" b="1" dirty="0">
              <a:latin typeface="HP001 4 hàng" pitchFamily="34" charset="0"/>
            </a:endParaRPr>
          </a:p>
        </p:txBody>
      </p:sp>
    </p:spTree>
    <p:extLst>
      <p:ext uri="{BB962C8B-B14F-4D97-AF65-F5344CB8AC3E}">
        <p14:creationId xmlns:p14="http://schemas.microsoft.com/office/powerpoint/2010/main" val="309655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2423319" y="336836"/>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600" b="1" i="1" dirty="0">
              <a:solidFill>
                <a:srgbClr val="FFFFFF"/>
              </a:solidFill>
              <a:latin typeface="HP001 4 hàng" pitchFamily="34" charset="0"/>
            </a:endParaRP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defRPr/>
            </a:pPr>
            <a:r>
              <a:rPr lang="en-US" altLang="en-US" sz="3600" b="1" dirty="0">
                <a:solidFill>
                  <a:srgbClr val="FFFFFF"/>
                </a:solidFill>
                <a:latin typeface="HP001 4 hàng" pitchFamily="34" charset="0"/>
              </a:rPr>
              <a:t> Thứ </a:t>
            </a:r>
            <a:r>
              <a:rPr lang="en-US" sz="3600" b="1" dirty="0" smtClean="0">
                <a:solidFill>
                  <a:srgbClr val="FFFFFF"/>
                </a:solidFill>
                <a:latin typeface="HP001 4 hàng" pitchFamily="34" charset="0"/>
              </a:rPr>
              <a:t>w</a:t>
            </a:r>
            <a:r>
              <a:rPr lang="en-US" altLang="en-US" sz="3600" b="1" dirty="0" smtClean="0">
                <a:solidFill>
                  <a:srgbClr val="FFFFFF"/>
                </a:solidFill>
                <a:latin typeface="HP001 4 hàng" pitchFamily="34" charset="0"/>
              </a:rPr>
              <a:t>ăm</a:t>
            </a:r>
            <a:r>
              <a:rPr lang="vi-VN" altLang="en-US" sz="3600" b="1" dirty="0" smtClean="0">
                <a:solidFill>
                  <a:srgbClr val="FFFFFF"/>
                </a:solidFill>
                <a:latin typeface="HP001 4 hàng" pitchFamily="34" charset="0"/>
              </a:rPr>
              <a:t> ngày 17 - 3 -</a:t>
            </a:r>
            <a:r>
              <a:rPr lang="en-US" altLang="en-US" sz="3600" b="1" dirty="0" smtClean="0">
                <a:solidFill>
                  <a:srgbClr val="FFFFFF"/>
                </a:solidFill>
                <a:latin typeface="HP001 4 hàng" pitchFamily="34" charset="0"/>
              </a:rPr>
              <a:t> </a:t>
            </a:r>
            <a:r>
              <a:rPr lang="en-US" altLang="en-US" sz="3600" b="1" dirty="0">
                <a:solidFill>
                  <a:srgbClr val="FFFFFF"/>
                </a:solidFill>
                <a:latin typeface="HP001 4 hàng" pitchFamily="34" charset="0"/>
              </a:rPr>
              <a:t>2022</a:t>
            </a:r>
          </a:p>
        </p:txBody>
      </p:sp>
      <p:sp>
        <p:nvSpPr>
          <p:cNvPr id="9" name="Text Box 2"/>
          <p:cNvSpPr txBox="1">
            <a:spLocks noChangeArrowheads="1"/>
          </p:cNvSpPr>
          <p:nvPr/>
        </p:nvSpPr>
        <p:spPr bwMode="auto">
          <a:xfrm>
            <a:off x="4517230" y="1212444"/>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600" b="1">
                <a:solidFill>
                  <a:srgbClr val="FFFFFF"/>
                </a:solidFill>
                <a:latin typeface="HP001 4 hàng" pitchFamily="34" charset="0"/>
              </a:rPr>
              <a:t> T</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Ğng V</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İt</a:t>
            </a:r>
            <a:r>
              <a:rPr lang="el-GR" altLang="en-US" sz="3600" b="1">
                <a:solidFill>
                  <a:srgbClr val="FFFFFF"/>
                </a:solidFill>
                <a:latin typeface="HP001 4 hàng" pitchFamily="34" charset="0"/>
              </a:rPr>
              <a:t> </a:t>
            </a:r>
            <a:endParaRPr lang="en-US" altLang="en-US" sz="3600" b="1" dirty="0">
              <a:solidFill>
                <a:srgbClr val="FFFFFF"/>
              </a:solidFill>
              <a:latin typeface="HP001 4 hàng" pitchFamily="34" charset="0"/>
            </a:endParaRPr>
          </a:p>
        </p:txBody>
      </p:sp>
      <p:sp>
        <p:nvSpPr>
          <p:cNvPr id="21" name="Rectangle 20"/>
          <p:cNvSpPr/>
          <p:nvPr/>
        </p:nvSpPr>
        <p:spPr>
          <a:xfrm>
            <a:off x="1813719" y="1779949"/>
            <a:ext cx="8534399" cy="646331"/>
          </a:xfrm>
          <a:prstGeom prst="rect">
            <a:avLst/>
          </a:prstGeom>
        </p:spPr>
        <p:txBody>
          <a:bodyPr wrap="square">
            <a:spAutoFit/>
          </a:bodyPr>
          <a:lstStyle/>
          <a:p>
            <a:pPr algn="just"/>
            <a:r>
              <a:rPr lang="en-US" sz="3600" b="1" dirty="0">
                <a:solidFill>
                  <a:srgbClr val="FFFFFF"/>
                </a:solidFill>
                <a:latin typeface="HP001 4 hàng" pitchFamily="34" charset="0"/>
              </a:rPr>
              <a:t>Luyện tập</a:t>
            </a:r>
            <a:r>
              <a:rPr lang="en-US" sz="3600" b="1" dirty="0" smtClean="0">
                <a:solidFill>
                  <a:srgbClr val="FFFFFF"/>
                </a:solidFill>
                <a:latin typeface="HP001 4 hàng" pitchFamily="34" charset="0"/>
              </a:rPr>
              <a:t>:</a:t>
            </a:r>
            <a:r>
              <a:rPr lang="vi-VN" sz="3600" b="1" dirty="0" smtClean="0">
                <a:solidFill>
                  <a:srgbClr val="FFFFFF"/>
                </a:solidFill>
                <a:latin typeface="HP001 4 hàng" pitchFamily="34" charset="0"/>
              </a:rPr>
              <a:t> </a:t>
            </a:r>
            <a:r>
              <a:rPr lang="vi-VN" sz="3600" dirty="0" smtClean="0">
                <a:solidFill>
                  <a:srgbClr val="FFFFFF"/>
                </a:solidFill>
                <a:latin typeface="+mj-lt"/>
              </a:rPr>
              <a:t>MRVT</a:t>
            </a:r>
            <a:r>
              <a:rPr lang="vi-VN" sz="3600" b="1" dirty="0" smtClean="0">
                <a:solidFill>
                  <a:srgbClr val="FFFFFF"/>
                </a:solidFill>
                <a:latin typeface="+mj-lt"/>
              </a:rPr>
              <a:t> </a:t>
            </a:r>
            <a:r>
              <a:rPr lang="vi-VN" sz="3600" b="1" dirty="0" smtClean="0">
                <a:solidFill>
                  <a:srgbClr val="FFFFFF"/>
                </a:solidFill>
                <a:latin typeface="HP001 4 hàng" pitchFamily="34" charset="0"/>
              </a:rPr>
              <a:t>về các loài vật nhỏ bé.</a:t>
            </a:r>
            <a:endParaRPr lang="en-US" sz="3600" b="1" dirty="0">
              <a:solidFill>
                <a:srgbClr val="FFFFFF"/>
              </a:solidFill>
              <a:latin typeface="HP001 4 hàng" pitchFamily="34" charset="0"/>
            </a:endParaRPr>
          </a:p>
        </p:txBody>
      </p:sp>
      <p:sp>
        <p:nvSpPr>
          <p:cNvPr id="10" name="Rectangle 9">
            <a:extLst>
              <a:ext uri="{FF2B5EF4-FFF2-40B4-BE49-F238E27FC236}">
                <a16:creationId xmlns:a16="http://schemas.microsoft.com/office/drawing/2014/main" id="{DE8E93A4-CCF0-42E7-89DA-CFD7CBCDE3EC}"/>
              </a:ext>
            </a:extLst>
          </p:cNvPr>
          <p:cNvSpPr/>
          <p:nvPr/>
        </p:nvSpPr>
        <p:spPr>
          <a:xfrm>
            <a:off x="594517" y="2778222"/>
            <a:ext cx="10896600" cy="646331"/>
          </a:xfrm>
          <a:prstGeom prst="rect">
            <a:avLst/>
          </a:prstGeom>
        </p:spPr>
        <p:txBody>
          <a:bodyPr wrap="square">
            <a:spAutoFit/>
          </a:bodyPr>
          <a:lstStyle/>
          <a:p>
            <a:pPr algn="just">
              <a:spcBef>
                <a:spcPts val="600"/>
              </a:spcBef>
              <a:spcAft>
                <a:spcPts val="600"/>
              </a:spcAft>
            </a:pPr>
            <a:r>
              <a:rPr lang="en-US" sz="3600" b="1">
                <a:solidFill>
                  <a:srgbClr val="FFFFFF"/>
                </a:solidFill>
                <a:latin typeface="HP001 4 hàng" pitchFamily="34" charset="0"/>
              </a:rPr>
              <a:t>3. </a:t>
            </a:r>
          </a:p>
        </p:txBody>
      </p:sp>
      <p:sp>
        <p:nvSpPr>
          <p:cNvPr id="11" name="Rectangle 10">
            <a:extLst>
              <a:ext uri="{FF2B5EF4-FFF2-40B4-BE49-F238E27FC236}">
                <a16:creationId xmlns:a16="http://schemas.microsoft.com/office/drawing/2014/main" id="{C417891E-DA2A-463C-BCD3-32ED8AC44977}"/>
              </a:ext>
            </a:extLst>
          </p:cNvPr>
          <p:cNvSpPr/>
          <p:nvPr/>
        </p:nvSpPr>
        <p:spPr>
          <a:xfrm>
            <a:off x="1455734" y="2840941"/>
            <a:ext cx="10896600" cy="1354217"/>
          </a:xfrm>
          <a:prstGeom prst="rect">
            <a:avLst/>
          </a:prstGeom>
        </p:spPr>
        <p:txBody>
          <a:bodyPr wrap="square">
            <a:spAutoFit/>
          </a:bodyPr>
          <a:lstStyle/>
          <a:p>
            <a:pPr algn="just">
              <a:spcBef>
                <a:spcPts val="600"/>
              </a:spcBef>
              <a:spcAft>
                <a:spcPts val="600"/>
              </a:spcAft>
            </a:pPr>
            <a:r>
              <a:rPr lang="en-US" sz="3600" dirty="0">
                <a:solidFill>
                  <a:srgbClr val="FFFFFF"/>
                </a:solidFill>
                <a:latin typeface="HP001 4 hàng" pitchFamily="34" charset="0"/>
              </a:rPr>
              <a:t>-</a:t>
            </a:r>
            <a:r>
              <a:rPr lang="en-US" sz="3600" b="1" dirty="0">
                <a:solidFill>
                  <a:srgbClr val="FFFFFF"/>
                </a:solidFill>
                <a:latin typeface="HP001 5 hàng" panose="020B0603050302020204" pitchFamily="34" charset="0"/>
              </a:rPr>
              <a:t> Ốc </a:t>
            </a:r>
            <a:r>
              <a:rPr lang="en-US" sz="3600" b="1" dirty="0">
                <a:solidFill>
                  <a:srgbClr val="FFFFFF"/>
                </a:solidFill>
                <a:latin typeface="HP001 4 hàng" pitchFamily="34" charset="0"/>
              </a:rPr>
              <a:t>sên bò ở đâu?</a:t>
            </a:r>
          </a:p>
          <a:p>
            <a:pPr algn="just">
              <a:spcBef>
                <a:spcPts val="600"/>
              </a:spcBef>
              <a:spcAft>
                <a:spcPts val="600"/>
              </a:spcAft>
            </a:pPr>
            <a:r>
              <a:rPr lang="en-US" sz="3600" b="1" dirty="0">
                <a:solidFill>
                  <a:srgbClr val="FFFFFF"/>
                </a:solidFill>
                <a:latin typeface="HP001 4 hàng" pitchFamily="34" charset="0"/>
              </a:rPr>
              <a:t>- </a:t>
            </a:r>
            <a:r>
              <a:rPr lang="en-US" sz="3600" b="1" dirty="0">
                <a:solidFill>
                  <a:srgbClr val="FFFFFF"/>
                </a:solidFill>
                <a:latin typeface="HP001 5 hàng" panose="020B0603050302020204" pitchFamily="34" charset="0"/>
              </a:rPr>
              <a:t>Ốc </a:t>
            </a:r>
            <a:r>
              <a:rPr lang="en-US" sz="3600" b="1" dirty="0">
                <a:solidFill>
                  <a:srgbClr val="FFFFFF"/>
                </a:solidFill>
                <a:latin typeface="HP001 4 hàng" pitchFamily="34" charset="0"/>
              </a:rPr>
              <a:t>sên bò </a:t>
            </a:r>
            <a:r>
              <a:rPr lang="el-GR" sz="3600" b="1" dirty="0">
                <a:solidFill>
                  <a:srgbClr val="FFFFFF"/>
                </a:solidFill>
                <a:latin typeface="HP001 4 hàng" pitchFamily="34" charset="0"/>
              </a:rPr>
              <a:t>Λ</a:t>
            </a:r>
            <a:r>
              <a:rPr lang="en-US" sz="3600" b="1" dirty="0">
                <a:solidFill>
                  <a:srgbClr val="FFFFFF"/>
                </a:solidFill>
                <a:latin typeface="HP001 4 hàng" pitchFamily="34" charset="0"/>
              </a:rPr>
              <a:t>łn </a:t>
            </a:r>
            <a:r>
              <a:rPr lang="en-US" sz="3600" b="1" dirty="0" smtClean="0">
                <a:solidFill>
                  <a:srgbClr val="FFFFFF"/>
                </a:solidFill>
                <a:latin typeface="HP001 4 hàng" pitchFamily="34" charset="0"/>
              </a:rPr>
              <a:t>lá.</a:t>
            </a:r>
            <a:endParaRPr lang="en-US" sz="3600" b="1" dirty="0">
              <a:solidFill>
                <a:srgbClr val="FFFFFF"/>
              </a:solidFill>
              <a:latin typeface="HP001 4 hàng" pitchFamily="34" charset="0"/>
            </a:endParaRPr>
          </a:p>
        </p:txBody>
      </p:sp>
      <p:sp>
        <p:nvSpPr>
          <p:cNvPr id="12" name="Rectangle 11">
            <a:extLst>
              <a:ext uri="{FF2B5EF4-FFF2-40B4-BE49-F238E27FC236}">
                <a16:creationId xmlns:a16="http://schemas.microsoft.com/office/drawing/2014/main" id="{14129F19-9625-4DC6-9053-2C084FB4DB21}"/>
              </a:ext>
            </a:extLst>
          </p:cNvPr>
          <p:cNvSpPr/>
          <p:nvPr/>
        </p:nvSpPr>
        <p:spPr>
          <a:xfrm>
            <a:off x="1459703" y="4343400"/>
            <a:ext cx="9525001" cy="646331"/>
          </a:xfrm>
          <a:prstGeom prst="rect">
            <a:avLst/>
          </a:prstGeom>
        </p:spPr>
        <p:txBody>
          <a:bodyPr wrap="square">
            <a:spAutoFit/>
          </a:bodyPr>
          <a:lstStyle/>
          <a:p>
            <a:pPr algn="just">
              <a:spcBef>
                <a:spcPts val="600"/>
              </a:spcBef>
              <a:spcAft>
                <a:spcPts val="600"/>
              </a:spcAft>
            </a:pPr>
            <a:r>
              <a:rPr lang="en-US" sz="3600">
                <a:solidFill>
                  <a:srgbClr val="FFFFFF"/>
                </a:solidFill>
                <a:latin typeface="HP001 4 hàng" pitchFamily="34" charset="0"/>
              </a:rPr>
              <a:t>-</a:t>
            </a:r>
            <a:r>
              <a:rPr lang="en-US" sz="3600" b="1">
                <a:solidFill>
                  <a:srgbClr val="FFFFFF"/>
                </a:solidFill>
                <a:latin typeface="HP001 5 hàng" panose="020B0603050302020204" pitchFamily="34" charset="0"/>
              </a:rPr>
              <a:t> </a:t>
            </a:r>
            <a:r>
              <a:rPr lang="vi-VN" sz="3600" b="1">
                <a:solidFill>
                  <a:srgbClr val="FFFFFF"/>
                </a:solidFill>
                <a:latin typeface="HP001 5 hàng" panose="020B0603050302020204" pitchFamily="34" charset="0"/>
              </a:rPr>
              <a:t>NǗİn </a:t>
            </a:r>
            <a:r>
              <a:rPr lang="el-GR" sz="3600" b="1">
                <a:solidFill>
                  <a:srgbClr val="FFFFFF"/>
                </a:solidFill>
                <a:latin typeface="HP001 5 hàng" panose="020B0603050302020204" pitchFamily="34" charset="0"/>
              </a:rPr>
              <a:t>ε</a:t>
            </a:r>
            <a:r>
              <a:rPr lang="vi-VN" sz="3600" b="1">
                <a:solidFill>
                  <a:srgbClr val="FFFFFF"/>
                </a:solidFill>
                <a:latin typeface="HP001 5 hàng" panose="020B0603050302020204" pitchFamily="34" charset="0"/>
              </a:rPr>
              <a:t>ăng Ǉơ ở đâu</a:t>
            </a:r>
            <a:r>
              <a:rPr lang="en-US" sz="3600" b="1">
                <a:solidFill>
                  <a:srgbClr val="FFFFFF"/>
                </a:solidFill>
                <a:latin typeface="HP001 5 hàng" panose="020B0603050302020204" pitchFamily="34" charset="0"/>
              </a:rPr>
              <a:t>?</a:t>
            </a:r>
            <a:endParaRPr lang="en-US" sz="3600" b="1">
              <a:solidFill>
                <a:srgbClr val="FFFFFF"/>
              </a:solidFill>
              <a:latin typeface="HP001 4 hàng" pitchFamily="34" charset="0"/>
            </a:endParaRPr>
          </a:p>
        </p:txBody>
      </p:sp>
      <p:sp>
        <p:nvSpPr>
          <p:cNvPr id="14" name="Rectangle 13">
            <a:extLst>
              <a:ext uri="{FF2B5EF4-FFF2-40B4-BE49-F238E27FC236}">
                <a16:creationId xmlns:a16="http://schemas.microsoft.com/office/drawing/2014/main" id="{AD54CB1D-ED90-4DF0-BAE0-F59867FBB013}"/>
              </a:ext>
            </a:extLst>
          </p:cNvPr>
          <p:cNvSpPr/>
          <p:nvPr/>
        </p:nvSpPr>
        <p:spPr>
          <a:xfrm>
            <a:off x="1463672" y="5075296"/>
            <a:ext cx="9525001" cy="646331"/>
          </a:xfrm>
          <a:prstGeom prst="rect">
            <a:avLst/>
          </a:prstGeom>
        </p:spPr>
        <p:txBody>
          <a:bodyPr wrap="square">
            <a:spAutoFit/>
          </a:bodyPr>
          <a:lstStyle/>
          <a:p>
            <a:pPr algn="just">
              <a:spcBef>
                <a:spcPts val="600"/>
              </a:spcBef>
              <a:spcAft>
                <a:spcPts val="600"/>
              </a:spcAft>
            </a:pPr>
            <a:r>
              <a:rPr lang="en-US" sz="3600">
                <a:solidFill>
                  <a:srgbClr val="FFFFFF"/>
                </a:solidFill>
                <a:latin typeface="HP001 4 hàng" pitchFamily="34" charset="0"/>
              </a:rPr>
              <a:t>-</a:t>
            </a:r>
            <a:r>
              <a:rPr lang="en-US" sz="3600" b="1">
                <a:solidFill>
                  <a:srgbClr val="FFFFFF"/>
                </a:solidFill>
                <a:latin typeface="HP001 5 hàng" panose="020B0603050302020204" pitchFamily="34" charset="0"/>
              </a:rPr>
              <a:t> </a:t>
            </a:r>
            <a:r>
              <a:rPr lang="vi-VN" sz="3600" b="1">
                <a:solidFill>
                  <a:srgbClr val="FFFFFF"/>
                </a:solidFill>
                <a:latin typeface="HP001 5 hàng" panose="020B0603050302020204" pitchFamily="34" charset="0"/>
              </a:rPr>
              <a:t>NǗİn </a:t>
            </a:r>
            <a:r>
              <a:rPr lang="el-GR" sz="3600" b="1">
                <a:solidFill>
                  <a:srgbClr val="FFFFFF"/>
                </a:solidFill>
                <a:latin typeface="HP001 5 hàng" panose="020B0603050302020204" pitchFamily="34" charset="0"/>
              </a:rPr>
              <a:t>ε</a:t>
            </a:r>
            <a:r>
              <a:rPr lang="vi-VN" sz="3600" b="1">
                <a:solidFill>
                  <a:srgbClr val="FFFFFF"/>
                </a:solidFill>
                <a:latin typeface="HP001 5 hàng" panose="020B0603050302020204" pitchFamily="34" charset="0"/>
              </a:rPr>
              <a:t>ăng Ǉơ </a:t>
            </a:r>
            <a:r>
              <a:rPr lang="el-GR" sz="3600" b="1">
                <a:solidFill>
                  <a:srgbClr val="FFFFFF"/>
                </a:solidFill>
                <a:latin typeface="HP001 5 hàng" panose="020B0603050302020204" pitchFamily="34" charset="0"/>
              </a:rPr>
              <a:t>Λ</a:t>
            </a:r>
            <a:r>
              <a:rPr lang="vi-VN" sz="3600" b="1">
                <a:solidFill>
                  <a:srgbClr val="FFFFFF"/>
                </a:solidFill>
                <a:latin typeface="HP001 5 hàng" panose="020B0603050302020204" pitchFamily="34" charset="0"/>
              </a:rPr>
              <a:t>łn cây</a:t>
            </a:r>
            <a:r>
              <a:rPr lang="en-US" sz="3600" b="1">
                <a:solidFill>
                  <a:srgbClr val="FFFFFF"/>
                </a:solidFill>
                <a:latin typeface="HP001 5 hàng" panose="020B0603050302020204" pitchFamily="34" charset="0"/>
              </a:rPr>
              <a:t>.</a:t>
            </a:r>
            <a:endParaRPr lang="en-US" sz="3600" b="1">
              <a:solidFill>
                <a:srgbClr val="FFFFFF"/>
              </a:solidFill>
              <a:latin typeface="HP001 4 hàng" pitchFamily="34" charset="0"/>
            </a:endParaRPr>
          </a:p>
        </p:txBody>
      </p:sp>
    </p:spTree>
    <p:extLst>
      <p:ext uri="{BB962C8B-B14F-4D97-AF65-F5344CB8AC3E}">
        <p14:creationId xmlns:p14="http://schemas.microsoft.com/office/powerpoint/2010/main" val="3962411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6"/>
          <p:cNvSpPr/>
          <p:nvPr/>
        </p:nvSpPr>
        <p:spPr>
          <a:xfrm flipH="1">
            <a:off x="2256623" y="732567"/>
            <a:ext cx="7341873" cy="5055443"/>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841" name="Google Shape;841;p36"/>
          <p:cNvSpPr txBox="1">
            <a:spLocks noGrp="1"/>
          </p:cNvSpPr>
          <p:nvPr>
            <p:ph type="title"/>
          </p:nvPr>
        </p:nvSpPr>
        <p:spPr>
          <a:xfrm>
            <a:off x="2256623" y="1737236"/>
            <a:ext cx="7264783" cy="1656400"/>
          </a:xfrm>
          <a:prstGeom prst="rect">
            <a:avLst/>
          </a:prstGeom>
        </p:spPr>
        <p:txBody>
          <a:bodyPr spcFirstLastPara="1" wrap="square" lIns="121705" tIns="121705" rIns="121705" bIns="121705" anchor="ctr" anchorCtr="0">
            <a:noAutofit/>
          </a:bodyPr>
          <a:lstStyle/>
          <a:p>
            <a:r>
              <a:rPr lang="en" b="1">
                <a:latin typeface="Arial-Rounded" pitchFamily="34" charset="0"/>
                <a:ea typeface="Arial-Rounded" pitchFamily="34" charset="0"/>
                <a:cs typeface="Arial-Rounded" pitchFamily="34" charset="0"/>
              </a:rPr>
              <a:t>Vận dụng</a:t>
            </a:r>
            <a:endParaRPr b="1">
              <a:latin typeface="Arial-Rounded" pitchFamily="34" charset="0"/>
              <a:ea typeface="Arial-Rounded" pitchFamily="34" charset="0"/>
              <a:cs typeface="Arial-Rounded" pitchFamily="34" charset="0"/>
            </a:endParaRPr>
          </a:p>
        </p:txBody>
      </p:sp>
      <p:sp>
        <p:nvSpPr>
          <p:cNvPr id="843" name="Google Shape;843;p36"/>
          <p:cNvSpPr/>
          <p:nvPr/>
        </p:nvSpPr>
        <p:spPr>
          <a:xfrm>
            <a:off x="4141995" y="-1336733"/>
            <a:ext cx="11272" cy="15833"/>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4" name="Google Shape;844;p36"/>
          <p:cNvSpPr/>
          <p:nvPr/>
        </p:nvSpPr>
        <p:spPr>
          <a:xfrm>
            <a:off x="4157291" y="-1338533"/>
            <a:ext cx="9476" cy="12567"/>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5" name="Google Shape;845;p36"/>
          <p:cNvSpPr/>
          <p:nvPr/>
        </p:nvSpPr>
        <p:spPr>
          <a:xfrm>
            <a:off x="4176177" y="-1324100"/>
            <a:ext cx="11272" cy="12567"/>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6" name="Google Shape;846;p36"/>
          <p:cNvSpPr/>
          <p:nvPr/>
        </p:nvSpPr>
        <p:spPr>
          <a:xfrm>
            <a:off x="3962473" y="-1366033"/>
            <a:ext cx="11605" cy="13167"/>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7" name="Google Shape;847;p36"/>
          <p:cNvSpPr/>
          <p:nvPr/>
        </p:nvSpPr>
        <p:spPr>
          <a:xfrm>
            <a:off x="3983156" y="-1359900"/>
            <a:ext cx="12203" cy="13467"/>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8" name="Google Shape;848;p36"/>
          <p:cNvSpPr/>
          <p:nvPr/>
        </p:nvSpPr>
        <p:spPr>
          <a:xfrm>
            <a:off x="4005666" y="-1338066"/>
            <a:ext cx="11272" cy="15100"/>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9" name="Google Shape;849;p36"/>
          <p:cNvSpPr/>
          <p:nvPr/>
        </p:nvSpPr>
        <p:spPr>
          <a:xfrm>
            <a:off x="3986780" y="-1330400"/>
            <a:ext cx="9476" cy="9333"/>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0" name="Google Shape;850;p36"/>
          <p:cNvSpPr/>
          <p:nvPr/>
        </p:nvSpPr>
        <p:spPr>
          <a:xfrm>
            <a:off x="3897667" y="-1390400"/>
            <a:ext cx="9443" cy="9933"/>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1" name="Google Shape;851;p36"/>
          <p:cNvSpPr/>
          <p:nvPr/>
        </p:nvSpPr>
        <p:spPr>
          <a:xfrm>
            <a:off x="3908940" y="-1393567"/>
            <a:ext cx="11272" cy="11533"/>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2" name="Google Shape;852;p36"/>
          <p:cNvSpPr/>
          <p:nvPr/>
        </p:nvSpPr>
        <p:spPr>
          <a:xfrm>
            <a:off x="3916587" y="-1368300"/>
            <a:ext cx="11738" cy="14933"/>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3" name="Google Shape;853;p36"/>
          <p:cNvSpPr/>
          <p:nvPr/>
        </p:nvSpPr>
        <p:spPr>
          <a:xfrm>
            <a:off x="3912963" y="-1304233"/>
            <a:ext cx="499" cy="33"/>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121705" tIns="121705" rIns="121705" bIns="121705" anchor="ctr" anchorCtr="0">
            <a:noAutofit/>
          </a:bodyPr>
          <a:lstStyle/>
          <a:p>
            <a:endParaRPr/>
          </a:p>
        </p:txBody>
      </p:sp>
      <p:grpSp>
        <p:nvGrpSpPr>
          <p:cNvPr id="854" name="Google Shape;854;p36"/>
          <p:cNvGrpSpPr/>
          <p:nvPr/>
        </p:nvGrpSpPr>
        <p:grpSpPr>
          <a:xfrm>
            <a:off x="8045713" y="2747167"/>
            <a:ext cx="3489801" cy="3679749"/>
            <a:chOff x="5699225" y="1848700"/>
            <a:chExt cx="2623842" cy="2759812"/>
          </a:xfrm>
        </p:grpSpPr>
        <p:sp>
          <p:nvSpPr>
            <p:cNvPr id="855" name="Google Shape;855;p36"/>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856" name="Google Shape;856;p36"/>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3" name="Google Shape;863;p36"/>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4" name="Google Shape;864;p36"/>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5" name="Google Shape;865;p36"/>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6" name="Google Shape;866;p36"/>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7" name="Google Shape;867;p36"/>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8" name="Google Shape;868;p36"/>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9" name="Google Shape;869;p36"/>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0" name="Google Shape;870;p36"/>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1" name="Google Shape;871;p36"/>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2" name="Google Shape;872;p36"/>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3" name="Google Shape;873;p36"/>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endParaRPr/>
            </a:p>
          </p:txBody>
        </p:sp>
        <p:sp>
          <p:nvSpPr>
            <p:cNvPr id="874" name="Google Shape;874;p36"/>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endParaRPr/>
            </a:p>
          </p:txBody>
        </p:sp>
        <p:sp>
          <p:nvSpPr>
            <p:cNvPr id="875" name="Google Shape;875;p36"/>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6" name="Google Shape;876;p36"/>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7" name="Google Shape;877;p36"/>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8" name="Google Shape;878;p36"/>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9" name="Google Shape;879;p36"/>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0" name="Google Shape;880;p36"/>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1" name="Google Shape;881;p36"/>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2" name="Google Shape;882;p36"/>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3" name="Google Shape;883;p36"/>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4" name="Google Shape;884;p36"/>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5" name="Google Shape;885;p36"/>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6" name="Google Shape;886;p36"/>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7" name="Google Shape;887;p36"/>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88" name="Google Shape;888;p36"/>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89" name="Google Shape;889;p36"/>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0" name="Google Shape;890;p36"/>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891" name="Google Shape;891;p36"/>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2" name="Google Shape;892;p36"/>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93" name="Google Shape;893;p36"/>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4" name="Google Shape;894;p36"/>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895" name="Google Shape;895;p36"/>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endParaRPr/>
            </a:p>
          </p:txBody>
        </p:sp>
        <p:sp>
          <p:nvSpPr>
            <p:cNvPr id="896" name="Google Shape;896;p36"/>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97" name="Google Shape;897;p36"/>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98" name="Google Shape;898;p36"/>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9" name="Google Shape;899;p36"/>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0" name="Google Shape;900;p36"/>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1" name="Google Shape;901;p36"/>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2" name="Google Shape;902;p36"/>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3" name="Google Shape;903;p36"/>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04" name="Google Shape;904;p36"/>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05" name="Google Shape;905;p36"/>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endParaRPr/>
            </a:p>
          </p:txBody>
        </p:sp>
        <p:sp>
          <p:nvSpPr>
            <p:cNvPr id="906" name="Google Shape;906;p36"/>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07" name="Google Shape;907;p36"/>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908" name="Google Shape;908;p36"/>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909" name="Google Shape;909;p36"/>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0" name="Google Shape;910;p36"/>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1" name="Google Shape;911;p36"/>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2" name="Google Shape;912;p36"/>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3" name="Google Shape;913;p36"/>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4" name="Google Shape;914;p36"/>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15" name="Google Shape;915;p36"/>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16" name="Google Shape;916;p36"/>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17" name="Google Shape;917;p36"/>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18" name="Google Shape;918;p36"/>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19" name="Google Shape;919;p36"/>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0" name="Google Shape;920;p36"/>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1" name="Google Shape;921;p36"/>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2" name="Google Shape;922;p36"/>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3" name="Google Shape;923;p36"/>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4" name="Google Shape;924;p36"/>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5" name="Google Shape;925;p36"/>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6" name="Google Shape;926;p36"/>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7" name="Google Shape;927;p36"/>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8" name="Google Shape;928;p36"/>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9" name="Google Shape;929;p36"/>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30" name="Google Shape;930;p36"/>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1" name="Google Shape;931;p36"/>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2" name="Google Shape;932;p36"/>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3" name="Google Shape;933;p36"/>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endParaRPr/>
            </a:p>
          </p:txBody>
        </p:sp>
      </p:grpSp>
      <p:sp>
        <p:nvSpPr>
          <p:cNvPr id="934" name="Google Shape;934;p36"/>
          <p:cNvSpPr/>
          <p:nvPr/>
        </p:nvSpPr>
        <p:spPr>
          <a:xfrm>
            <a:off x="8566306" y="601967"/>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705" tIns="121705" rIns="121705" bIns="121705" anchor="ctr" anchorCtr="0">
            <a:noAutofit/>
          </a:bodyPr>
          <a:lstStyle/>
          <a:p>
            <a:endParaRPr/>
          </a:p>
        </p:txBody>
      </p:sp>
      <p:grpSp>
        <p:nvGrpSpPr>
          <p:cNvPr id="935" name="Google Shape;935;p36"/>
          <p:cNvGrpSpPr/>
          <p:nvPr/>
        </p:nvGrpSpPr>
        <p:grpSpPr>
          <a:xfrm>
            <a:off x="1881517" y="909268"/>
            <a:ext cx="1305143" cy="712529"/>
            <a:chOff x="816462" y="899275"/>
            <a:chExt cx="981285" cy="534397"/>
          </a:xfrm>
        </p:grpSpPr>
        <p:sp>
          <p:nvSpPr>
            <p:cNvPr id="936" name="Google Shape;936;p3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937" name="Google Shape;937;p3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pic>
        <p:nvPicPr>
          <p:cNvPr id="3" name="Picture 2">
            <a:extLst>
              <a:ext uri="{FF2B5EF4-FFF2-40B4-BE49-F238E27FC236}">
                <a16:creationId xmlns:a16="http://schemas.microsoft.com/office/drawing/2014/main" id="{4EC0AF1B-86D2-4D90-B58D-2DF89FB3F74D}"/>
              </a:ext>
            </a:extLst>
          </p:cNvPr>
          <p:cNvPicPr>
            <a:picLocks noChangeAspect="1"/>
          </p:cNvPicPr>
          <p:nvPr/>
        </p:nvPicPr>
        <p:blipFill>
          <a:blip r:embed="rId3"/>
          <a:stretch>
            <a:fillRect/>
          </a:stretch>
        </p:blipFill>
        <p:spPr>
          <a:xfrm>
            <a:off x="0" y="10152"/>
            <a:ext cx="12161838" cy="6837695"/>
          </a:xfrm>
          <a:prstGeom prst="rect">
            <a:avLst/>
          </a:prstGeom>
        </p:spPr>
      </p:pic>
      <p:sp>
        <p:nvSpPr>
          <p:cNvPr id="1446" name="Google Shape;1446;p45"/>
          <p:cNvSpPr/>
          <p:nvPr/>
        </p:nvSpPr>
        <p:spPr>
          <a:xfrm>
            <a:off x="2111231" y="917334"/>
            <a:ext cx="8122509" cy="4772941"/>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1447" name="Google Shape;1447;p45"/>
          <p:cNvSpPr/>
          <p:nvPr/>
        </p:nvSpPr>
        <p:spPr>
          <a:xfrm>
            <a:off x="8716197" y="713334"/>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705" tIns="121705" rIns="121705" bIns="121705" anchor="ctr" anchorCtr="0">
            <a:noAutofit/>
          </a:bodyPr>
          <a:lstStyle/>
          <a:p>
            <a:endParaRPr/>
          </a:p>
        </p:txBody>
      </p:sp>
      <p:sp>
        <p:nvSpPr>
          <p:cNvPr id="1448" name="Google Shape;1448;p45"/>
          <p:cNvSpPr txBox="1">
            <a:spLocks noGrp="1"/>
          </p:cNvSpPr>
          <p:nvPr>
            <p:ph type="title"/>
          </p:nvPr>
        </p:nvSpPr>
        <p:spPr>
          <a:xfrm>
            <a:off x="2661610" y="1323054"/>
            <a:ext cx="6876147" cy="3372400"/>
          </a:xfrm>
          <a:prstGeom prst="rect">
            <a:avLst/>
          </a:prstGeom>
        </p:spPr>
        <p:txBody>
          <a:bodyPr spcFirstLastPara="1" wrap="square" lIns="121705" tIns="121705" rIns="121705" bIns="121705" anchor="ctr" anchorCtr="0">
            <a:noAutofit/>
          </a:bodyPr>
          <a:lstStyle/>
          <a:p>
            <a:pPr algn="ctr"/>
            <a:r>
              <a:rPr lang="en" b="1">
                <a:latin typeface="Arial-Rounded" pitchFamily="34" charset="0"/>
                <a:ea typeface="Arial-Rounded" pitchFamily="34" charset="0"/>
                <a:cs typeface="Arial-Rounded" pitchFamily="34" charset="0"/>
              </a:rPr>
              <a:t>Dặn dò</a:t>
            </a:r>
            <a:endParaRPr b="1">
              <a:latin typeface="Arial-Rounded" pitchFamily="34" charset="0"/>
              <a:ea typeface="Arial-Rounded" pitchFamily="34" charset="0"/>
              <a:cs typeface="Arial-Rounded" pitchFamily="34" charset="0"/>
            </a:endParaRPr>
          </a:p>
        </p:txBody>
      </p:sp>
      <p:sp>
        <p:nvSpPr>
          <p:cNvPr id="1477" name="Google Shape;1477;p45"/>
          <p:cNvSpPr/>
          <p:nvPr/>
        </p:nvSpPr>
        <p:spPr>
          <a:xfrm>
            <a:off x="1492509" y="1337998"/>
            <a:ext cx="129" cy="129"/>
          </a:xfrm>
          <a:custGeom>
            <a:avLst/>
            <a:gdLst/>
            <a:ahLst/>
            <a:cxnLst/>
            <a:rect l="l" t="t" r="r" b="b"/>
            <a:pathLst>
              <a:path w="1" h="1" extrusionOk="0">
                <a:moveTo>
                  <a:pt x="0" y="1"/>
                </a:moveTo>
                <a:close/>
              </a:path>
            </a:pathLst>
          </a:custGeom>
          <a:solidFill>
            <a:srgbClr val="E56500"/>
          </a:solidFill>
          <a:ln>
            <a:noFill/>
          </a:ln>
        </p:spPr>
        <p:txBody>
          <a:bodyPr spcFirstLastPara="1" wrap="square" lIns="121705" tIns="121705" rIns="121705" bIns="121705" anchor="ctr" anchorCtr="0">
            <a:noAutofit/>
          </a:bodyPr>
          <a:lstStyle/>
          <a:p>
            <a:endParaRPr/>
          </a:p>
        </p:txBody>
      </p:sp>
      <p:sp>
        <p:nvSpPr>
          <p:cNvPr id="1478" name="Google Shape;1478;p45"/>
          <p:cNvSpPr/>
          <p:nvPr/>
        </p:nvSpPr>
        <p:spPr>
          <a:xfrm>
            <a:off x="1243585" y="666928"/>
            <a:ext cx="129" cy="129"/>
          </a:xfrm>
          <a:custGeom>
            <a:avLst/>
            <a:gdLst/>
            <a:ahLst/>
            <a:cxnLst/>
            <a:rect l="l" t="t" r="r" b="b"/>
            <a:pathLst>
              <a:path w="1" h="1" extrusionOk="0">
                <a:moveTo>
                  <a:pt x="0" y="0"/>
                </a:moveTo>
                <a:close/>
              </a:path>
            </a:pathLst>
          </a:custGeom>
          <a:solidFill>
            <a:srgbClr val="E56500"/>
          </a:solidFill>
          <a:ln>
            <a:noFill/>
          </a:ln>
        </p:spPr>
        <p:txBody>
          <a:bodyPr spcFirstLastPara="1" wrap="square" lIns="121705" tIns="121705" rIns="121705" bIns="121705" anchor="ctr" anchorCtr="0">
            <a:noAutofit/>
          </a:bodyPr>
          <a:lstStyle/>
          <a:p>
            <a:endParaRPr/>
          </a:p>
        </p:txBody>
      </p:sp>
      <p:grpSp>
        <p:nvGrpSpPr>
          <p:cNvPr id="1479" name="Google Shape;1479;p45"/>
          <p:cNvGrpSpPr/>
          <p:nvPr/>
        </p:nvGrpSpPr>
        <p:grpSpPr>
          <a:xfrm>
            <a:off x="-178019" y="413056"/>
            <a:ext cx="2258259" cy="2456536"/>
            <a:chOff x="-192928" y="533516"/>
            <a:chExt cx="1511255" cy="1719140"/>
          </a:xfrm>
        </p:grpSpPr>
        <p:sp>
          <p:nvSpPr>
            <p:cNvPr id="1480" name="Google Shape;1480;p45"/>
            <p:cNvSpPr/>
            <p:nvPr/>
          </p:nvSpPr>
          <p:spPr>
            <a:xfrm rot="940192">
              <a:off x="158530" y="647164"/>
              <a:ext cx="1011649" cy="1236210"/>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81" name="Google Shape;1481;p45"/>
            <p:cNvSpPr/>
            <p:nvPr/>
          </p:nvSpPr>
          <p:spPr>
            <a:xfrm rot="940192">
              <a:off x="-15354" y="692714"/>
              <a:ext cx="997692" cy="1452192"/>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E7930C"/>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19" y="381000"/>
            <a:ext cx="9296400" cy="2514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533400"/>
            <a:ext cx="2114550" cy="2025556"/>
          </a:xfrm>
          <a:prstGeom prst="rect">
            <a:avLst/>
          </a:prstGeom>
        </p:spPr>
      </p:pic>
      <p:sp>
        <p:nvSpPr>
          <p:cNvPr id="3" name="TextBox 2"/>
          <p:cNvSpPr txBox="1"/>
          <p:nvPr/>
        </p:nvSpPr>
        <p:spPr>
          <a:xfrm>
            <a:off x="1432719" y="3429000"/>
            <a:ext cx="9296400" cy="2246769"/>
          </a:xfrm>
          <a:prstGeom prst="rect">
            <a:avLst/>
          </a:prstGeom>
          <a:solidFill>
            <a:srgbClr val="D8F4E3"/>
          </a:solidFill>
        </p:spPr>
        <p:txBody>
          <a:bodyPr wrap="square"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b="1">
              <a:latin typeface="Arial" pitchFamily="34" charset="0"/>
              <a:cs typeface="Arial" pitchFamily="34" charset="0"/>
            </a:endParaRPr>
          </a:p>
        </p:txBody>
      </p:sp>
      <p:sp>
        <p:nvSpPr>
          <p:cNvPr id="4" name="TextBox 3"/>
          <p:cNvSpPr txBox="1"/>
          <p:nvPr/>
        </p:nvSpPr>
        <p:spPr>
          <a:xfrm>
            <a:off x="4785519" y="1249443"/>
            <a:ext cx="5105400" cy="1323439"/>
          </a:xfrm>
          <a:prstGeom prst="rect">
            <a:avLst/>
          </a:prstGeom>
          <a:noFill/>
        </p:spPr>
        <p:txBody>
          <a:bodyPr wrap="square" rtlCol="0">
            <a:spAutoFit/>
          </a:bodyPr>
          <a:lstStyle/>
          <a:p>
            <a:r>
              <a:rPr lang="en-US" sz="2000">
                <a:solidFill>
                  <a:srgbClr val="0070C0"/>
                </a:solidFill>
                <a:latin typeface="Arial" pitchFamily="34" charset="0"/>
                <a:cs typeface="Arial" pitchFamily="34" charset="0"/>
              </a:rPr>
              <a:t>Người soạn	: Phan Thị Linh</a:t>
            </a:r>
          </a:p>
          <a:p>
            <a:r>
              <a:rPr lang="en-US" sz="2000">
                <a:solidFill>
                  <a:srgbClr val="0070C0"/>
                </a:solidFill>
                <a:latin typeface="Arial" pitchFamily="34" charset="0"/>
                <a:cs typeface="Arial" pitchFamily="34" charset="0"/>
              </a:rPr>
              <a:t>Năm sinh		: 1990</a:t>
            </a:r>
          </a:p>
          <a:p>
            <a:r>
              <a:rPr lang="en-US" sz="2000">
                <a:solidFill>
                  <a:srgbClr val="0070C0"/>
                </a:solidFill>
                <a:latin typeface="Arial" pitchFamily="34" charset="0"/>
                <a:cs typeface="Arial" pitchFamily="34" charset="0"/>
              </a:rPr>
              <a:t>Đơn vị công tác	: </a:t>
            </a:r>
          </a:p>
          <a:p>
            <a:r>
              <a:rPr lang="en-US" sz="2000">
                <a:solidFill>
                  <a:srgbClr val="0070C0"/>
                </a:solidFill>
                <a:latin typeface="Arial" pitchFamily="34" charset="0"/>
                <a:cs typeface="Arial" pitchFamily="34" charset="0"/>
              </a:rPr>
              <a:t>LH		: 0916.604.268</a:t>
            </a:r>
          </a:p>
        </p:txBody>
      </p:sp>
    </p:spTree>
    <p:extLst>
      <p:ext uri="{BB962C8B-B14F-4D97-AF65-F5344CB8AC3E}">
        <p14:creationId xmlns:p14="http://schemas.microsoft.com/office/powerpoint/2010/main" val="375113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14570" y="609600"/>
            <a:ext cx="9132697" cy="692497"/>
          </a:xfrm>
          <a:prstGeom prst="rect">
            <a:avLst/>
          </a:prstGeom>
          <a:solidFill>
            <a:schemeClr val="bg1"/>
          </a:solidFill>
        </p:spPr>
        <p:txBody>
          <a:bodyPr wrap="square" rtlCol="0">
            <a:spAutoFit/>
          </a:bodyPr>
          <a:lstStyle/>
          <a:p>
            <a:pPr algn="ctr"/>
            <a:endParaRPr lang="en-US" sz="700">
              <a:solidFill>
                <a:srgbClr val="0070C0"/>
              </a:solidFill>
              <a:latin typeface="+mj-lt"/>
              <a:ea typeface="Arial-Rounded" pitchFamily="34" charset="0"/>
              <a:cs typeface="Arial-Rounded" pitchFamily="34" charset="0"/>
            </a:endParaRPr>
          </a:p>
          <a:p>
            <a:pPr algn="ctr"/>
            <a:r>
              <a:rPr lang="en-US" sz="3200">
                <a:solidFill>
                  <a:srgbClr val="0070C0"/>
                </a:solidFill>
                <a:latin typeface="+mj-lt"/>
                <a:ea typeface="Arial-Rounded" pitchFamily="34" charset="0"/>
                <a:cs typeface="Arial-Rounded" pitchFamily="34" charset="0"/>
              </a:rPr>
              <a:t>KHỞI ĐỘNG: </a:t>
            </a:r>
            <a:r>
              <a:rPr lang="en-US" sz="3200" i="1">
                <a:solidFill>
                  <a:srgbClr val="0070C0"/>
                </a:solidFill>
                <a:latin typeface="+mj-lt"/>
                <a:ea typeface="Arial-Rounded" pitchFamily="34" charset="0"/>
                <a:cs typeface="Arial-Rounded" pitchFamily="34" charset="0"/>
              </a:rPr>
              <a:t>Tìm từ ngữ phù hợp với hình ảnh</a:t>
            </a:r>
            <a:endParaRPr lang="en-US" sz="3200">
              <a:solidFill>
                <a:srgbClr val="0070C0"/>
              </a:solidFill>
              <a:latin typeface="+mj-lt"/>
              <a:ea typeface="Arial-Rounded" pitchFamily="34" charset="0"/>
              <a:cs typeface="Arial-Rounded" pitchFamily="34" charset="0"/>
            </a:endParaRPr>
          </a:p>
        </p:txBody>
      </p:sp>
      <p:pic>
        <p:nvPicPr>
          <p:cNvPr id="1026" name="Picture 2" descr="Hình tượng loài Hổ trong tự nhiên, trong các nền văn hóa các quốc gia – Quà  Tặng Hoàng Gia">
            <a:extLst>
              <a:ext uri="{FF2B5EF4-FFF2-40B4-BE49-F238E27FC236}">
                <a16:creationId xmlns:a16="http://schemas.microsoft.com/office/drawing/2014/main" id="{3C2B1E44-818B-4BA3-8370-258FDD192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61" y="2121838"/>
            <a:ext cx="2362200" cy="1328641"/>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07A553B-4319-4831-8423-3823D748F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508" y="2057400"/>
            <a:ext cx="1828800" cy="13716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Hươu cao cổ thuộc 4 chủng động vật khác nhau | baotintuc.vn">
            <a:extLst>
              <a:ext uri="{FF2B5EF4-FFF2-40B4-BE49-F238E27FC236}">
                <a16:creationId xmlns:a16="http://schemas.microsoft.com/office/drawing/2014/main" id="{40913D27-3E0A-4341-BAE1-9C5491817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255" y="2100359"/>
            <a:ext cx="2159327" cy="1350120"/>
          </a:xfrm>
          <a:prstGeom prst="roundRect">
            <a:avLst/>
          </a:prstGeom>
          <a:noFill/>
          <a:extLst>
            <a:ext uri="{909E8E84-426E-40DD-AFC4-6F175D3DCCD1}">
              <a14:hiddenFill xmlns:a14="http://schemas.microsoft.com/office/drawing/2010/main">
                <a:solidFill>
                  <a:srgbClr val="FFFFFF"/>
                </a:solidFill>
              </a14:hiddenFill>
            </a:ext>
          </a:extLst>
        </p:spPr>
      </p:pic>
      <p:pic>
        <p:nvPicPr>
          <p:cNvPr id="1032" name="Picture 8" descr="thiên nhiên, Động vật hoang dã, Châu phi, Bò sát, Động vật, con thằn lằn, Cá sấu, cá sấu, Động vật có xương sống, răng, Cá sấu, Cá sấu Mỹ, Gharial, Cá sấu nile">
            <a:extLst>
              <a:ext uri="{FF2B5EF4-FFF2-40B4-BE49-F238E27FC236}">
                <a16:creationId xmlns:a16="http://schemas.microsoft.com/office/drawing/2014/main" id="{E3A60442-542F-4192-9584-360D6E50EB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5529" y="2038350"/>
            <a:ext cx="2040494" cy="1350120"/>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47BF2C27-FD89-46F7-B4DC-3308B6956EDB}"/>
              </a:ext>
            </a:extLst>
          </p:cNvPr>
          <p:cNvSpPr>
            <a:spLocks noGrp="1"/>
          </p:cNvSpPr>
          <p:nvPr>
            <p:ph type="title"/>
          </p:nvPr>
        </p:nvSpPr>
        <p:spPr>
          <a:xfrm>
            <a:off x="3233809" y="5181600"/>
            <a:ext cx="2362200" cy="1066800"/>
          </a:xfrm>
          <a:ln>
            <a:solidFill>
              <a:srgbClr val="000000"/>
            </a:solidFill>
          </a:ln>
        </p:spPr>
        <p:txBody>
          <a:body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bộ lông vằn</a:t>
            </a:r>
          </a:p>
        </p:txBody>
      </p:sp>
      <p:sp>
        <p:nvSpPr>
          <p:cNvPr id="16" name="Title 1">
            <a:extLst>
              <a:ext uri="{FF2B5EF4-FFF2-40B4-BE49-F238E27FC236}">
                <a16:creationId xmlns:a16="http://schemas.microsoft.com/office/drawing/2014/main" id="{3F6816B7-0F62-438C-A2FD-D80CA9793B46}"/>
              </a:ext>
            </a:extLst>
          </p:cNvPr>
          <p:cNvSpPr txBox="1">
            <a:spLocks/>
          </p:cNvSpPr>
          <p:nvPr/>
        </p:nvSpPr>
        <p:spPr>
          <a:xfrm>
            <a:off x="6431291" y="5181600"/>
            <a:ext cx="1974314"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r>
              <a:rPr lang="en-US" sz="3200" dirty="0" smtClean="0">
                <a:solidFill>
                  <a:srgbClr val="000000"/>
                </a:solidFill>
                <a:latin typeface="+mj-lt"/>
                <a:ea typeface="Arial-Rounded" panose="020B0500000000000000" pitchFamily="34" charset="0"/>
                <a:cs typeface="Arial-Rounded" panose="020B0500000000000000" pitchFamily="34" charset="0"/>
              </a:rPr>
              <a:t>răng </a:t>
            </a:r>
            <a:endParaRPr lang="en-US" sz="3200" dirty="0">
              <a:solidFill>
                <a:srgbClr val="000000"/>
              </a:solidFill>
              <a:latin typeface="+mj-lt"/>
              <a:ea typeface="Arial-Rounded" panose="020B0500000000000000" pitchFamily="34" charset="0"/>
              <a:cs typeface="Arial-Rounded" panose="020B0500000000000000" pitchFamily="34" charset="0"/>
            </a:endParaRPr>
          </a:p>
          <a:p>
            <a:r>
              <a:rPr lang="en-US" sz="3200" dirty="0">
                <a:solidFill>
                  <a:srgbClr val="000000"/>
                </a:solidFill>
                <a:latin typeface="+mj-lt"/>
                <a:ea typeface="Arial-Rounded" panose="020B0500000000000000" pitchFamily="34" charset="0"/>
                <a:cs typeface="Arial-Rounded" panose="020B0500000000000000" pitchFamily="34" charset="0"/>
              </a:rPr>
              <a:t>sắc nhọn</a:t>
            </a:r>
          </a:p>
        </p:txBody>
      </p:sp>
      <p:sp>
        <p:nvSpPr>
          <p:cNvPr id="17" name="Title 1">
            <a:extLst>
              <a:ext uri="{FF2B5EF4-FFF2-40B4-BE49-F238E27FC236}">
                <a16:creationId xmlns:a16="http://schemas.microsoft.com/office/drawing/2014/main" id="{C0574FA8-117A-448A-8A02-A821BAF1B700}"/>
              </a:ext>
            </a:extLst>
          </p:cNvPr>
          <p:cNvSpPr txBox="1">
            <a:spLocks/>
          </p:cNvSpPr>
          <p:nvPr/>
        </p:nvSpPr>
        <p:spPr>
          <a:xfrm>
            <a:off x="9240888" y="5181600"/>
            <a:ext cx="2362200"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có túi ở cổ</a:t>
            </a:r>
          </a:p>
        </p:txBody>
      </p:sp>
      <p:sp>
        <p:nvSpPr>
          <p:cNvPr id="18" name="Title 1">
            <a:extLst>
              <a:ext uri="{FF2B5EF4-FFF2-40B4-BE49-F238E27FC236}">
                <a16:creationId xmlns:a16="http://schemas.microsoft.com/office/drawing/2014/main" id="{0962D9D1-46EE-43AB-AD61-6180929CD33D}"/>
              </a:ext>
            </a:extLst>
          </p:cNvPr>
          <p:cNvSpPr txBox="1">
            <a:spLocks/>
          </p:cNvSpPr>
          <p:nvPr/>
        </p:nvSpPr>
        <p:spPr>
          <a:xfrm>
            <a:off x="537369" y="5181600"/>
            <a:ext cx="2362200"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cổ dài</a:t>
            </a:r>
          </a:p>
        </p:txBody>
      </p:sp>
    </p:spTree>
    <p:extLst>
      <p:ext uri="{BB962C8B-B14F-4D97-AF65-F5344CB8AC3E}">
        <p14:creationId xmlns:p14="http://schemas.microsoft.com/office/powerpoint/2010/main" val="63348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643E-6 -3.33333E-6 L 0.49027 -0.23333 " pathEditMode="relative" rAng="0" ptsTypes="AA">
                                      <p:cBhvr>
                                        <p:cTn id="6" dur="2000" fill="hold"/>
                                        <p:tgtEl>
                                          <p:spTgt spid="18"/>
                                        </p:tgtEl>
                                        <p:attrNameLst>
                                          <p:attrName>ppt_x</p:attrName>
                                          <p:attrName>ppt_y</p:attrName>
                                        </p:attrNameLst>
                                      </p:cBhvr>
                                      <p:rCtr x="24514" y="-11667"/>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55972E-6 -3.33333E-6 L -0.25141 -0.22222 " pathEditMode="relative" rAng="0" ptsTypes="AA">
                                      <p:cBhvr>
                                        <p:cTn id="10" dur="2000" fill="hold"/>
                                        <p:tgtEl>
                                          <p:spTgt spid="12"/>
                                        </p:tgtEl>
                                        <p:attrNameLst>
                                          <p:attrName>ppt_x</p:attrName>
                                          <p:attrName>ppt_y</p:attrName>
                                        </p:attrNameLst>
                                      </p:cBhvr>
                                      <p:rCtr x="-12570" y="-11111"/>
                                    </p:animMotion>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8843E-6 -3.33333E-6 L 0.28469 -0.24444 " pathEditMode="relative" rAng="0" ptsTypes="AA">
                                      <p:cBhvr>
                                        <p:cTn id="14" dur="2000" fill="hold"/>
                                        <p:tgtEl>
                                          <p:spTgt spid="16"/>
                                        </p:tgtEl>
                                        <p:attrNameLst>
                                          <p:attrName>ppt_x</p:attrName>
                                          <p:attrName>ppt_y</p:attrName>
                                        </p:attrNameLst>
                                      </p:cBhvr>
                                      <p:rCtr x="14228" y="-12222"/>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26341E-6 -3.33333E-6 L -0.47605 -0.23333 " pathEditMode="relative" rAng="0" ptsTypes="AA">
                                      <p:cBhvr>
                                        <p:cTn id="18" dur="2000" fill="hold"/>
                                        <p:tgtEl>
                                          <p:spTgt spid="17"/>
                                        </p:tgtEl>
                                        <p:attrNameLst>
                                          <p:attrName>ppt_x</p:attrName>
                                          <p:attrName>ppt_y</p:attrName>
                                        </p:attrNameLst>
                                      </p:cBhvr>
                                      <p:rCtr x="-23809" y="-11667"/>
                                    </p:animMotion>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pic>
        <p:nvPicPr>
          <p:cNvPr id="3" name="Picture 2">
            <a:extLst>
              <a:ext uri="{FF2B5EF4-FFF2-40B4-BE49-F238E27FC236}">
                <a16:creationId xmlns:a16="http://schemas.microsoft.com/office/drawing/2014/main" id="{24847E23-358D-4702-A741-822C1F1739A8}"/>
              </a:ext>
            </a:extLst>
          </p:cNvPr>
          <p:cNvPicPr>
            <a:picLocks noChangeAspect="1"/>
          </p:cNvPicPr>
          <p:nvPr/>
        </p:nvPicPr>
        <p:blipFill>
          <a:blip r:embed="rId3"/>
          <a:stretch>
            <a:fillRect/>
          </a:stretch>
        </p:blipFill>
        <p:spPr>
          <a:xfrm>
            <a:off x="0" y="10152"/>
            <a:ext cx="12161838" cy="6837695"/>
          </a:xfrm>
          <a:prstGeom prst="rect">
            <a:avLst/>
          </a:prstGeom>
        </p:spPr>
      </p:pic>
      <p:sp>
        <p:nvSpPr>
          <p:cNvPr id="583" name="Google Shape;583;p33"/>
          <p:cNvSpPr/>
          <p:nvPr/>
        </p:nvSpPr>
        <p:spPr>
          <a:xfrm>
            <a:off x="3610606" y="3459855"/>
            <a:ext cx="4817253" cy="609600"/>
          </a:xfrm>
          <a:prstGeom prst="roundRect">
            <a:avLst>
              <a:gd name="adj" fmla="val 16667"/>
            </a:avLst>
          </a:prstGeom>
          <a:solidFill>
            <a:schemeClr val="lt1"/>
          </a:solidFill>
          <a:ln>
            <a:noFill/>
          </a:ln>
          <a:effectLst>
            <a:outerShdw dist="38100" dir="3000000" algn="bl" rotWithShape="0">
              <a:srgbClr val="000000">
                <a:alpha val="10000"/>
              </a:srgbClr>
            </a:outerShdw>
          </a:effectLst>
        </p:spPr>
        <p:txBody>
          <a:bodyPr spcFirstLastPara="1" wrap="square" lIns="121705" tIns="121705" rIns="121705" bIns="121705" anchor="ctr" anchorCtr="0">
            <a:noAutofit/>
          </a:bodyPr>
          <a:lstStyle/>
          <a:p>
            <a:pPr algn="ctr"/>
            <a:endParaRPr/>
          </a:p>
        </p:txBody>
      </p:sp>
      <p:sp>
        <p:nvSpPr>
          <p:cNvPr id="584" name="Google Shape;584;p33"/>
          <p:cNvSpPr/>
          <p:nvPr/>
        </p:nvSpPr>
        <p:spPr>
          <a:xfrm>
            <a:off x="11465250" y="249985"/>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585" name="Google Shape;585;p33"/>
          <p:cNvSpPr txBox="1">
            <a:spLocks noGrp="1"/>
          </p:cNvSpPr>
          <p:nvPr>
            <p:ph type="ctrTitle"/>
          </p:nvPr>
        </p:nvSpPr>
        <p:spPr>
          <a:xfrm>
            <a:off x="823974" y="687945"/>
            <a:ext cx="10006612" cy="2198400"/>
          </a:xfrm>
          <a:prstGeom prst="rect">
            <a:avLst/>
          </a:prstGeom>
        </p:spPr>
        <p:txBody>
          <a:bodyPr spcFirstLastPara="1" wrap="square" lIns="121705" tIns="121705" rIns="121705" bIns="121705" anchor="ctr" anchorCtr="0">
            <a:noAutofit/>
          </a:bodyPr>
          <a:lstStyle/>
          <a:p>
            <a:pPr>
              <a:spcAft>
                <a:spcPts val="1331"/>
              </a:spcAft>
            </a:pPr>
            <a:r>
              <a:rPr lang="en" sz="6000" dirty="0">
                <a:latin typeface="+mj-lt"/>
                <a:ea typeface="Frankfurter" pitchFamily="2" charset="0"/>
                <a:cs typeface="Frankfurter" pitchFamily="2" charset="0"/>
              </a:rPr>
              <a:t/>
            </a:r>
            <a:br>
              <a:rPr lang="en" sz="6000" dirty="0">
                <a:latin typeface="+mj-lt"/>
                <a:ea typeface="Frankfurter" pitchFamily="2" charset="0"/>
                <a:cs typeface="Frankfurter" pitchFamily="2" charset="0"/>
              </a:rPr>
            </a:br>
            <a:r>
              <a:rPr lang="vi-VN" sz="4800" dirty="0" smtClean="0">
                <a:latin typeface="Times New Roman" panose="02020603050405020304" pitchFamily="18" charset="0"/>
                <a:ea typeface="Frankfurter" pitchFamily="2" charset="0"/>
                <a:cs typeface="Times New Roman" panose="02020603050405020304" pitchFamily="18" charset="0"/>
              </a:rPr>
              <a:t>Đặt một câu về một bộ phận của</a:t>
            </a:r>
            <a:br>
              <a:rPr lang="vi-VN" sz="4800" dirty="0" smtClean="0">
                <a:latin typeface="Times New Roman" panose="02020603050405020304" pitchFamily="18" charset="0"/>
                <a:ea typeface="Frankfurter" pitchFamily="2" charset="0"/>
                <a:cs typeface="Times New Roman" panose="02020603050405020304" pitchFamily="18" charset="0"/>
              </a:rPr>
            </a:br>
            <a:r>
              <a:rPr lang="vi-VN" sz="4800" dirty="0" smtClean="0">
                <a:latin typeface="Times New Roman" panose="02020603050405020304" pitchFamily="18" charset="0"/>
                <a:ea typeface="Frankfurter" pitchFamily="2" charset="0"/>
                <a:cs typeface="Times New Roman" panose="02020603050405020304" pitchFamily="18" charset="0"/>
              </a:rPr>
              <a:t> con vật nuôi trong nhà.</a:t>
            </a:r>
            <a:endParaRPr sz="4800" dirty="0">
              <a:latin typeface="+mj-lt"/>
              <a:ea typeface="Frankfurter" pitchFamily="2" charset="0"/>
              <a:cs typeface="Frankfurter" pitchFamily="2" charset="0"/>
            </a:endParaRPr>
          </a:p>
        </p:txBody>
      </p:sp>
      <p:sp>
        <p:nvSpPr>
          <p:cNvPr id="586" name="Google Shape;586;p33"/>
          <p:cNvSpPr txBox="1">
            <a:spLocks noGrp="1"/>
          </p:cNvSpPr>
          <p:nvPr>
            <p:ph type="subTitle" idx="1"/>
          </p:nvPr>
        </p:nvSpPr>
        <p:spPr>
          <a:xfrm>
            <a:off x="4788612" y="4235952"/>
            <a:ext cx="2458757" cy="546000"/>
          </a:xfrm>
          <a:prstGeom prst="rect">
            <a:avLst/>
          </a:prstGeom>
        </p:spPr>
        <p:txBody>
          <a:bodyPr spcFirstLastPara="1" wrap="square" lIns="121705" tIns="121705" rIns="121705" bIns="121705" anchor="ctr" anchorCtr="0">
            <a:noAutofit/>
          </a:bodyPr>
          <a:lstStyle/>
          <a:p>
            <a:pPr marL="0" indent="0"/>
            <a:r>
              <a:rPr lang="en" sz="2800">
                <a:latin typeface="+mj-lt"/>
              </a:rPr>
              <a:t>Trang 66</a:t>
            </a:r>
            <a:endParaRPr sz="2800">
              <a:latin typeface="+mj-lt"/>
            </a:endParaRPr>
          </a:p>
        </p:txBody>
      </p:sp>
      <p:sp>
        <p:nvSpPr>
          <p:cNvPr id="587" name="Google Shape;587;p33"/>
          <p:cNvSpPr/>
          <p:nvPr/>
        </p:nvSpPr>
        <p:spPr>
          <a:xfrm>
            <a:off x="9909902"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p>
        </p:txBody>
      </p:sp>
      <p:grpSp>
        <p:nvGrpSpPr>
          <p:cNvPr id="592" name="Google Shape;592;p33"/>
          <p:cNvGrpSpPr/>
          <p:nvPr/>
        </p:nvGrpSpPr>
        <p:grpSpPr>
          <a:xfrm>
            <a:off x="11139240" y="2366170"/>
            <a:ext cx="652020"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endParaRPr/>
            </a:p>
          </p:txBody>
        </p:sp>
      </p:grpSp>
      <p:sp>
        <p:nvSpPr>
          <p:cNvPr id="596" name="Google Shape;596;p33"/>
          <p:cNvSpPr/>
          <p:nvPr/>
        </p:nvSpPr>
        <p:spPr>
          <a:xfrm>
            <a:off x="16068758"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p>
        </p:txBody>
      </p:sp>
      <p:sp>
        <p:nvSpPr>
          <p:cNvPr id="597" name="Google Shape;597;p33"/>
          <p:cNvSpPr/>
          <p:nvPr/>
        </p:nvSpPr>
        <p:spPr>
          <a:xfrm>
            <a:off x="18103777" y="4801638"/>
            <a:ext cx="37652"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598" name="Google Shape;598;p33"/>
          <p:cNvSpPr/>
          <p:nvPr/>
        </p:nvSpPr>
        <p:spPr>
          <a:xfrm>
            <a:off x="17939093" y="4871616"/>
            <a:ext cx="35882"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grpSp>
        <p:nvGrpSpPr>
          <p:cNvPr id="599" name="Google Shape;599;p33"/>
          <p:cNvGrpSpPr/>
          <p:nvPr/>
        </p:nvGrpSpPr>
        <p:grpSpPr>
          <a:xfrm>
            <a:off x="3182109" y="392672"/>
            <a:ext cx="891787"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603" name="Google Shape;603;p33"/>
          <p:cNvGrpSpPr/>
          <p:nvPr/>
        </p:nvGrpSpPr>
        <p:grpSpPr>
          <a:xfrm rot="1385271">
            <a:off x="-784287" y="1111894"/>
            <a:ext cx="1932554"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91425" tIns="91425" rIns="91425" bIns="91425" anchor="ctr" anchorCtr="0">
              <a:noAutofit/>
            </a:bodyPr>
            <a:lstStyle/>
            <a:p>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91425" tIns="91425" rIns="91425" bIns="91425" anchor="ctr" anchorCtr="0">
              <a:noAutofit/>
            </a:bodyPr>
            <a:lstStyle/>
            <a:p>
              <a:endParaRPr/>
            </a:p>
          </p:txBody>
        </p:sp>
      </p:grpSp>
      <p:grpSp>
        <p:nvGrpSpPr>
          <p:cNvPr id="634" name="Google Shape;634;p33"/>
          <p:cNvGrpSpPr/>
          <p:nvPr/>
        </p:nvGrpSpPr>
        <p:grpSpPr>
          <a:xfrm>
            <a:off x="8853591" y="-886367"/>
            <a:ext cx="1756477"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endParaRPr/>
            </a:p>
          </p:txBody>
        </p:sp>
      </p:grpSp>
      <p:grpSp>
        <p:nvGrpSpPr>
          <p:cNvPr id="745" name="Google Shape;745;p33"/>
          <p:cNvGrpSpPr/>
          <p:nvPr/>
        </p:nvGrpSpPr>
        <p:grpSpPr>
          <a:xfrm>
            <a:off x="1242203" y="357068"/>
            <a:ext cx="1305143"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48" name="Google Shape;748;p33"/>
          <p:cNvGrpSpPr/>
          <p:nvPr/>
        </p:nvGrpSpPr>
        <p:grpSpPr>
          <a:xfrm>
            <a:off x="10674142" y="1162416"/>
            <a:ext cx="652034"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67" name="Google Shape;767;p33"/>
          <p:cNvSpPr txBox="1">
            <a:spLocks noGrp="1"/>
          </p:cNvSpPr>
          <p:nvPr>
            <p:ph type="subTitle" idx="2"/>
          </p:nvPr>
        </p:nvSpPr>
        <p:spPr>
          <a:xfrm>
            <a:off x="4192318" y="3420841"/>
            <a:ext cx="3651344" cy="609600"/>
          </a:xfrm>
          <a:prstGeom prst="rect">
            <a:avLst/>
          </a:prstGeom>
        </p:spPr>
        <p:txBody>
          <a:bodyPr spcFirstLastPara="1" wrap="square" lIns="121705" tIns="60836" rIns="121705" bIns="121705" anchor="t" anchorCtr="0">
            <a:noAutofit/>
          </a:bodyPr>
          <a:lstStyle/>
          <a:p>
            <a:pPr marL="0" indent="0">
              <a:spcAft>
                <a:spcPts val="2130"/>
              </a:spcAft>
            </a:pPr>
            <a:r>
              <a:rPr lang="en" sz="3600" dirty="0">
                <a:latin typeface="+mj-lt"/>
                <a:ea typeface="Aachen" pitchFamily="18" charset="0"/>
                <a:cs typeface="Aachen" pitchFamily="18" charset="0"/>
              </a:rPr>
              <a:t>LUYỆN TẬP</a:t>
            </a:r>
            <a:endParaRPr sz="3600" dirty="0">
              <a:latin typeface="+mj-lt"/>
              <a:ea typeface="Aachen" pitchFamily="18" charset="0"/>
              <a:cs typeface="Aach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
                                        </p:tgtEl>
                                        <p:attrNameLst>
                                          <p:attrName>style.visibility</p:attrName>
                                        </p:attrNameLst>
                                      </p:cBhvr>
                                      <p:to>
                                        <p:strVal val="visible"/>
                                      </p:to>
                                    </p:set>
                                    <p:animEffect transition="in" filter="fade">
                                      <p:cBhvr>
                                        <p:cTn id="7" dur="500"/>
                                        <p:tgtEl>
                                          <p:spTgt spid="5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7">
                                            <p:txEl>
                                              <p:pRg st="0" end="0"/>
                                            </p:txEl>
                                          </p:spTgt>
                                        </p:tgtEl>
                                        <p:attrNameLst>
                                          <p:attrName>style.visibility</p:attrName>
                                        </p:attrNameLst>
                                      </p:cBhvr>
                                      <p:to>
                                        <p:strVal val="visible"/>
                                      </p:to>
                                    </p:set>
                                    <p:animEffect transition="in" filter="fade">
                                      <p:cBhvr>
                                        <p:cTn id="10" dur="500"/>
                                        <p:tgtEl>
                                          <p:spTgt spid="76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6">
                                            <p:txEl>
                                              <p:pRg st="0" end="0"/>
                                            </p:txEl>
                                          </p:spTgt>
                                        </p:tgtEl>
                                        <p:attrNameLst>
                                          <p:attrName>style.visibility</p:attrName>
                                        </p:attrNameLst>
                                      </p:cBhvr>
                                      <p:to>
                                        <p:strVal val="visible"/>
                                      </p:to>
                                    </p:set>
                                    <p:animEffect transition="in" filter="fade">
                                      <p:cBhvr>
                                        <p:cTn id="13" dur="500"/>
                                        <p:tgtEl>
                                          <p:spTgt spid="5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p:bldP spid="586" grpId="0" build="p"/>
      <p:bldP spid="7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3" name="Group 2">
            <a:extLst>
              <a:ext uri="{FF2B5EF4-FFF2-40B4-BE49-F238E27FC236}">
                <a16:creationId xmlns:a16="http://schemas.microsoft.com/office/drawing/2014/main" id="{108BC841-3741-4008-AEAA-4D5E0D0C8C8C}"/>
              </a:ext>
            </a:extLst>
          </p:cNvPr>
          <p:cNvGrpSpPr/>
          <p:nvPr/>
        </p:nvGrpSpPr>
        <p:grpSpPr>
          <a:xfrm>
            <a:off x="366271" y="457199"/>
            <a:ext cx="761648" cy="731520"/>
            <a:chOff x="330322" y="169810"/>
            <a:chExt cx="761648" cy="731520"/>
          </a:xfrm>
        </p:grpSpPr>
        <p:sp>
          <p:nvSpPr>
            <p:cNvPr id="14" name="Google Shape;418;p36"/>
            <p:cNvSpPr/>
            <p:nvPr/>
          </p:nvSpPr>
          <p:spPr>
            <a:xfrm>
              <a:off x="330322" y="169810"/>
              <a:ext cx="726460" cy="731520"/>
            </a:xfrm>
            <a:prstGeom prst="ellipse">
              <a:avLst/>
            </a:prstGeom>
            <a:solidFill>
              <a:schemeClr val="bg1">
                <a:lumMod val="95000"/>
              </a:schemeClr>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60451" y="29852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1</a:t>
              </a:r>
            </a:p>
          </p:txBody>
        </p:sp>
      </p:grpSp>
      <p:sp>
        <p:nvSpPr>
          <p:cNvPr id="2" name="Title 1"/>
          <p:cNvSpPr>
            <a:spLocks noGrp="1"/>
          </p:cNvSpPr>
          <p:nvPr>
            <p:ph type="title"/>
          </p:nvPr>
        </p:nvSpPr>
        <p:spPr>
          <a:xfrm>
            <a:off x="1122860" y="457199"/>
            <a:ext cx="11433828" cy="763600"/>
          </a:xfrm>
        </p:spPr>
        <p:txBody>
          <a:bodyPr/>
          <a:lstStyle/>
          <a:p>
            <a:pPr algn="just"/>
            <a:r>
              <a:rPr lang="en-US" sz="4000">
                <a:solidFill>
                  <a:schemeClr val="tx2"/>
                </a:solidFill>
                <a:latin typeface="+mj-lt"/>
                <a:ea typeface="Arial-Rounded" panose="020B0500000000000000" pitchFamily="34" charset="0"/>
                <a:cs typeface="Arial-Rounded" panose="020B0500000000000000" pitchFamily="34" charset="0"/>
              </a:rPr>
              <a:t>Tìm từ ngữ chỉ loài vật trong đoạn sau:</a:t>
            </a:r>
          </a:p>
        </p:txBody>
      </p:sp>
      <p:pic>
        <p:nvPicPr>
          <p:cNvPr id="6" name="Picture 5">
            <a:extLst>
              <a:ext uri="{FF2B5EF4-FFF2-40B4-BE49-F238E27FC236}">
                <a16:creationId xmlns:a16="http://schemas.microsoft.com/office/drawing/2014/main" id="{54B06B8F-0CF8-43AB-9A11-C177A21BDBD3}"/>
              </a:ext>
            </a:extLst>
          </p:cNvPr>
          <p:cNvPicPr>
            <a:picLocks noChangeAspect="1"/>
          </p:cNvPicPr>
          <p:nvPr/>
        </p:nvPicPr>
        <p:blipFill rotWithShape="1">
          <a:blip r:embed="rId3"/>
          <a:srcRect l="39523" t="10683"/>
          <a:stretch/>
        </p:blipFill>
        <p:spPr>
          <a:xfrm>
            <a:off x="6309519" y="1420476"/>
            <a:ext cx="5546857" cy="4017048"/>
          </a:xfrm>
          <a:prstGeom prst="rect">
            <a:avLst/>
          </a:prstGeom>
        </p:spPr>
      </p:pic>
      <p:sp>
        <p:nvSpPr>
          <p:cNvPr id="9" name="Title 1">
            <a:extLst>
              <a:ext uri="{FF2B5EF4-FFF2-40B4-BE49-F238E27FC236}">
                <a16:creationId xmlns:a16="http://schemas.microsoft.com/office/drawing/2014/main" id="{AC00814E-81B2-41B2-AC00-10AD6F26C309}"/>
              </a:ext>
            </a:extLst>
          </p:cNvPr>
          <p:cNvSpPr txBox="1">
            <a:spLocks/>
          </p:cNvSpPr>
          <p:nvPr/>
        </p:nvSpPr>
        <p:spPr>
          <a:xfrm>
            <a:off x="1280319" y="3276600"/>
            <a:ext cx="5943600"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3600">
                <a:solidFill>
                  <a:schemeClr val="tx2"/>
                </a:solidFill>
                <a:latin typeface="+mj-lt"/>
                <a:ea typeface="Arial-Rounded" panose="020B0500000000000000" pitchFamily="34" charset="0"/>
                <a:cs typeface="Arial-Rounded" panose="020B0500000000000000" pitchFamily="34" charset="0"/>
              </a:rPr>
              <a:t>Rền rĩ kéo đàn</a:t>
            </a:r>
          </a:p>
          <a:p>
            <a:pPr algn="just"/>
            <a:r>
              <a:rPr lang="en-US" sz="3600">
                <a:solidFill>
                  <a:schemeClr val="tx2"/>
                </a:solidFill>
                <a:latin typeface="+mj-lt"/>
                <a:ea typeface="Arial-Rounded" panose="020B0500000000000000" pitchFamily="34" charset="0"/>
                <a:cs typeface="Arial-Rounded" panose="020B0500000000000000" pitchFamily="34" charset="0"/>
              </a:rPr>
              <a:t>Đúng là anh dế</a:t>
            </a:r>
          </a:p>
          <a:p>
            <a:pPr algn="just"/>
            <a:r>
              <a:rPr lang="en-US" sz="3600">
                <a:solidFill>
                  <a:schemeClr val="tx2"/>
                </a:solidFill>
                <a:latin typeface="+mj-lt"/>
                <a:ea typeface="Arial-Rounded" panose="020B0500000000000000" pitchFamily="34" charset="0"/>
                <a:cs typeface="Arial-Rounded" panose="020B0500000000000000" pitchFamily="34" charset="0"/>
              </a:rPr>
              <a:t>Suốt đời chậm trễ</a:t>
            </a:r>
          </a:p>
          <a:p>
            <a:pPr algn="just"/>
            <a:r>
              <a:rPr lang="en-US" sz="3600">
                <a:solidFill>
                  <a:schemeClr val="tx2"/>
                </a:solidFill>
                <a:latin typeface="+mj-lt"/>
                <a:ea typeface="Arial-Rounded" panose="020B0500000000000000" pitchFamily="34" charset="0"/>
                <a:cs typeface="Arial-Rounded" panose="020B0500000000000000" pitchFamily="34" charset="0"/>
              </a:rPr>
              <a:t>Là họ nhà sên</a:t>
            </a:r>
          </a:p>
          <a:p>
            <a:pPr algn="just"/>
            <a:r>
              <a:rPr lang="en-US" sz="3600">
                <a:solidFill>
                  <a:schemeClr val="tx2"/>
                </a:solidFill>
                <a:latin typeface="+mj-lt"/>
                <a:ea typeface="Arial-Rounded" panose="020B0500000000000000" pitchFamily="34" charset="0"/>
                <a:cs typeface="Arial-Rounded" panose="020B0500000000000000" pitchFamily="34" charset="0"/>
              </a:rPr>
              <a:t>Đêm đêm thắp đèn</a:t>
            </a:r>
          </a:p>
          <a:p>
            <a:pPr algn="just"/>
            <a:r>
              <a:rPr lang="en-US" sz="3600">
                <a:solidFill>
                  <a:schemeClr val="tx2"/>
                </a:solidFill>
                <a:latin typeface="+mj-lt"/>
                <a:ea typeface="Arial-Rounded" panose="020B0500000000000000" pitchFamily="34" charset="0"/>
                <a:cs typeface="Arial-Rounded" panose="020B0500000000000000" pitchFamily="34" charset="0"/>
              </a:rPr>
              <a:t>Là cô đom đóm.</a:t>
            </a:r>
          </a:p>
          <a:p>
            <a:pPr algn="just"/>
            <a:r>
              <a:rPr lang="en-US" sz="3600">
                <a:solidFill>
                  <a:schemeClr val="tx2"/>
                </a:solidFill>
                <a:latin typeface="+mj-lt"/>
                <a:ea typeface="Arial-Rounded" panose="020B0500000000000000" pitchFamily="34" charset="0"/>
                <a:cs typeface="Arial-Rounded" panose="020B0500000000000000" pitchFamily="34" charset="0"/>
              </a:rPr>
              <a:t>                (Vè loài vật)</a:t>
            </a:r>
          </a:p>
        </p:txBody>
      </p:sp>
      <p:cxnSp>
        <p:nvCxnSpPr>
          <p:cNvPr id="8" name="Straight Connector 7">
            <a:extLst>
              <a:ext uri="{FF2B5EF4-FFF2-40B4-BE49-F238E27FC236}">
                <a16:creationId xmlns:a16="http://schemas.microsoft.com/office/drawing/2014/main" id="{DF47312F-7E09-45A3-80AB-C89C4F00EA75}"/>
              </a:ext>
            </a:extLst>
          </p:cNvPr>
          <p:cNvCxnSpPr>
            <a:cxnSpLocks/>
          </p:cNvCxnSpPr>
          <p:nvPr/>
        </p:nvCxnSpPr>
        <p:spPr>
          <a:xfrm>
            <a:off x="4027056" y="2819400"/>
            <a:ext cx="461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2BB2A5-0369-46A3-A9A1-57B9988CC8B7}"/>
              </a:ext>
            </a:extLst>
          </p:cNvPr>
          <p:cNvCxnSpPr>
            <a:cxnSpLocks/>
          </p:cNvCxnSpPr>
          <p:nvPr/>
        </p:nvCxnSpPr>
        <p:spPr>
          <a:xfrm>
            <a:off x="3552410" y="3886200"/>
            <a:ext cx="7424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0B1A8D-D2D5-4E7A-B20B-FC976F376D8E}"/>
              </a:ext>
            </a:extLst>
          </p:cNvPr>
          <p:cNvCxnSpPr>
            <a:cxnSpLocks/>
          </p:cNvCxnSpPr>
          <p:nvPr/>
        </p:nvCxnSpPr>
        <p:spPr>
          <a:xfrm>
            <a:off x="2651919" y="5018316"/>
            <a:ext cx="18361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A7B2-E15E-42CE-A131-A2F3DF2FFA9C}"/>
              </a:ext>
            </a:extLst>
          </p:cNvPr>
          <p:cNvSpPr>
            <a:spLocks noGrp="1"/>
          </p:cNvSpPr>
          <p:nvPr>
            <p:ph type="title"/>
          </p:nvPr>
        </p:nvSpPr>
        <p:spPr>
          <a:xfrm>
            <a:off x="899319" y="2133600"/>
            <a:ext cx="10134600" cy="1656400"/>
          </a:xfrm>
        </p:spPr>
        <p:txBody>
          <a:bodyPr/>
          <a:lstStyle/>
          <a:p>
            <a:r>
              <a:rPr lang="en-US" sz="8000" dirty="0">
                <a:latin typeface="Times New Roman" panose="02020603050405020304" pitchFamily="18" charset="0"/>
                <a:cs typeface="Times New Roman" panose="02020603050405020304" pitchFamily="18" charset="0"/>
              </a:rPr>
              <a:t>Kể thêm </a:t>
            </a:r>
            <a:r>
              <a:rPr lang="en-US" sz="8000" dirty="0" smtClean="0">
                <a:latin typeface="Times New Roman" panose="02020603050405020304" pitchFamily="18" charset="0"/>
                <a:cs typeface="Times New Roman" panose="02020603050405020304" pitchFamily="18" charset="0"/>
              </a:rPr>
              <a:t>một </a:t>
            </a:r>
            <a:r>
              <a:rPr lang="en-US" sz="8000" dirty="0">
                <a:latin typeface="Times New Roman" panose="02020603050405020304" pitchFamily="18" charset="0"/>
                <a:cs typeface="Times New Roman" panose="02020603050405020304" pitchFamily="18" charset="0"/>
              </a:rPr>
              <a:t>số loài vật </a:t>
            </a:r>
            <a:r>
              <a:rPr lang="vi-VN" sz="8000" dirty="0" smtClean="0">
                <a:latin typeface="Times New Roman" panose="02020603050405020304" pitchFamily="18" charset="0"/>
                <a:cs typeface="Times New Roman" panose="02020603050405020304" pitchFamily="18" charset="0"/>
              </a:rPr>
              <a:t>nhỏ bé mà </a:t>
            </a:r>
            <a:r>
              <a:rPr lang="en-US" sz="8000" dirty="0" smtClean="0">
                <a:latin typeface="Times New Roman" panose="02020603050405020304" pitchFamily="18" charset="0"/>
                <a:cs typeface="Times New Roman" panose="02020603050405020304" pitchFamily="18" charset="0"/>
              </a:rPr>
              <a:t>em </a:t>
            </a:r>
            <a:r>
              <a:rPr lang="en-US" sz="8000" dirty="0">
                <a:latin typeface="Times New Roman" panose="02020603050405020304" pitchFamily="18" charset="0"/>
                <a:cs typeface="Times New Roman" panose="02020603050405020304" pitchFamily="18" charset="0"/>
              </a:rPr>
              <a:t>biết.</a:t>
            </a:r>
          </a:p>
        </p:txBody>
      </p:sp>
    </p:spTree>
    <p:extLst>
      <p:ext uri="{BB962C8B-B14F-4D97-AF65-F5344CB8AC3E}">
        <p14:creationId xmlns:p14="http://schemas.microsoft.com/office/powerpoint/2010/main" val="223872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12" name="Group 11"/>
          <p:cNvGrpSpPr/>
          <p:nvPr/>
        </p:nvGrpSpPr>
        <p:grpSpPr>
          <a:xfrm>
            <a:off x="399031" y="277304"/>
            <a:ext cx="750569" cy="731520"/>
            <a:chOff x="3041857" y="1727885"/>
            <a:chExt cx="1228170" cy="1188721"/>
          </a:xfrm>
        </p:grpSpPr>
        <p:sp>
          <p:nvSpPr>
            <p:cNvPr id="14" name="Google Shape;418;p36"/>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2</a:t>
              </a:r>
            </a:p>
          </p:txBody>
        </p:sp>
      </p:grpSp>
      <p:sp>
        <p:nvSpPr>
          <p:cNvPr id="2" name="Title 1"/>
          <p:cNvSpPr>
            <a:spLocks noGrp="1"/>
          </p:cNvSpPr>
          <p:nvPr>
            <p:ph type="title"/>
          </p:nvPr>
        </p:nvSpPr>
        <p:spPr>
          <a:xfrm>
            <a:off x="1186226" y="557637"/>
            <a:ext cx="10246588" cy="763600"/>
          </a:xfrm>
        </p:spPr>
        <p:txBody>
          <a:bodyPr/>
          <a:lstStyle/>
          <a:p>
            <a:pPr algn="just"/>
            <a:r>
              <a:rPr lang="en-US" sz="4000">
                <a:latin typeface="+mj-lt"/>
                <a:ea typeface="Arial-Rounded" pitchFamily="34" charset="0"/>
                <a:cs typeface="Arial-Rounded" pitchFamily="34" charset="0"/>
              </a:rPr>
              <a:t>Kết hợp từ ngữ ở cột A với từ ngữ ở cột B để tạo câu.</a:t>
            </a:r>
          </a:p>
        </p:txBody>
      </p:sp>
      <p:sp>
        <p:nvSpPr>
          <p:cNvPr id="7" name="Flowchart: Terminator 6">
            <a:extLst>
              <a:ext uri="{FF2B5EF4-FFF2-40B4-BE49-F238E27FC236}">
                <a16:creationId xmlns:a16="http://schemas.microsoft.com/office/drawing/2014/main" id="{E8C98356-F0F0-4297-BCF5-494E9BFDA9B1}"/>
              </a:ext>
            </a:extLst>
          </p:cNvPr>
          <p:cNvSpPr/>
          <p:nvPr/>
        </p:nvSpPr>
        <p:spPr>
          <a:xfrm>
            <a:off x="1432719" y="2543109"/>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Ve sầu</a:t>
            </a:r>
          </a:p>
        </p:txBody>
      </p:sp>
      <p:sp>
        <p:nvSpPr>
          <p:cNvPr id="21" name="Flowchart: Terminator 20">
            <a:extLst>
              <a:ext uri="{FF2B5EF4-FFF2-40B4-BE49-F238E27FC236}">
                <a16:creationId xmlns:a16="http://schemas.microsoft.com/office/drawing/2014/main" id="{46B61301-62EA-4792-82A6-99504924360B}"/>
              </a:ext>
            </a:extLst>
          </p:cNvPr>
          <p:cNvSpPr/>
          <p:nvPr/>
        </p:nvSpPr>
        <p:spPr>
          <a:xfrm>
            <a:off x="1432719" y="4056318"/>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Ong</a:t>
            </a:r>
          </a:p>
        </p:txBody>
      </p:sp>
      <p:sp>
        <p:nvSpPr>
          <p:cNvPr id="22" name="Flowchart: Terminator 21">
            <a:extLst>
              <a:ext uri="{FF2B5EF4-FFF2-40B4-BE49-F238E27FC236}">
                <a16:creationId xmlns:a16="http://schemas.microsoft.com/office/drawing/2014/main" id="{B7C1121D-6C03-4750-9767-9532CB8297E1}"/>
              </a:ext>
            </a:extLst>
          </p:cNvPr>
          <p:cNvSpPr/>
          <p:nvPr/>
        </p:nvSpPr>
        <p:spPr>
          <a:xfrm>
            <a:off x="1432719" y="5569527"/>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Chim sâu</a:t>
            </a:r>
          </a:p>
        </p:txBody>
      </p:sp>
      <p:sp>
        <p:nvSpPr>
          <p:cNvPr id="23" name="Flowchart: Terminator 22">
            <a:extLst>
              <a:ext uri="{FF2B5EF4-FFF2-40B4-BE49-F238E27FC236}">
                <a16:creationId xmlns:a16="http://schemas.microsoft.com/office/drawing/2014/main" id="{0D1CB959-0B6C-419B-BB7B-0632C238FEA1}"/>
              </a:ext>
            </a:extLst>
          </p:cNvPr>
          <p:cNvSpPr/>
          <p:nvPr/>
        </p:nvSpPr>
        <p:spPr>
          <a:xfrm>
            <a:off x="7223919" y="2543109"/>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báo mùa hè tới.</a:t>
            </a:r>
          </a:p>
        </p:txBody>
      </p:sp>
      <p:sp>
        <p:nvSpPr>
          <p:cNvPr id="24" name="Flowchart: Terminator 23">
            <a:extLst>
              <a:ext uri="{FF2B5EF4-FFF2-40B4-BE49-F238E27FC236}">
                <a16:creationId xmlns:a16="http://schemas.microsoft.com/office/drawing/2014/main" id="{29F26EFE-81C4-4203-9DC9-993EE884EDAC}"/>
              </a:ext>
            </a:extLst>
          </p:cNvPr>
          <p:cNvSpPr/>
          <p:nvPr/>
        </p:nvSpPr>
        <p:spPr>
          <a:xfrm>
            <a:off x="7223919" y="4056318"/>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bắt sâu cho lá.</a:t>
            </a:r>
          </a:p>
        </p:txBody>
      </p:sp>
      <p:sp>
        <p:nvSpPr>
          <p:cNvPr id="25" name="Flowchart: Terminator 24">
            <a:extLst>
              <a:ext uri="{FF2B5EF4-FFF2-40B4-BE49-F238E27FC236}">
                <a16:creationId xmlns:a16="http://schemas.microsoft.com/office/drawing/2014/main" id="{A03109BD-2949-43EB-9DE2-E8C4E483CB08}"/>
              </a:ext>
            </a:extLst>
          </p:cNvPr>
          <p:cNvSpPr/>
          <p:nvPr/>
        </p:nvSpPr>
        <p:spPr>
          <a:xfrm>
            <a:off x="7223919" y="5569527"/>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làm ra mật ngọt.</a:t>
            </a:r>
          </a:p>
        </p:txBody>
      </p:sp>
      <p:cxnSp>
        <p:nvCxnSpPr>
          <p:cNvPr id="11" name="Straight Connector 10">
            <a:extLst>
              <a:ext uri="{FF2B5EF4-FFF2-40B4-BE49-F238E27FC236}">
                <a16:creationId xmlns:a16="http://schemas.microsoft.com/office/drawing/2014/main" id="{CE287C7F-F1F6-4432-872E-CD44E2FAF185}"/>
              </a:ext>
            </a:extLst>
          </p:cNvPr>
          <p:cNvCxnSpPr>
            <a:cxnSpLocks/>
            <a:stCxn id="7" idx="3"/>
            <a:endCxn id="23" idx="1"/>
          </p:cNvCxnSpPr>
          <p:nvPr/>
        </p:nvCxnSpPr>
        <p:spPr>
          <a:xfrm>
            <a:off x="4861719" y="2958746"/>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FEFA06-A51C-4C5A-BBC1-6D77E24E5909}"/>
              </a:ext>
            </a:extLst>
          </p:cNvPr>
          <p:cNvCxnSpPr>
            <a:cxnSpLocks/>
            <a:endCxn id="25" idx="1"/>
          </p:cNvCxnSpPr>
          <p:nvPr/>
        </p:nvCxnSpPr>
        <p:spPr>
          <a:xfrm>
            <a:off x="4861719" y="4513329"/>
            <a:ext cx="2362200" cy="14718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1007EB-416B-498E-A447-B3F2822451A9}"/>
              </a:ext>
            </a:extLst>
          </p:cNvPr>
          <p:cNvCxnSpPr>
            <a:cxnSpLocks/>
            <a:endCxn id="24" idx="1"/>
          </p:cNvCxnSpPr>
          <p:nvPr/>
        </p:nvCxnSpPr>
        <p:spPr>
          <a:xfrm flipV="1">
            <a:off x="4861719" y="4471955"/>
            <a:ext cx="2362200" cy="15959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03BB417-3D0F-4D9B-BEAA-7300BC613CB1}"/>
              </a:ext>
            </a:extLst>
          </p:cNvPr>
          <p:cNvSpPr/>
          <p:nvPr/>
        </p:nvSpPr>
        <p:spPr>
          <a:xfrm>
            <a:off x="2728119" y="1797091"/>
            <a:ext cx="647700" cy="647700"/>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A</a:t>
            </a:r>
          </a:p>
        </p:txBody>
      </p:sp>
      <p:sp>
        <p:nvSpPr>
          <p:cNvPr id="31" name="Oval 30">
            <a:extLst>
              <a:ext uri="{FF2B5EF4-FFF2-40B4-BE49-F238E27FC236}">
                <a16:creationId xmlns:a16="http://schemas.microsoft.com/office/drawing/2014/main" id="{15631A35-337E-40DF-A543-1B72FB7CC000}"/>
              </a:ext>
            </a:extLst>
          </p:cNvPr>
          <p:cNvSpPr/>
          <p:nvPr/>
        </p:nvSpPr>
        <p:spPr>
          <a:xfrm>
            <a:off x="9186069" y="1861173"/>
            <a:ext cx="647700" cy="647700"/>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B</a:t>
            </a:r>
          </a:p>
        </p:txBody>
      </p:sp>
    </p:spTree>
    <p:extLst>
      <p:ext uri="{BB962C8B-B14F-4D97-AF65-F5344CB8AC3E}">
        <p14:creationId xmlns:p14="http://schemas.microsoft.com/office/powerpoint/2010/main" val="25387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a16="http://schemas.microsoft.com/office/drawing/2014/main" id="{4F77C89E-0C7B-458A-B70F-66F12504272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256757" y="1784696"/>
            <a:ext cx="10774771" cy="4006504"/>
          </a:xfrm>
          <a:prstGeom prst="rect">
            <a:avLst/>
          </a:prstGeom>
        </p:spPr>
      </p:pic>
    </p:spTree>
    <p:extLst>
      <p:ext uri="{BB962C8B-B14F-4D97-AF65-F5344CB8AC3E}">
        <p14:creationId xmlns:p14="http://schemas.microsoft.com/office/powerpoint/2010/main" val="428777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a16="http://schemas.microsoft.com/office/drawing/2014/main" id="{4F77C89E-0C7B-458A-B70F-66F1250427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33457" t="3003" r="40376" b="34235"/>
          <a:stretch/>
        </p:blipFill>
        <p:spPr>
          <a:xfrm>
            <a:off x="7747535" y="2057400"/>
            <a:ext cx="3588329" cy="3200400"/>
          </a:xfrm>
          <a:prstGeom prst="rect">
            <a:avLst/>
          </a:prstGeom>
        </p:spPr>
      </p:pic>
      <p:sp>
        <p:nvSpPr>
          <p:cNvPr id="7" name="Title 1">
            <a:extLst>
              <a:ext uri="{FF2B5EF4-FFF2-40B4-BE49-F238E27FC236}">
                <a16:creationId xmlns:a16="http://schemas.microsoft.com/office/drawing/2014/main" id="{E6E5640B-73F3-4AF7-82DA-147FF5060E2F}"/>
              </a:ext>
            </a:extLst>
          </p:cNvPr>
          <p:cNvSpPr txBox="1">
            <a:spLocks/>
          </p:cNvSpPr>
          <p:nvPr/>
        </p:nvSpPr>
        <p:spPr>
          <a:xfrm>
            <a:off x="957625" y="23622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Ốc sên bò ở đâu?</a:t>
            </a:r>
          </a:p>
        </p:txBody>
      </p:sp>
      <p:sp>
        <p:nvSpPr>
          <p:cNvPr id="8" name="Title 1">
            <a:extLst>
              <a:ext uri="{FF2B5EF4-FFF2-40B4-BE49-F238E27FC236}">
                <a16:creationId xmlns:a16="http://schemas.microsoft.com/office/drawing/2014/main" id="{45FEDDE8-1306-42DB-B067-4502177720B2}"/>
              </a:ext>
            </a:extLst>
          </p:cNvPr>
          <p:cNvSpPr txBox="1">
            <a:spLocks/>
          </p:cNvSpPr>
          <p:nvPr/>
        </p:nvSpPr>
        <p:spPr>
          <a:xfrm>
            <a:off x="957625" y="32758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dirty="0">
                <a:latin typeface="+mj-lt"/>
                <a:ea typeface="Arial-Rounded" pitchFamily="34" charset="0"/>
                <a:cs typeface="Arial-Rounded" pitchFamily="34" charset="0"/>
              </a:rPr>
              <a:t>- Ốc sên bò trên </a:t>
            </a:r>
            <a:r>
              <a:rPr lang="en-US" sz="4000" dirty="0" smtClean="0">
                <a:latin typeface="+mj-lt"/>
                <a:ea typeface="Arial-Rounded" pitchFamily="34" charset="0"/>
                <a:cs typeface="Arial-Rounded" pitchFamily="34" charset="0"/>
              </a:rPr>
              <a:t>lá.</a:t>
            </a:r>
            <a:endParaRPr lang="en-US" sz="4000" dirty="0">
              <a:latin typeface="+mj-lt"/>
              <a:ea typeface="Arial-Rounded" pitchFamily="34" charset="0"/>
              <a:cs typeface="Arial-Rounded" pitchFamily="34" charset="0"/>
            </a:endParaRPr>
          </a:p>
        </p:txBody>
      </p:sp>
    </p:spTree>
    <p:extLst>
      <p:ext uri="{BB962C8B-B14F-4D97-AF65-F5344CB8AC3E}">
        <p14:creationId xmlns:p14="http://schemas.microsoft.com/office/powerpoint/2010/main" val="166961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a16="http://schemas.microsoft.com/office/drawing/2014/main" id="{4F77C89E-0C7B-458A-B70F-66F1250427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60389" t="2989" r="-469" b="34249"/>
          <a:stretch/>
        </p:blipFill>
        <p:spPr>
          <a:xfrm>
            <a:off x="2956719" y="1675600"/>
            <a:ext cx="5496184" cy="3200400"/>
          </a:xfrm>
          <a:prstGeom prst="rect">
            <a:avLst/>
          </a:prstGeom>
        </p:spPr>
      </p:pic>
      <p:sp>
        <p:nvSpPr>
          <p:cNvPr id="7" name="Title 1">
            <a:extLst>
              <a:ext uri="{FF2B5EF4-FFF2-40B4-BE49-F238E27FC236}">
                <a16:creationId xmlns:a16="http://schemas.microsoft.com/office/drawing/2014/main" id="{E6E5640B-73F3-4AF7-82DA-147FF5060E2F}"/>
              </a:ext>
            </a:extLst>
          </p:cNvPr>
          <p:cNvSpPr txBox="1">
            <a:spLocks/>
          </p:cNvSpPr>
          <p:nvPr/>
        </p:nvSpPr>
        <p:spPr>
          <a:xfrm>
            <a:off x="2956719" y="5052465"/>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Nhện chăng tơ ở đâu?</a:t>
            </a:r>
          </a:p>
        </p:txBody>
      </p:sp>
      <p:sp>
        <p:nvSpPr>
          <p:cNvPr id="8" name="Title 1">
            <a:extLst>
              <a:ext uri="{FF2B5EF4-FFF2-40B4-BE49-F238E27FC236}">
                <a16:creationId xmlns:a16="http://schemas.microsoft.com/office/drawing/2014/main" id="{45FEDDE8-1306-42DB-B067-4502177720B2}"/>
              </a:ext>
            </a:extLst>
          </p:cNvPr>
          <p:cNvSpPr txBox="1">
            <a:spLocks/>
          </p:cNvSpPr>
          <p:nvPr/>
        </p:nvSpPr>
        <p:spPr>
          <a:xfrm>
            <a:off x="2956719" y="5966065"/>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a:latin typeface="+mj-lt"/>
                <a:ea typeface="Arial-Rounded" pitchFamily="34" charset="0"/>
                <a:cs typeface="Arial-Rounded" pitchFamily="34" charset="0"/>
              </a:rPr>
              <a:t>- Nhện chăng tơ trên cây.</a:t>
            </a:r>
          </a:p>
        </p:txBody>
      </p:sp>
    </p:spTree>
    <p:extLst>
      <p:ext uri="{BB962C8B-B14F-4D97-AF65-F5344CB8AC3E}">
        <p14:creationId xmlns:p14="http://schemas.microsoft.com/office/powerpoint/2010/main" val="6582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585</Words>
  <Application>Microsoft Office PowerPoint</Application>
  <PresentationFormat>Custom</PresentationFormat>
  <Paragraphs>90</Paragraphs>
  <Slides>13</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Arial</vt:lpstr>
      <vt:lpstr>Quicksand SemiBold</vt:lpstr>
      <vt:lpstr>Times New Roman</vt:lpstr>
      <vt:lpstr>Arial-Rounded</vt:lpstr>
      <vt:lpstr>Hammersmith One</vt:lpstr>
      <vt:lpstr>Fredoka One</vt:lpstr>
      <vt:lpstr>Bebas Neue</vt:lpstr>
      <vt:lpstr>HP001 4 hàng</vt:lpstr>
      <vt:lpstr>Aachen</vt:lpstr>
      <vt:lpstr>Frankfurter</vt:lpstr>
      <vt:lpstr>HP001 5 hàng</vt:lpstr>
      <vt:lpstr>Arial Rounded MT Bold</vt:lpstr>
      <vt:lpstr>Quicksand Medium</vt:lpstr>
      <vt:lpstr>Fall Vibes Stickers fo Marketing by Slidesgo</vt:lpstr>
      <vt:lpstr>PowerPoint Presentation</vt:lpstr>
      <vt:lpstr>bộ lông vằn</vt:lpstr>
      <vt:lpstr> Đặt một câu về một bộ phận của  con vật nuôi trong nhà.</vt:lpstr>
      <vt:lpstr>Tìm từ ngữ chỉ loài vật trong đoạn sau:</vt:lpstr>
      <vt:lpstr>Kể thêm một số loài vật nhỏ bé mà em biết.</vt:lpstr>
      <vt:lpstr>Kết hợp từ ngữ ở cột A với từ ngữ ở cột B để tạo câu.</vt:lpstr>
      <vt:lpstr>Hỏi – đáp theo mẫu, viết vào vở câu hỏi, câu trả lời của em và bạn.</vt:lpstr>
      <vt:lpstr>Hỏi – đáp theo mẫu, viết vào vở câu hỏi, câu trả lời của em và bạn.</vt:lpstr>
      <vt:lpstr>Hỏi – đáp theo mẫu, viết vào vở câu hỏi, câu trả lời của em và bạn.</vt:lpstr>
      <vt:lpstr>PowerPoint Presentation</vt:lpstr>
      <vt:lpstr>Vận dụng</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VIBES STICKERS</dc:title>
  <dc:creator>PC</dc:creator>
  <cp:lastModifiedBy>Admin</cp:lastModifiedBy>
  <cp:revision>118</cp:revision>
  <dcterms:modified xsi:type="dcterms:W3CDTF">2022-03-17T09:05:15Z</dcterms:modified>
</cp:coreProperties>
</file>