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6"/>
  </p:notesMasterIdLst>
  <p:sldIdLst>
    <p:sldId id="256" r:id="rId4"/>
    <p:sldId id="258" r:id="rId5"/>
    <p:sldId id="259" r:id="rId6"/>
    <p:sldId id="261" r:id="rId7"/>
    <p:sldId id="263" r:id="rId8"/>
    <p:sldId id="302" r:id="rId9"/>
    <p:sldId id="303" r:id="rId10"/>
    <p:sldId id="304" r:id="rId11"/>
    <p:sldId id="305" r:id="rId12"/>
    <p:sldId id="306" r:id="rId13"/>
    <p:sldId id="307" r:id="rId14"/>
    <p:sldId id="301" r:id="rId15"/>
    <p:sldId id="310" r:id="rId16"/>
    <p:sldId id="308" r:id="rId17"/>
    <p:sldId id="309" r:id="rId18"/>
    <p:sldId id="271" r:id="rId19"/>
    <p:sldId id="273" r:id="rId20"/>
    <p:sldId id="274" r:id="rId21"/>
    <p:sldId id="275" r:id="rId22"/>
    <p:sldId id="279" r:id="rId23"/>
    <p:sldId id="280" r:id="rId24"/>
    <p:sldId id="311" r:id="rId25"/>
    <p:sldId id="281" r:id="rId26"/>
    <p:sldId id="282" r:id="rId27"/>
    <p:sldId id="283" r:id="rId28"/>
    <p:sldId id="284" r:id="rId29"/>
    <p:sldId id="286" r:id="rId30"/>
    <p:sldId id="319" r:id="rId31"/>
    <p:sldId id="312" r:id="rId32"/>
    <p:sldId id="288" r:id="rId33"/>
    <p:sldId id="313" r:id="rId34"/>
    <p:sldId id="289" r:id="rId35"/>
    <p:sldId id="290" r:id="rId36"/>
    <p:sldId id="292" r:id="rId37"/>
    <p:sldId id="314" r:id="rId38"/>
    <p:sldId id="297" r:id="rId39"/>
    <p:sldId id="315" r:id="rId40"/>
    <p:sldId id="317" r:id="rId41"/>
    <p:sldId id="318" r:id="rId42"/>
    <p:sldId id="316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EDF676"/>
    <a:srgbClr val="F07098"/>
    <a:srgbClr val="E3F77D"/>
    <a:srgbClr val="EBB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08BE-74B5-4725-BBC9-7AB571F684D2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EC63E-1EC7-4951-89F9-61CF1888E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1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EC63E-1EC7-4951-89F9-61CF1888E7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3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9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9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6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0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7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84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6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3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3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52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6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3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0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40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21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08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7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64" y="2130533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6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9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3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56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3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8" y="4407008"/>
            <a:ext cx="10363199" cy="1362075"/>
          </a:xfrm>
        </p:spPr>
        <p:txBody>
          <a:bodyPr anchor="t"/>
          <a:lstStyle>
            <a:lvl1pPr algn="l">
              <a:defRPr sz="415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8" y="2906729"/>
            <a:ext cx="10363199" cy="1500187"/>
          </a:xfrm>
        </p:spPr>
        <p:txBody>
          <a:bodyPr anchor="b"/>
          <a:lstStyle>
            <a:lvl1pPr marL="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1pPr>
            <a:lvl2pPr marL="471643" indent="0"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 marL="943285" indent="0">
              <a:buNone/>
              <a:defRPr sz="1683">
                <a:solidFill>
                  <a:schemeClr val="tx1">
                    <a:tint val="75000"/>
                  </a:schemeClr>
                </a:solidFill>
              </a:defRPr>
            </a:lvl3pPr>
            <a:lvl4pPr marL="1414928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4pPr>
            <a:lvl5pPr marL="1886569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5pPr>
            <a:lvl6pPr marL="235821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6pPr>
            <a:lvl7pPr marL="2829856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7pPr>
            <a:lvl8pPr marL="3301493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8pPr>
            <a:lvl9pPr marL="3773137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9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59" y="1600252"/>
            <a:ext cx="5384804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61" y="1600252"/>
            <a:ext cx="5384804" cy="4525963"/>
          </a:xfrm>
        </p:spPr>
        <p:txBody>
          <a:bodyPr/>
          <a:lstStyle>
            <a:lvl1pPr>
              <a:defRPr sz="2871"/>
            </a:lvl1pPr>
            <a:lvl2pPr>
              <a:defRPr sz="2475"/>
            </a:lvl2pPr>
            <a:lvl3pPr>
              <a:defRPr sz="2080"/>
            </a:lvl3pPr>
            <a:lvl4pPr>
              <a:defRPr sz="1881"/>
            </a:lvl4pPr>
            <a:lvl5pPr>
              <a:defRPr sz="1881"/>
            </a:lvl5pPr>
            <a:lvl6pPr>
              <a:defRPr sz="1881"/>
            </a:lvl6pPr>
            <a:lvl7pPr>
              <a:defRPr sz="1881"/>
            </a:lvl7pPr>
            <a:lvl8pPr>
              <a:defRPr sz="1881"/>
            </a:lvl8pPr>
            <a:lvl9pPr>
              <a:defRPr sz="18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11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68" y="1535114"/>
            <a:ext cx="5386916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43" indent="0">
              <a:buNone/>
              <a:defRPr sz="2080" b="1"/>
            </a:lvl2pPr>
            <a:lvl3pPr marL="943285" indent="0">
              <a:buNone/>
              <a:defRPr sz="1881" b="1"/>
            </a:lvl3pPr>
            <a:lvl4pPr marL="1414928" indent="0">
              <a:buNone/>
              <a:defRPr sz="1683" b="1"/>
            </a:lvl4pPr>
            <a:lvl5pPr marL="1886569" indent="0">
              <a:buNone/>
              <a:defRPr sz="1683" b="1"/>
            </a:lvl5pPr>
            <a:lvl6pPr marL="2358210" indent="0">
              <a:buNone/>
              <a:defRPr sz="1683" b="1"/>
            </a:lvl6pPr>
            <a:lvl7pPr marL="2829856" indent="0">
              <a:buNone/>
              <a:defRPr sz="1683" b="1"/>
            </a:lvl7pPr>
            <a:lvl8pPr marL="3301493" indent="0">
              <a:buNone/>
              <a:defRPr sz="1683" b="1"/>
            </a:lvl8pPr>
            <a:lvl9pPr marL="3773137" indent="0">
              <a:buNone/>
              <a:defRPr sz="168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68" y="2174876"/>
            <a:ext cx="5386916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7" y="1535114"/>
            <a:ext cx="5389033" cy="639762"/>
          </a:xfrm>
        </p:spPr>
        <p:txBody>
          <a:bodyPr anchor="b"/>
          <a:lstStyle>
            <a:lvl1pPr marL="0" indent="0">
              <a:buNone/>
              <a:defRPr sz="2475" b="1"/>
            </a:lvl1pPr>
            <a:lvl2pPr marL="471643" indent="0">
              <a:buNone/>
              <a:defRPr sz="2080" b="1"/>
            </a:lvl2pPr>
            <a:lvl3pPr marL="943285" indent="0">
              <a:buNone/>
              <a:defRPr sz="1881" b="1"/>
            </a:lvl3pPr>
            <a:lvl4pPr marL="1414928" indent="0">
              <a:buNone/>
              <a:defRPr sz="1683" b="1"/>
            </a:lvl4pPr>
            <a:lvl5pPr marL="1886569" indent="0">
              <a:buNone/>
              <a:defRPr sz="1683" b="1"/>
            </a:lvl5pPr>
            <a:lvl6pPr marL="2358210" indent="0">
              <a:buNone/>
              <a:defRPr sz="1683" b="1"/>
            </a:lvl6pPr>
            <a:lvl7pPr marL="2829856" indent="0">
              <a:buNone/>
              <a:defRPr sz="1683" b="1"/>
            </a:lvl7pPr>
            <a:lvl8pPr marL="3301493" indent="0">
              <a:buNone/>
              <a:defRPr sz="1683" b="1"/>
            </a:lvl8pPr>
            <a:lvl9pPr marL="3773137" indent="0">
              <a:buNone/>
              <a:defRPr sz="168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7" y="2174876"/>
            <a:ext cx="5389033" cy="3951288"/>
          </a:xfrm>
        </p:spPr>
        <p:txBody>
          <a:bodyPr/>
          <a:lstStyle>
            <a:lvl1pPr>
              <a:defRPr sz="2475"/>
            </a:lvl1pPr>
            <a:lvl2pPr>
              <a:defRPr sz="2080"/>
            </a:lvl2pPr>
            <a:lvl3pPr>
              <a:defRPr sz="1881"/>
            </a:lvl3pPr>
            <a:lvl4pPr>
              <a:defRPr sz="1683"/>
            </a:lvl4pPr>
            <a:lvl5pPr>
              <a:defRPr sz="1683"/>
            </a:lvl5pPr>
            <a:lvl6pPr>
              <a:defRPr sz="1683"/>
            </a:lvl6pPr>
            <a:lvl7pPr>
              <a:defRPr sz="1683"/>
            </a:lvl7pPr>
            <a:lvl8pPr>
              <a:defRPr sz="1683"/>
            </a:lvl8pPr>
            <a:lvl9pPr>
              <a:defRPr sz="168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2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32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63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6" y="273056"/>
            <a:ext cx="4011085" cy="1162050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01" y="273158"/>
            <a:ext cx="6815668" cy="5853113"/>
          </a:xfrm>
        </p:spPr>
        <p:txBody>
          <a:bodyPr/>
          <a:lstStyle>
            <a:lvl1pPr>
              <a:defRPr sz="3267"/>
            </a:lvl1pPr>
            <a:lvl2pPr>
              <a:defRPr sz="2871"/>
            </a:lvl2pPr>
            <a:lvl3pPr>
              <a:defRPr sz="2475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6" y="1435149"/>
            <a:ext cx="4011085" cy="4691063"/>
          </a:xfrm>
        </p:spPr>
        <p:txBody>
          <a:bodyPr/>
          <a:lstStyle>
            <a:lvl1pPr marL="0" indent="0">
              <a:buNone/>
              <a:defRPr sz="1485"/>
            </a:lvl1pPr>
            <a:lvl2pPr marL="471643" indent="0">
              <a:buNone/>
              <a:defRPr sz="1287"/>
            </a:lvl2pPr>
            <a:lvl3pPr marL="943285" indent="0">
              <a:buNone/>
              <a:defRPr sz="990"/>
            </a:lvl3pPr>
            <a:lvl4pPr marL="1414928" indent="0">
              <a:buNone/>
              <a:defRPr sz="891"/>
            </a:lvl4pPr>
            <a:lvl5pPr marL="1886569" indent="0">
              <a:buNone/>
              <a:defRPr sz="891"/>
            </a:lvl5pPr>
            <a:lvl6pPr marL="2358210" indent="0">
              <a:buNone/>
              <a:defRPr sz="891"/>
            </a:lvl6pPr>
            <a:lvl7pPr marL="2829856" indent="0">
              <a:buNone/>
              <a:defRPr sz="891"/>
            </a:lvl7pPr>
            <a:lvl8pPr marL="3301493" indent="0">
              <a:buNone/>
              <a:defRPr sz="891"/>
            </a:lvl8pPr>
            <a:lvl9pPr marL="3773137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2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54" y="4800605"/>
            <a:ext cx="7315200" cy="566738"/>
          </a:xfrm>
        </p:spPr>
        <p:txBody>
          <a:bodyPr anchor="b"/>
          <a:lstStyle>
            <a:lvl1pPr algn="l">
              <a:defRPr sz="208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54" y="612811"/>
            <a:ext cx="7315200" cy="4114800"/>
          </a:xfrm>
        </p:spPr>
        <p:txBody>
          <a:bodyPr/>
          <a:lstStyle>
            <a:lvl1pPr marL="0" indent="0">
              <a:buNone/>
              <a:defRPr sz="3267"/>
            </a:lvl1pPr>
            <a:lvl2pPr marL="471643" indent="0">
              <a:buNone/>
              <a:defRPr sz="2871"/>
            </a:lvl2pPr>
            <a:lvl3pPr marL="943285" indent="0">
              <a:buNone/>
              <a:defRPr sz="2475"/>
            </a:lvl3pPr>
            <a:lvl4pPr marL="1414928" indent="0">
              <a:buNone/>
              <a:defRPr sz="2080"/>
            </a:lvl4pPr>
            <a:lvl5pPr marL="1886569" indent="0">
              <a:buNone/>
              <a:defRPr sz="2080"/>
            </a:lvl5pPr>
            <a:lvl6pPr marL="2358210" indent="0">
              <a:buNone/>
              <a:defRPr sz="2080"/>
            </a:lvl6pPr>
            <a:lvl7pPr marL="2829856" indent="0">
              <a:buNone/>
              <a:defRPr sz="2080"/>
            </a:lvl7pPr>
            <a:lvl8pPr marL="3301493" indent="0">
              <a:buNone/>
              <a:defRPr sz="2080"/>
            </a:lvl8pPr>
            <a:lvl9pPr marL="3773137" indent="0">
              <a:buNone/>
              <a:defRPr sz="20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54" y="5367374"/>
            <a:ext cx="7315200" cy="804862"/>
          </a:xfrm>
        </p:spPr>
        <p:txBody>
          <a:bodyPr/>
          <a:lstStyle>
            <a:lvl1pPr marL="0" indent="0">
              <a:buNone/>
              <a:defRPr sz="1485"/>
            </a:lvl1pPr>
            <a:lvl2pPr marL="471643" indent="0">
              <a:buNone/>
              <a:defRPr sz="1287"/>
            </a:lvl2pPr>
            <a:lvl3pPr marL="943285" indent="0">
              <a:buNone/>
              <a:defRPr sz="990"/>
            </a:lvl3pPr>
            <a:lvl4pPr marL="1414928" indent="0">
              <a:buNone/>
              <a:defRPr sz="891"/>
            </a:lvl4pPr>
            <a:lvl5pPr marL="1886569" indent="0">
              <a:buNone/>
              <a:defRPr sz="891"/>
            </a:lvl5pPr>
            <a:lvl6pPr marL="2358210" indent="0">
              <a:buNone/>
              <a:defRPr sz="891"/>
            </a:lvl6pPr>
            <a:lvl7pPr marL="2829856" indent="0">
              <a:buNone/>
              <a:defRPr sz="891"/>
            </a:lvl7pPr>
            <a:lvl8pPr marL="3301493" indent="0">
              <a:buNone/>
              <a:defRPr sz="891"/>
            </a:lvl8pPr>
            <a:lvl9pPr marL="3773137" indent="0">
              <a:buNone/>
              <a:defRPr sz="8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49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25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17" y="274746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0" y="274746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2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1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2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7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2543A-BA72-44AB-A30D-1A96E569F0E6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DFFC7-0D42-45AF-A37E-41CF978A0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9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1" y="274639"/>
            <a:ext cx="10972799" cy="1143000"/>
          </a:xfrm>
          <a:prstGeom prst="rect">
            <a:avLst/>
          </a:prstGeom>
        </p:spPr>
        <p:txBody>
          <a:bodyPr vert="horz" lIns="95275" tIns="47639" rIns="95275" bIns="4763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1" y="1600252"/>
            <a:ext cx="10972799" cy="4525963"/>
          </a:xfrm>
          <a:prstGeom prst="rect">
            <a:avLst/>
          </a:prstGeom>
        </p:spPr>
        <p:txBody>
          <a:bodyPr vert="horz" lIns="95275" tIns="47639" rIns="95275" bIns="476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28" y="6356455"/>
            <a:ext cx="2844799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l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3285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6" y="6356455"/>
            <a:ext cx="3860802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ctr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7" y="6356455"/>
            <a:ext cx="2844799" cy="365125"/>
          </a:xfrm>
          <a:prstGeom prst="rect">
            <a:avLst/>
          </a:prstGeom>
        </p:spPr>
        <p:txBody>
          <a:bodyPr vert="horz" lIns="95275" tIns="47639" rIns="95275" bIns="47639" rtlCol="0" anchor="ctr"/>
          <a:lstStyle>
            <a:lvl1pPr algn="r">
              <a:defRPr sz="12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432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32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43285" rtl="0" eaLnBrk="1" latinLnBrk="0" hangingPunct="1">
        <a:spcBef>
          <a:spcPct val="0"/>
        </a:spcBef>
        <a:buNone/>
        <a:defRPr sz="45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3735" indent="-353735" algn="l" defTabSz="943285" rtl="0" eaLnBrk="1" latinLnBrk="0" hangingPunct="1">
        <a:spcBef>
          <a:spcPct val="20000"/>
        </a:spcBef>
        <a:buFont typeface="Arial" pitchFamily="34" charset="0"/>
        <a:buChar char="•"/>
        <a:defRPr sz="3267" kern="1200">
          <a:solidFill>
            <a:schemeClr val="tx1"/>
          </a:solidFill>
          <a:latin typeface="+mn-lt"/>
          <a:ea typeface="+mn-ea"/>
          <a:cs typeface="+mn-cs"/>
        </a:defRPr>
      </a:lvl1pPr>
      <a:lvl2pPr marL="766420" indent="-294784" algn="l" defTabSz="943285" rtl="0" eaLnBrk="1" latinLnBrk="0" hangingPunct="1">
        <a:spcBef>
          <a:spcPct val="20000"/>
        </a:spcBef>
        <a:buFont typeface="Arial" pitchFamily="34" charset="0"/>
        <a:buChar char="–"/>
        <a:defRPr sz="2871" kern="1200">
          <a:solidFill>
            <a:schemeClr val="tx1"/>
          </a:solidFill>
          <a:latin typeface="+mn-lt"/>
          <a:ea typeface="+mn-ea"/>
          <a:cs typeface="+mn-cs"/>
        </a:defRPr>
      </a:lvl2pPr>
      <a:lvl3pPr marL="1179105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650747" indent="-235822" algn="l" defTabSz="943285" rtl="0" eaLnBrk="1" latinLnBrk="0" hangingPunct="1">
        <a:spcBef>
          <a:spcPct val="20000"/>
        </a:spcBef>
        <a:buFont typeface="Arial" pitchFamily="34" charset="0"/>
        <a:buChar char="–"/>
        <a:defRPr sz="2080" kern="1200">
          <a:solidFill>
            <a:schemeClr val="tx1"/>
          </a:solidFill>
          <a:latin typeface="+mn-lt"/>
          <a:ea typeface="+mn-ea"/>
          <a:cs typeface="+mn-cs"/>
        </a:defRPr>
      </a:lvl4pPr>
      <a:lvl5pPr marL="2122390" indent="-235822" algn="l" defTabSz="943285" rtl="0" eaLnBrk="1" latinLnBrk="0" hangingPunct="1">
        <a:spcBef>
          <a:spcPct val="20000"/>
        </a:spcBef>
        <a:buFont typeface="Arial" pitchFamily="34" charset="0"/>
        <a:buChar char="»"/>
        <a:defRPr sz="2080" kern="1200">
          <a:solidFill>
            <a:schemeClr val="tx1"/>
          </a:solidFill>
          <a:latin typeface="+mn-lt"/>
          <a:ea typeface="+mn-ea"/>
          <a:cs typeface="+mn-cs"/>
        </a:defRPr>
      </a:lvl5pPr>
      <a:lvl6pPr marL="2594031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3065672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7pPr>
      <a:lvl8pPr marL="3537317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8pPr>
      <a:lvl9pPr marL="4008956" indent="-235822" algn="l" defTabSz="943285" rtl="0" eaLnBrk="1" latinLnBrk="0" hangingPunct="1">
        <a:spcBef>
          <a:spcPct val="20000"/>
        </a:spcBef>
        <a:buFont typeface="Arial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1pPr>
      <a:lvl2pPr marL="471643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2pPr>
      <a:lvl3pPr marL="943285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3pPr>
      <a:lvl4pPr marL="1414928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4pPr>
      <a:lvl5pPr marL="1886569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5pPr>
      <a:lvl6pPr marL="2358210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2829856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7pPr>
      <a:lvl8pPr marL="3301493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8pPr>
      <a:lvl9pPr marL="3773137" algn="l" defTabSz="943285" rtl="0" eaLnBrk="1" latinLnBrk="0" hangingPunct="1">
        <a:defRPr sz="18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6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6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0" dirty="0" smtClean="0">
                <a:solidFill>
                  <a:srgbClr val="FF0000"/>
                </a:solidFill>
                <a:effectLst/>
                <a:latin typeface="OpenSans"/>
              </a:rPr>
              <a:t>Bóp nát quả cam</a:t>
            </a:r>
            <a:endParaRPr lang="en-US" sz="4000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OpenSans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 Nguyên cho sứ thần sang giả vờ mượn đường để xâm chiếm nước ta. Thấy sứ giặc ngang ngược, Trần Quốc Toản vô cùng căm giận.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họp bàn việc nước dưới thuyền rồng, Quốc Toản quyết đợi gặp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xin đánh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Đợi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liều chết xô mấy người lính gác, xăm xăm xuống bến. 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giặc mượn đường là mất nước. Xin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ệ hạ cho đánh!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xong, cậu tự đặt thanh gươm lên gáy, xin chịu tội.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 cho Quốc Toản đứng dậy, ôn tồn bảo:</a:t>
            </a: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Quốc Toản làm trái phép nước, lẽ ra phải trị tội. Nhưng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trẻ mà đã biết lo việc nước, ta có lời khen. 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rồi,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ban cho Quốc Toản một quả cam.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6253" y="581890"/>
            <a:ext cx="612000" cy="584775"/>
            <a:chOff x="166253" y="581890"/>
            <a:chExt cx="612000" cy="584775"/>
          </a:xfrm>
        </p:grpSpPr>
        <p:sp>
          <p:nvSpPr>
            <p:cNvPr id="3" name="5-Point Star 2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</a:t>
              </a:r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5649" y="3078457"/>
            <a:ext cx="612000" cy="584775"/>
            <a:chOff x="166253" y="581890"/>
            <a:chExt cx="612000" cy="584775"/>
          </a:xfrm>
        </p:grpSpPr>
        <p:sp>
          <p:nvSpPr>
            <p:cNvPr id="7" name="5-Point Star 6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5653" y="4524883"/>
            <a:ext cx="612000" cy="584775"/>
            <a:chOff x="166253" y="581890"/>
            <a:chExt cx="612000" cy="584775"/>
          </a:xfrm>
        </p:grpSpPr>
        <p:sp>
          <p:nvSpPr>
            <p:cNvPr id="10" name="5-Point Star 9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3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4023359" y="1108015"/>
            <a:ext cx="1064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91343" y="3078457"/>
            <a:ext cx="12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21420" y="5026409"/>
            <a:ext cx="9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52247" y="5527939"/>
            <a:ext cx="82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6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48145" y="-681644"/>
            <a:ext cx="2842952" cy="2942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-1379911" y="1679169"/>
            <a:ext cx="4039986" cy="2809701"/>
          </a:xfrm>
          <a:prstGeom prst="cloud">
            <a:avLst/>
          </a:prstGeom>
          <a:solidFill>
            <a:srgbClr val="EB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-1546168" y="3574474"/>
            <a:ext cx="4106488" cy="3757352"/>
          </a:xfrm>
          <a:prstGeom prst="diamond">
            <a:avLst/>
          </a:prstGeom>
          <a:solidFill>
            <a:srgbClr val="E3F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2290" y="602913"/>
            <a:ext cx="233910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NGHĨA</a:t>
            </a:r>
            <a:endParaRPr lang="en-US" sz="6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6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TỪ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512" y="983758"/>
            <a:ext cx="8035779" cy="42005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87387" y="5469777"/>
            <a:ext cx="6635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6251" y="5585184"/>
            <a:ext cx="34083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(1267 - 1285)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43" y="296947"/>
            <a:ext cx="3749453" cy="52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48145" y="-681644"/>
            <a:ext cx="2842952" cy="2942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-1379911" y="1679169"/>
            <a:ext cx="4039986" cy="2809701"/>
          </a:xfrm>
          <a:prstGeom prst="cloud">
            <a:avLst/>
          </a:prstGeom>
          <a:solidFill>
            <a:srgbClr val="EBB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/>
          <p:cNvSpPr/>
          <p:nvPr/>
        </p:nvSpPr>
        <p:spPr>
          <a:xfrm>
            <a:off x="-1546168" y="3574474"/>
            <a:ext cx="4106488" cy="3757352"/>
          </a:xfrm>
          <a:prstGeom prst="diamond">
            <a:avLst/>
          </a:prstGeom>
          <a:solidFill>
            <a:srgbClr val="E3F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47344" y="602913"/>
            <a:ext cx="233910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NGHĨA</a:t>
            </a:r>
            <a:endParaRPr lang="en-US" sz="6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6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TỪ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2953" y="686038"/>
            <a:ext cx="2268000" cy="74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45728" y="1902468"/>
            <a:ext cx="2268000" cy="74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5603" y="3099498"/>
            <a:ext cx="2268000" cy="74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2353" y="4246658"/>
            <a:ext cx="2268000" cy="74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62353" y="5377188"/>
            <a:ext cx="2268000" cy="74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06288" y="722062"/>
            <a:ext cx="6840000" cy="743749"/>
          </a:xfrm>
          <a:prstGeom prst="roundRect">
            <a:avLst/>
          </a:prstGeom>
          <a:solidFill>
            <a:srgbClr val="F07098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6288" y="1971510"/>
            <a:ext cx="6840000" cy="584775"/>
          </a:xfrm>
          <a:prstGeom prst="rect">
            <a:avLst/>
          </a:prstGeom>
          <a:solidFill>
            <a:srgbClr val="F07098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5881" y="3211365"/>
            <a:ext cx="5407414" cy="584775"/>
          </a:xfrm>
          <a:prstGeom prst="rect">
            <a:avLst/>
          </a:prstGeom>
          <a:solidFill>
            <a:srgbClr val="F07098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5281" y="4361287"/>
            <a:ext cx="6385542" cy="584775"/>
          </a:xfrm>
          <a:prstGeom prst="rect">
            <a:avLst/>
          </a:prstGeom>
          <a:solidFill>
            <a:srgbClr val="F07098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3767" y="5360566"/>
            <a:ext cx="5971296" cy="1077218"/>
          </a:xfrm>
          <a:prstGeom prst="rect">
            <a:avLst/>
          </a:prstGeom>
          <a:solidFill>
            <a:srgbClr val="F07098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0" i="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en-US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 có cán ngắn, lưỡi dài và hơi cong, mũi nhọn.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81" y="1971510"/>
            <a:ext cx="6846907" cy="42110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679" y="602913"/>
            <a:ext cx="9253609" cy="57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6"/>
            <a:ext cx="121920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0" dirty="0" smtClean="0">
                <a:solidFill>
                  <a:srgbClr val="FF0000"/>
                </a:solidFill>
                <a:effectLst/>
                <a:latin typeface="OpenSans"/>
              </a:rPr>
              <a:t>Bóp nát quả cam</a:t>
            </a:r>
            <a:endParaRPr lang="en-US" sz="3600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en-US" sz="2000" b="0" i="0" dirty="0" smtClean="0">
                <a:solidFill>
                  <a:srgbClr val="000000"/>
                </a:solidFill>
                <a:effectLst/>
                <a:latin typeface="OpenSans"/>
              </a:rPr>
              <a:t>   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 Nguyên cho sứ thần sang giả vờ mượn đường để xâm chiếm nước ta. Thấy sứ giặc ngang ngược, Trần Quốc Toản vô cùng căm giận.</a:t>
            </a:r>
            <a:endParaRPr lang="en-US" sz="25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họp bàn việc nước dưới thuyền rồng, Quốc Toản quyết đợi gặp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xin đánh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Đợi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liều chết xô mấy người lính gác, xăm xăm xuống bến. </a:t>
            </a:r>
            <a:endParaRPr lang="en-US" sz="25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giặc mượn đường là mất nước. Xin 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ệ hạ cho đánh!</a:t>
            </a:r>
          </a:p>
          <a:p>
            <a:pPr algn="just"/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xong, cậu tự đặt thanh gươm lên gáy, xin chịu tội.</a:t>
            </a:r>
          </a:p>
          <a:p>
            <a:pPr algn="just"/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 cho Quốc Toản đứng dậy, ôn tồn bảo:</a:t>
            </a:r>
          </a:p>
          <a:p>
            <a:pPr algn="just"/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Quốc Toản làm trái phép nước, lẽ ra phải trị tội. Nhưng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trẻ mà đã biết lo việc nước, ta có lời khen. </a:t>
            </a:r>
          </a:p>
          <a:p>
            <a:pPr algn="just"/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rồi, 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ban cho Quốc Toản một quả cam.</a:t>
            </a:r>
            <a:endParaRPr lang="en-US" sz="25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 ức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"Vua ban cho cam quý nhưng xem ta như trẻ con, không cho dự bàn việc nước". Nghĩ đến quân giặc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nghiến răng, hai bàn tay bóp chặt.</a:t>
            </a:r>
          </a:p>
          <a:p>
            <a:pPr algn="just"/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 xòe bàn tay phải cho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xem cam qu</a:t>
            </a:r>
            <a:r>
              <a:rPr lang="en-US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 </a:t>
            </a:r>
            <a:r>
              <a:rPr lang="vi-VN" sz="25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Nhưng quả cam đã nát từ bao giờ.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6378" y="399015"/>
            <a:ext cx="612000" cy="584775"/>
            <a:chOff x="166253" y="581890"/>
            <a:chExt cx="612000" cy="584775"/>
          </a:xfrm>
        </p:grpSpPr>
        <p:sp>
          <p:nvSpPr>
            <p:cNvPr id="3" name="5-Point Star 2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</a:t>
              </a:r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9024" y="2330311"/>
            <a:ext cx="612000" cy="584775"/>
            <a:chOff x="166253" y="581890"/>
            <a:chExt cx="612000" cy="584775"/>
          </a:xfrm>
        </p:grpSpPr>
        <p:sp>
          <p:nvSpPr>
            <p:cNvPr id="7" name="5-Point Star 6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401" y="3510734"/>
            <a:ext cx="612000" cy="584775"/>
            <a:chOff x="166253" y="581890"/>
            <a:chExt cx="612000" cy="584775"/>
          </a:xfrm>
        </p:grpSpPr>
        <p:sp>
          <p:nvSpPr>
            <p:cNvPr id="10" name="5-Point Star 9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9628" y="5769026"/>
            <a:ext cx="612000" cy="584775"/>
            <a:chOff x="166253" y="581890"/>
            <a:chExt cx="612000" cy="584775"/>
          </a:xfrm>
        </p:grpSpPr>
        <p:sp>
          <p:nvSpPr>
            <p:cNvPr id="13" name="5-Point Star 12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4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966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6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0" dirty="0" smtClean="0">
                <a:solidFill>
                  <a:srgbClr val="FF0000"/>
                </a:solidFill>
                <a:effectLst/>
                <a:latin typeface="OpenSans"/>
              </a:rPr>
              <a:t>Bóp nát quả cam</a:t>
            </a:r>
            <a:endParaRPr lang="en-US" sz="4000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OpenSans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 Nguyên cho sứ thần sang giả vờ mượn đường để xâm chiếm nước ta. Thấy sứ giặc ngang ngược, Trần Quốc Toản vô cùng căm giận.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họp bàn việc nước dưới thuyền rồng, Quốc Toản quyết đợi gặp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xin đánh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Đợi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liều chết xô mấy người lính gác, xăm xăm xuống bến. 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giặc mượn đường là mất nước. Xin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ệ hạ cho đánh!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xong, cậu tự đặt thanh gươm lên gáy, xin chịu tội.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 cho Quốc Toản đứng dậy, ôn tồn bảo:</a:t>
            </a: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Quốc Toản làm trái phép nước, lẽ ra phải trị tội. Nhưng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trẻ mà đã biết lo việc nước, ta có lời khen. 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rồi,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ban cho Quốc Toản một quả cam.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6253" y="581890"/>
            <a:ext cx="612000" cy="584775"/>
            <a:chOff x="166253" y="581890"/>
            <a:chExt cx="612000" cy="584775"/>
          </a:xfrm>
        </p:grpSpPr>
        <p:sp>
          <p:nvSpPr>
            <p:cNvPr id="4" name="5-Point Star 3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</a:t>
              </a:r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5649" y="3078457"/>
            <a:ext cx="612000" cy="584775"/>
            <a:chOff x="166253" y="581890"/>
            <a:chExt cx="612000" cy="584775"/>
          </a:xfrm>
        </p:grpSpPr>
        <p:sp>
          <p:nvSpPr>
            <p:cNvPr id="7" name="5-Point Star 6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5653" y="4524883"/>
            <a:ext cx="612000" cy="584775"/>
            <a:chOff x="166253" y="581890"/>
            <a:chExt cx="612000" cy="584775"/>
          </a:xfrm>
        </p:grpSpPr>
        <p:sp>
          <p:nvSpPr>
            <p:cNvPr id="10" name="5-Point Star 9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3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1280160" y="4039985"/>
            <a:ext cx="87948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32559" y="5505800"/>
            <a:ext cx="1051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4927" y="6007330"/>
            <a:ext cx="5184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3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136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 ức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"Vua ban cho cam quý nhưng xem ta như trẻ con, không cho dự bàn việc nước". Nghĩ đến quân giặc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nghiến răng, hai bàn tay bóp chặt.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 xòe bàn tay phải cho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xem cam qu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Nhưng quả cam đã nát từ bao giờ.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596" y="2658681"/>
            <a:ext cx="4584162" cy="41993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253" y="1562785"/>
            <a:ext cx="612000" cy="584775"/>
            <a:chOff x="166253" y="581890"/>
            <a:chExt cx="612000" cy="584775"/>
          </a:xfrm>
        </p:grpSpPr>
        <p:sp>
          <p:nvSpPr>
            <p:cNvPr id="5" name="5-Point Star 4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4</a:t>
              </a:r>
              <a:endParaRPr lang="en-US" sz="3200" b="1" dirty="0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5436521" y="615141"/>
            <a:ext cx="655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32753" y="1116675"/>
            <a:ext cx="572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6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0763" y="261452"/>
            <a:ext cx="5894586" cy="1274779"/>
            <a:chOff x="-181496" y="521489"/>
            <a:chExt cx="2841812" cy="538629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181496" y="521489"/>
              <a:ext cx="670357" cy="538629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235332" y="561750"/>
              <a:ext cx="2424984" cy="351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400044" y="1438180"/>
            <a:ext cx="951186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3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1191242" y="2107425"/>
            <a:ext cx="9511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370515" y="2617402"/>
            <a:ext cx="1209858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3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120BC9-9818-4209-A02F-A1426AFF3240}"/>
              </a:ext>
            </a:extLst>
          </p:cNvPr>
          <p:cNvSpPr txBox="1"/>
          <p:nvPr/>
        </p:nvSpPr>
        <p:spPr>
          <a:xfrm>
            <a:off x="1164805" y="3287859"/>
            <a:ext cx="11027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EC15C8-B8EB-46A2-8B51-61A8B9273773}"/>
              </a:ext>
            </a:extLst>
          </p:cNvPr>
          <p:cNvSpPr txBox="1"/>
          <p:nvPr/>
        </p:nvSpPr>
        <p:spPr>
          <a:xfrm>
            <a:off x="400043" y="4293764"/>
            <a:ext cx="951186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3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155A62-394A-4F0F-98E9-87633E21B8FE}"/>
              </a:ext>
            </a:extLst>
          </p:cNvPr>
          <p:cNvSpPr txBox="1"/>
          <p:nvPr/>
        </p:nvSpPr>
        <p:spPr>
          <a:xfrm>
            <a:off x="1031807" y="4948338"/>
            <a:ext cx="111601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7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34818" y="2112234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EEC2E-9F02-46E5-A0D7-67F2916A1E32}"/>
              </a:ext>
            </a:extLst>
          </p:cNvPr>
          <p:cNvSpPr txBox="1"/>
          <p:nvPr/>
        </p:nvSpPr>
        <p:spPr>
          <a:xfrm>
            <a:off x="1119133" y="1861346"/>
            <a:ext cx="110728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749469-8661-420C-8EE4-5772A95C88A9}"/>
              </a:ext>
            </a:extLst>
          </p:cNvPr>
          <p:cNvSpPr txBox="1"/>
          <p:nvPr/>
        </p:nvSpPr>
        <p:spPr>
          <a:xfrm>
            <a:off x="350039" y="9539"/>
            <a:ext cx="11841961" cy="783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vi-V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DAB8F9-8E01-438B-9F68-DB6AC7FD82E2}"/>
              </a:ext>
            </a:extLst>
          </p:cNvPr>
          <p:cNvSpPr txBox="1"/>
          <p:nvPr/>
        </p:nvSpPr>
        <p:spPr>
          <a:xfrm>
            <a:off x="707499" y="722573"/>
            <a:ext cx="116119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959335" y="3358343"/>
            <a:ext cx="6882938" cy="3275215"/>
          </a:xfrm>
          <a:prstGeom prst="cloud">
            <a:avLst/>
          </a:prstGeom>
          <a:solidFill>
            <a:srgbClr val="F07098"/>
          </a:solidFill>
          <a:ln>
            <a:solidFill>
              <a:srgbClr val="F070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2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70564" y="0"/>
            <a:ext cx="8835690" cy="6857999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xmlns="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xmlns="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160967" y="-264607"/>
            <a:ext cx="8412824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Clr>
                <a:prstClr val="black"/>
              </a:buClr>
            </a:pP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36754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8733" y="290637"/>
            <a:ext cx="11933267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nêu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3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33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3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6133" y="2926080"/>
            <a:ext cx="4488873" cy="1064029"/>
          </a:xfrm>
          <a:prstGeom prst="roundRect">
            <a:avLst/>
          </a:prstGeom>
          <a:solidFill>
            <a:srgbClr val="F070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18167" y="1662545"/>
            <a:ext cx="5336771" cy="814648"/>
          </a:xfrm>
          <a:prstGeom prst="roundRect">
            <a:avLst/>
          </a:prstGeom>
          <a:solidFill>
            <a:srgbClr val="EDF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70816" y="3095105"/>
            <a:ext cx="5336771" cy="814648"/>
          </a:xfrm>
          <a:prstGeom prst="roundRect">
            <a:avLst/>
          </a:prstGeom>
          <a:solidFill>
            <a:srgbClr val="EDF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54192" y="4691153"/>
            <a:ext cx="5336771" cy="814648"/>
          </a:xfrm>
          <a:prstGeom prst="roundRect">
            <a:avLst/>
          </a:prstGeom>
          <a:solidFill>
            <a:srgbClr val="EDF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9" idx="3"/>
            <a:endCxn id="12" idx="1"/>
          </p:cNvCxnSpPr>
          <p:nvPr/>
        </p:nvCxnSpPr>
        <p:spPr>
          <a:xfrm>
            <a:off x="4705006" y="3458095"/>
            <a:ext cx="1449186" cy="16403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30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90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75345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867" b="1" dirty="0">
                <a:solidFill>
                  <a:srgbClr val="E7E6E6">
                    <a:lumMod val="20000"/>
                    <a:lumOff val="80000"/>
                  </a:srgbClr>
                </a:solidFill>
                <a:latin typeface="HP001 4 hàng" panose="020B0603050302020204" pitchFamily="34" charset="0"/>
              </a:rPr>
              <a:t>Z</a:t>
            </a:r>
            <a:endParaRPr lang="en-US" sz="4800" dirty="0">
              <a:solidFill>
                <a:srgbClr val="E7E6E6">
                  <a:lumMod val="20000"/>
                  <a:lumOff val="80000"/>
                </a:srgb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2714908" y="1487898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HP001 4 hàng" panose="020B0603050302020204" pitchFamily="34" charset="0"/>
              </a:rPr>
              <a:t>Z</a:t>
            </a:r>
            <a:endParaRPr lang="en-US" sz="3200" b="1" dirty="0">
              <a:solidFill>
                <a:srgbClr val="5B9BD5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525" y="344422"/>
            <a:ext cx="1317766" cy="13058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5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11" y="1956375"/>
            <a:ext cx="3718089" cy="388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86001" y="1371600"/>
            <a:ext cx="164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38985" y="2362199"/>
            <a:ext cx="4562573" cy="2360629"/>
          </a:xfrm>
          <a:prstGeom prst="wedgeRoundRectCallout">
            <a:avLst>
              <a:gd name="adj1" fmla="val 75764"/>
              <a:gd name="adj2" fmla="val 543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Cao 5 li, gồm 1 nét viết liền  kết hợp của 3 nét cơ bản: nét cong trên, cong phải và lượn ngang. </a:t>
            </a:r>
          </a:p>
        </p:txBody>
      </p:sp>
      <p:pic>
        <p:nvPicPr>
          <p:cNvPr id="5127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51063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" y="5953125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475521-7A33-44A2-8529-828CB4B89D41}"/>
              </a:ext>
            </a:extLst>
          </p:cNvPr>
          <p:cNvSpPr txBox="1"/>
          <p:nvPr/>
        </p:nvSpPr>
        <p:spPr>
          <a:xfrm>
            <a:off x="3040024" y="-103780"/>
            <a:ext cx="573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82963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, Q hoa kiểu 2, thuan mai, tập viế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8564" r="-617"/>
          <a:stretch/>
        </p:blipFill>
        <p:spPr>
          <a:xfrm>
            <a:off x="838200" y="1160059"/>
            <a:ext cx="10653073" cy="5016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6647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ô giáo Thùy Liên- Hướng dẫn viết hoa - Chữ Q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0"/>
            <a:ext cx="941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6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178" y="1857105"/>
            <a:ext cx="10768131" cy="3507391"/>
          </a:xfrm>
          <a:prstGeom prst="rect">
            <a:avLst/>
          </a:prstGeom>
          <a:noFill/>
        </p:spPr>
        <p:txBody>
          <a:bodyPr wrap="square" lIns="84848" tIns="42427" rIns="84848" bIns="42427" rtlCol="0">
            <a:spAutoFit/>
          </a:bodyPr>
          <a:lstStyle/>
          <a:p>
            <a:pPr defTabSz="935406"/>
            <a:r>
              <a:rPr lang="en-US" sz="5544" b="1" dirty="0" err="1">
                <a:solidFill>
                  <a:srgbClr val="1F497D">
                    <a:lumMod val="75000"/>
                  </a:srgbClr>
                </a:solidFill>
                <a:latin typeface="HP001 4 hàng" pitchFamily="34" charset="0"/>
              </a:rPr>
              <a:t>ǮǮǮǮǮǮǮǮǮǮǮǮǮǮǮǮǮǮǮǮǮǮǮǮǮǮǮǮǮǮǮǮǮǮǮǮ</a:t>
            </a:r>
            <a:endParaRPr lang="en-US" sz="5544" b="1" dirty="0">
              <a:solidFill>
                <a:srgbClr val="1F497D">
                  <a:lumMod val="75000"/>
                </a:srgbClr>
              </a:solidFill>
              <a:latin typeface="HP001 4 hàng" pitchFamily="34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046006" y="2680489"/>
            <a:ext cx="10493992" cy="97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326" tIns="47165" rIns="94326" bIns="4716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4330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Trần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Zuốc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Toản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là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người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anh</a:t>
            </a:r>
            <a:endParaRPr lang="en-US" altLang="en-US" sz="5742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8765" y="411400"/>
            <a:ext cx="4708765" cy="544137"/>
          </a:xfrm>
          <a:prstGeom prst="rect">
            <a:avLst/>
          </a:prstGeom>
          <a:noFill/>
        </p:spPr>
        <p:txBody>
          <a:bodyPr wrap="square" lIns="84848" tIns="42427" rIns="84848" bIns="42427" rtlCol="0">
            <a:spAutoFit/>
          </a:bodyPr>
          <a:lstStyle/>
          <a:p>
            <a:pPr defTabSz="935406"/>
            <a:r>
              <a:rPr lang="en-US" sz="297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7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7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97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7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7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53261" y="3404019"/>
            <a:ext cx="43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68319" y="3382667"/>
            <a:ext cx="356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42918" y="3409650"/>
            <a:ext cx="321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54091" y="3826040"/>
            <a:ext cx="320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53975" y="3803236"/>
            <a:ext cx="4767068" cy="978891"/>
          </a:xfrm>
          <a:prstGeom prst="rect">
            <a:avLst/>
          </a:prstGeom>
        </p:spPr>
        <p:txBody>
          <a:bodyPr wrap="none" lIns="94326" tIns="47165" rIns="94326" bIns="47165">
            <a:spAutoFit/>
          </a:bodyPr>
          <a:lstStyle/>
          <a:p>
            <a:pPr defTabSz="943307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742" b="1" dirty="0" err="1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ùng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nhỏ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altLang="en-US" sz="5742" b="1" dirty="0" err="1" smtClean="0">
                <a:solidFill>
                  <a:srgbClr val="FF0000"/>
                </a:solidFill>
                <a:latin typeface="HP001 4 hàng" pitchFamily="34" charset="0"/>
              </a:rPr>
              <a:t>tuổi</a:t>
            </a:r>
            <a:r>
              <a:rPr lang="en-US" altLang="en-US" sz="5742" b="1" dirty="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altLang="en-US" sz="5742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46551" y="4515431"/>
            <a:ext cx="29200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76485" y="3404019"/>
            <a:ext cx="320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786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dirty="0">
              <a:solidFill>
                <a:srgbClr val="ED7D3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xmlns="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C03E65-CE96-43DC-BA78-7E52DB0E7929}"/>
              </a:ext>
            </a:extLst>
          </p:cNvPr>
          <p:cNvSpPr txBox="1"/>
          <p:nvPr/>
        </p:nvSpPr>
        <p:spPr>
          <a:xfrm>
            <a:off x="2518778" y="2130496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3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2133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133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2C39D4-90BB-4BBE-988A-65D06D33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8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82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94" y="1225803"/>
            <a:ext cx="3781074" cy="220319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691083" y="958097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3129" y="2210937"/>
            <a:ext cx="1714017" cy="40777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8113" y="3952468"/>
            <a:ext cx="92122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Kể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chuyện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Bóp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nát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cam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16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464" r="49626" b="18737"/>
          <a:stretch/>
        </p:blipFill>
        <p:spPr>
          <a:xfrm>
            <a:off x="5895633" y="844061"/>
            <a:ext cx="3147771" cy="3224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2796" y="478189"/>
            <a:ext cx="6488956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00"/>
              </a:lnSpc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</a:t>
            </a: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149" r="50160" b="45475"/>
          <a:stretch/>
        </p:blipFill>
        <p:spPr>
          <a:xfrm>
            <a:off x="42204" y="844061"/>
            <a:ext cx="3046258" cy="322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123" t="28181" b="46224"/>
          <a:stretch/>
        </p:blipFill>
        <p:spPr>
          <a:xfrm>
            <a:off x="3088462" y="844061"/>
            <a:ext cx="3204574" cy="3224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830" t="54715" b="18737"/>
          <a:stretch/>
        </p:blipFill>
        <p:spPr>
          <a:xfrm>
            <a:off x="9100207" y="844061"/>
            <a:ext cx="2925122" cy="32243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34932" y="3984019"/>
            <a:ext cx="326659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/>
            <a:r>
              <a:rPr lang="vi-VN" sz="3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 Quốc Toản xô ngã mấy người lính gác để được vào gặp vua, xin đánh giặc.</a:t>
            </a:r>
            <a:endParaRPr lang="en-US" sz="31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0830" y="3955883"/>
            <a:ext cx="32870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/>
            <a:r>
              <a:rPr lang="vi-VN" sz="3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 Quốc Toản quỳ xuống tâu với </a:t>
            </a:r>
            <a:r>
              <a:rPr lang="vi-VN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1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3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 thanh gươm lên gáy xin chịu tội.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8421" y="3955883"/>
            <a:ext cx="331992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/>
            <a:r>
              <a:rPr lang="vi-VN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 </a:t>
            </a:r>
            <a:r>
              <a:rPr lang="en-US" sz="31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1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 cho Quốc Toản một quả cam.</a:t>
            </a:r>
            <a:endParaRPr lang="en-US" sz="31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26543" y="3955883"/>
            <a:ext cx="336545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>
              <a:spcAft>
                <a:spcPts val="865"/>
              </a:spcAft>
            </a:pPr>
            <a:r>
              <a:rPr lang="vi-VN" sz="3100" dirty="0">
                <a:solidFill>
                  <a:srgbClr val="D2A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 Toản xoè tay cho mọi người xem quả cam vua ban nhưng quả cam đã nát từ bao </a:t>
            </a:r>
            <a:r>
              <a:rPr lang="vi-VN" sz="3100" dirty="0" smtClean="0">
                <a:solidFill>
                  <a:srgbClr val="D2A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100" dirty="0" smtClean="0">
                <a:solidFill>
                  <a:srgbClr val="D2A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ờ.</a:t>
            </a:r>
            <a:endParaRPr lang="en-US" sz="3100" dirty="0">
              <a:solidFill>
                <a:srgbClr val="D2A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4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464" r="49626" b="18737"/>
          <a:stretch/>
        </p:blipFill>
        <p:spPr>
          <a:xfrm>
            <a:off x="8428541" y="813064"/>
            <a:ext cx="2952166" cy="302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7529" y="337511"/>
            <a:ext cx="8605241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300"/>
              </a:lnSpc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theo</a:t>
            </a: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tranh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8149" r="50160" b="45475"/>
          <a:stretch/>
        </p:blipFill>
        <p:spPr>
          <a:xfrm>
            <a:off x="0" y="704810"/>
            <a:ext cx="4159967" cy="4403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123" t="28181" b="46224"/>
          <a:stretch/>
        </p:blipFill>
        <p:spPr>
          <a:xfrm>
            <a:off x="4159966" y="813064"/>
            <a:ext cx="4268573" cy="4294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830" t="54715" b="18737"/>
          <a:stretch/>
        </p:blipFill>
        <p:spPr>
          <a:xfrm>
            <a:off x="8608987" y="3826411"/>
            <a:ext cx="2743353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73152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KÓ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theo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nhãm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131215" y="2050659"/>
            <a:ext cx="10020693" cy="41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149" r="50160" b="45475"/>
          <a:stretch/>
        </p:blipFill>
        <p:spPr>
          <a:xfrm>
            <a:off x="2194559" y="-26713"/>
            <a:ext cx="6569613" cy="69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123" t="28181" b="46224"/>
          <a:stretch/>
        </p:blipFill>
        <p:spPr>
          <a:xfrm>
            <a:off x="2274895" y="-1"/>
            <a:ext cx="681590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5464" r="49626" b="18737"/>
          <a:stretch/>
        </p:blipFill>
        <p:spPr>
          <a:xfrm>
            <a:off x="2393502" y="0"/>
            <a:ext cx="6695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prstClr val="white">
                      <a:lumMod val="25000"/>
                    </a:prst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prstClr val="white">
                      <a:lumMod val="75000"/>
                    </a:prst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1746" y="253878"/>
            <a:ext cx="8680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>
                      <a:lumMod val="25000"/>
                    </a:prstClr>
                  </a:solidFill>
                </a:ln>
                <a:solidFill>
                  <a:srgbClr val="5B9BD5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hùng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nhỏ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tuổi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9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830" t="54715" b="18737"/>
          <a:stretch/>
        </p:blipFill>
        <p:spPr>
          <a:xfrm>
            <a:off x="2672419" y="0"/>
            <a:ext cx="6221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78" y="633274"/>
            <a:ext cx="7906042" cy="3771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5279" y="5071620"/>
            <a:ext cx="11057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lả người yêu nước và có chí lớn.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VẬN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2749" y="2177638"/>
            <a:ext cx="42089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anh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Trần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Toản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9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2073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6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0" dirty="0" smtClean="0">
                <a:solidFill>
                  <a:srgbClr val="FF0000"/>
                </a:solidFill>
                <a:effectLst/>
                <a:latin typeface="OpenSans"/>
              </a:rPr>
              <a:t>Bóp nát quả cam</a:t>
            </a:r>
            <a:endParaRPr lang="en-US" sz="4000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OpenSans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 Nguyên cho sứ thần sang giả vờ mượn đường để xâm chiếm nước ta. Thấy sứ giặc ngang ngược, Trần Quốc Toản vô cùng căm giận.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họp bàn việc nước dưới thuyền rồng, Quốc Toản quyết đợi gặp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xin đánh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Đợi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liều chết xô mấy người lính gác, xăm xăm xuống bến. 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giặc mượn đường là mất nước. Xin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ệ hạ cho đánh!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xong, cậu tự đặt thanh gươm lên gáy, xin chịu tội.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 cho Quốc Toản đứng dậy, ôn tồn bảo:</a:t>
            </a: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Quốc Toản làm trái phép nước, lẽ ra phải trị tội. Nhưng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trẻ mà đã biết lo việc nước, ta có lời khen. 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rồi,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ban cho Quốc Toản một quả cam.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136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 ức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"Vua ban cho cam quý nhưng xem ta như trẻ con, không cho dự bàn việc nước". Nghĩ đến quân giặc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nghiến răng, hai bàn tay bóp chặt.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 xòe bàn tay phải cho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xem cam qu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Nhưng quả cam đã nát từ bao giờ.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596" y="2658681"/>
            <a:ext cx="4584162" cy="41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86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0" dirty="0" smtClean="0">
                <a:solidFill>
                  <a:srgbClr val="FF0000"/>
                </a:solidFill>
                <a:effectLst/>
                <a:latin typeface="OpenSans"/>
              </a:rPr>
              <a:t>Bóp nát quả cam</a:t>
            </a:r>
            <a:endParaRPr lang="en-US" sz="4000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OpenSans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 Nguyên cho sứ thần sang giả vờ mượn đường để xâm chiếm nước ta. Thấy sứ giặc ngang ngược, Trần Quốc Toản vô cùng căm giận.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họp bàn việc nước dưới thuyền rồng, Quốc Toản quyết đợi gặp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xin đánh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Đợi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liều chết xô mấy người lính gác, xăm xăm xuống bến. </a:t>
            </a:r>
            <a:endParaRPr lang="en-US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giặc mượn đường là mất nước. Xin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ệ hạ cho đánh!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xong, cậu tự đặt thanh gươm lên gáy, xin chịu tội.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 cho Quốc Toản đứng dậy, ôn tồn bảo:</a:t>
            </a: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Quốc Toản làm trái phép nước, lẽ ra phải trị tội. Nhưng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trẻ mà đã biết lo việc nước, ta có lời khen. 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rồi,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 ban cho Quốc Toản một quả cam.</a:t>
            </a: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6253" y="581890"/>
            <a:ext cx="612000" cy="584775"/>
            <a:chOff x="166253" y="581890"/>
            <a:chExt cx="612000" cy="584775"/>
          </a:xfrm>
        </p:grpSpPr>
        <p:sp>
          <p:nvSpPr>
            <p:cNvPr id="3" name="5-Point Star 2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</a:t>
              </a:r>
              <a:endParaRPr lang="en-US" sz="3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5649" y="3078457"/>
            <a:ext cx="612000" cy="584775"/>
            <a:chOff x="166253" y="581890"/>
            <a:chExt cx="612000" cy="584775"/>
          </a:xfrm>
        </p:grpSpPr>
        <p:sp>
          <p:nvSpPr>
            <p:cNvPr id="7" name="5-Point Star 6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5653" y="4524883"/>
            <a:ext cx="612000" cy="584775"/>
            <a:chOff x="166253" y="581890"/>
            <a:chExt cx="612000" cy="584775"/>
          </a:xfrm>
        </p:grpSpPr>
        <p:sp>
          <p:nvSpPr>
            <p:cNvPr id="10" name="5-Point Star 9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3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136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 ức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"Vua ban cho cam quý nhưng xem ta như trẻ con, không cho dự bàn việc nước". Nghĩ đến quân giặc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cậu nghiến răng, hai bàn tay bóp chặt.</a:t>
            </a: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 Toản xòe bàn tay phải cho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xem cam qu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Nhưng quả cam đã nát từ bao giờ.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596" y="2658681"/>
            <a:ext cx="4584162" cy="419931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253" y="1562785"/>
            <a:ext cx="612000" cy="584775"/>
            <a:chOff x="166253" y="581890"/>
            <a:chExt cx="612000" cy="584775"/>
          </a:xfrm>
        </p:grpSpPr>
        <p:sp>
          <p:nvSpPr>
            <p:cNvPr id="5" name="5-Point Star 4"/>
            <p:cNvSpPr/>
            <p:nvPr/>
          </p:nvSpPr>
          <p:spPr>
            <a:xfrm>
              <a:off x="166253" y="581890"/>
              <a:ext cx="612000" cy="576000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5725" y="5818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4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762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1281</Words>
  <Application>Microsoft Office PowerPoint</Application>
  <PresentationFormat>Widescreen</PresentationFormat>
  <Paragraphs>168</Paragraphs>
  <Slides>42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Microsoft YaHei</vt:lpstr>
      <vt:lpstr>宋体</vt:lpstr>
      <vt:lpstr>宋体</vt:lpstr>
      <vt:lpstr>.VnTimeH</vt:lpstr>
      <vt:lpstr>Arial</vt:lpstr>
      <vt:lpstr>Arial Rounded MT Bold</vt:lpstr>
      <vt:lpstr>Calibri</vt:lpstr>
      <vt:lpstr>Calibri Light</vt:lpstr>
      <vt:lpstr>Courier New</vt:lpstr>
      <vt:lpstr>HP001</vt:lpstr>
      <vt:lpstr>HP001 4 hàng</vt:lpstr>
      <vt:lpstr>Montserrat</vt:lpstr>
      <vt:lpstr>Nunito</vt:lpstr>
      <vt:lpstr>OpenSans</vt:lpstr>
      <vt:lpstr>SVN-Cookies</vt:lpstr>
      <vt:lpstr>Times New Roman</vt:lpstr>
      <vt:lpstr>UTM Avo</vt:lpstr>
      <vt:lpstr>UTM Cookies</vt:lpstr>
      <vt:lpstr>Wingdings</vt:lpstr>
      <vt:lpstr>等线</vt:lpstr>
      <vt:lpstr>Office Theme</vt:lpstr>
      <vt:lpstr>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</dc:creator>
  <cp:lastModifiedBy>MAI ANH</cp:lastModifiedBy>
  <cp:revision>21</cp:revision>
  <dcterms:created xsi:type="dcterms:W3CDTF">2022-04-17T13:37:05Z</dcterms:created>
  <dcterms:modified xsi:type="dcterms:W3CDTF">2022-05-09T08:19:13Z</dcterms:modified>
</cp:coreProperties>
</file>