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9" r:id="rId3"/>
  </p:sldMasterIdLst>
  <p:notesMasterIdLst>
    <p:notesMasterId r:id="rId24"/>
  </p:notesMasterIdLst>
  <p:sldIdLst>
    <p:sldId id="257" r:id="rId4"/>
    <p:sldId id="258" r:id="rId5"/>
    <p:sldId id="259" r:id="rId6"/>
    <p:sldId id="260" r:id="rId7"/>
    <p:sldId id="261" r:id="rId8"/>
    <p:sldId id="262" r:id="rId9"/>
    <p:sldId id="263" r:id="rId10"/>
    <p:sldId id="264" r:id="rId11"/>
    <p:sldId id="279" r:id="rId12"/>
    <p:sldId id="280" r:id="rId13"/>
    <p:sldId id="281" r:id="rId14"/>
    <p:sldId id="269" r:id="rId15"/>
    <p:sldId id="271" r:id="rId16"/>
    <p:sldId id="282" r:id="rId17"/>
    <p:sldId id="283" r:id="rId18"/>
    <p:sldId id="284" r:id="rId19"/>
    <p:sldId id="276" r:id="rId20"/>
    <p:sldId id="277" r:id="rId21"/>
    <p:sldId id="286"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1" d="100"/>
          <a:sy n="71" d="100"/>
        </p:scale>
        <p:origin x="70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35493-70D4-4960-B058-8FBCC70D287F}" type="datetimeFigureOut">
              <a:rPr lang="en-US" smtClean="0"/>
              <a:t>4/24/2022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1819C-8563-4EAC-99E2-C1A7A95601ED}" type="slidenum">
              <a:rPr lang="en-US" smtClean="0"/>
              <a:t>‹#›</a:t>
            </a:fld>
            <a:endParaRPr lang="en-US"/>
          </a:p>
        </p:txBody>
      </p:sp>
    </p:spTree>
    <p:extLst>
      <p:ext uri="{BB962C8B-B14F-4D97-AF65-F5344CB8AC3E}">
        <p14:creationId xmlns:p14="http://schemas.microsoft.com/office/powerpoint/2010/main" val="265980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panose="020B0604020202020204" pitchFamily="34" charset="0"/>
              <a:buChar char="•"/>
            </a:pPr>
            <a:r>
              <a:rPr lang="en-US" b="0" i="0" dirty="0" err="1">
                <a:effectLst/>
                <a:latin typeface="Arial" panose="020B0604020202020204" pitchFamily="34" charset="0"/>
              </a:rPr>
              <a:t>Bức</a:t>
            </a:r>
            <a:r>
              <a:rPr lang="en-US" b="0" i="0" dirty="0">
                <a:effectLst/>
                <a:latin typeface="Arial" panose="020B0604020202020204" pitchFamily="34" charset="0"/>
              </a:rPr>
              <a:t> </a:t>
            </a:r>
            <a:r>
              <a:rPr lang="en-US" b="0" i="0" dirty="0" err="1">
                <a:effectLst/>
                <a:latin typeface="Arial" panose="020B0604020202020204" pitchFamily="34" charset="0"/>
              </a:rPr>
              <a:t>tranh</a:t>
            </a:r>
            <a:r>
              <a:rPr lang="en-US" b="0" i="0" dirty="0">
                <a:effectLst/>
                <a:latin typeface="Arial" panose="020B0604020202020204" pitchFamily="34" charset="0"/>
              </a:rPr>
              <a:t> 1: </a:t>
            </a:r>
            <a:r>
              <a:rPr lang="en-US" b="0" i="0" dirty="0" err="1">
                <a:effectLst/>
                <a:latin typeface="Arial" panose="020B0604020202020204" pitchFamily="34" charset="0"/>
              </a:rPr>
              <a:t>em</a:t>
            </a:r>
            <a:r>
              <a:rPr lang="en-US" b="0" i="0" dirty="0">
                <a:effectLst/>
                <a:latin typeface="Arial" panose="020B0604020202020204" pitchFamily="34" charset="0"/>
              </a:rPr>
              <a:t> </a:t>
            </a:r>
            <a:r>
              <a:rPr lang="en-US" b="0" i="0" dirty="0" err="1">
                <a:effectLst/>
                <a:latin typeface="Arial" panose="020B0604020202020204" pitchFamily="34" charset="0"/>
              </a:rPr>
              <a:t>nhìn</a:t>
            </a:r>
            <a:r>
              <a:rPr lang="en-US" b="0" i="0" dirty="0">
                <a:effectLst/>
                <a:latin typeface="Arial" panose="020B0604020202020204" pitchFamily="34" charset="0"/>
              </a:rPr>
              <a:t> </a:t>
            </a:r>
            <a:r>
              <a:rPr lang="en-US" b="0" i="0" dirty="0" err="1">
                <a:effectLst/>
                <a:latin typeface="Arial" panose="020B0604020202020204" pitchFamily="34" charset="0"/>
              </a:rPr>
              <a:t>thấy</a:t>
            </a:r>
            <a:r>
              <a:rPr lang="en-US" b="0" i="0" dirty="0">
                <a:effectLst/>
                <a:latin typeface="Arial" panose="020B0604020202020204" pitchFamily="34" charset="0"/>
              </a:rPr>
              <a:t> </a:t>
            </a:r>
            <a:r>
              <a:rPr lang="en-US" b="0" i="0" dirty="0" err="1">
                <a:effectLst/>
                <a:latin typeface="Arial" panose="020B0604020202020204" pitchFamily="34" charset="0"/>
              </a:rPr>
              <a:t>cánh</a:t>
            </a:r>
            <a:r>
              <a:rPr lang="en-US" b="0" i="0" dirty="0">
                <a:effectLst/>
                <a:latin typeface="Arial" panose="020B0604020202020204" pitchFamily="34" charset="0"/>
              </a:rPr>
              <a:t> </a:t>
            </a:r>
            <a:r>
              <a:rPr lang="en-US" b="0" i="0" dirty="0" err="1">
                <a:effectLst/>
                <a:latin typeface="Arial" panose="020B0604020202020204" pitchFamily="34" charset="0"/>
              </a:rPr>
              <a:t>đồng</a:t>
            </a:r>
            <a:r>
              <a:rPr lang="en-US" b="0" i="0" dirty="0">
                <a:effectLst/>
                <a:latin typeface="Arial" panose="020B0604020202020204" pitchFamily="34" charset="0"/>
              </a:rPr>
              <a:t> </a:t>
            </a:r>
            <a:r>
              <a:rPr lang="en-US" b="0" i="0" dirty="0" err="1">
                <a:effectLst/>
                <a:latin typeface="Arial" panose="020B0604020202020204" pitchFamily="34" charset="0"/>
              </a:rPr>
              <a:t>lúa</a:t>
            </a:r>
            <a:r>
              <a:rPr lang="en-US" b="0" i="0" dirty="0">
                <a:effectLst/>
                <a:latin typeface="Arial" panose="020B0604020202020204" pitchFamily="34" charset="0"/>
              </a:rPr>
              <a:t> </a:t>
            </a:r>
            <a:r>
              <a:rPr lang="en-US" b="0" i="0" dirty="0" err="1">
                <a:effectLst/>
                <a:latin typeface="Arial" panose="020B0604020202020204" pitchFamily="34" charset="0"/>
              </a:rPr>
              <a:t>rộng</a:t>
            </a:r>
            <a:r>
              <a:rPr lang="en-US" b="0" i="0" dirty="0">
                <a:effectLst/>
                <a:latin typeface="Arial" panose="020B0604020202020204" pitchFamily="34" charset="0"/>
              </a:rPr>
              <a:t> </a:t>
            </a:r>
            <a:r>
              <a:rPr lang="en-US" b="0" i="0" dirty="0" err="1">
                <a:effectLst/>
                <a:latin typeface="Arial" panose="020B0604020202020204" pitchFamily="34" charset="0"/>
              </a:rPr>
              <a:t>lớn</a:t>
            </a:r>
            <a:r>
              <a:rPr lang="en-US" b="0" i="0" dirty="0">
                <a:effectLst/>
                <a:latin typeface="Arial" panose="020B0604020202020204" pitchFamily="34" charset="0"/>
              </a:rPr>
              <a:t>, </a:t>
            </a:r>
            <a:r>
              <a:rPr lang="en-US" b="0" i="0" dirty="0" err="1">
                <a:effectLst/>
                <a:latin typeface="Arial" panose="020B0604020202020204" pitchFamily="34" charset="0"/>
              </a:rPr>
              <a:t>với</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xanh</a:t>
            </a:r>
            <a:r>
              <a:rPr lang="en-US" b="0" i="0" dirty="0">
                <a:effectLst/>
                <a:latin typeface="Arial" panose="020B0604020202020204" pitchFamily="34" charset="0"/>
              </a:rPr>
              <a:t>, </a:t>
            </a:r>
            <a:r>
              <a:rPr lang="en-US" b="0" i="0" dirty="0" err="1">
                <a:effectLst/>
                <a:latin typeface="Arial" panose="020B0604020202020204" pitchFamily="34" charset="0"/>
              </a:rPr>
              <a:t>dòng</a:t>
            </a:r>
            <a:r>
              <a:rPr lang="en-US" b="0" i="0" dirty="0">
                <a:effectLst/>
                <a:latin typeface="Arial" panose="020B0604020202020204" pitchFamily="34" charset="0"/>
              </a:rPr>
              <a:t> </a:t>
            </a:r>
            <a:r>
              <a:rPr lang="en-US" b="0" i="0" dirty="0" err="1">
                <a:effectLst/>
                <a:latin typeface="Arial" panose="020B0604020202020204" pitchFamily="34" charset="0"/>
              </a:rPr>
              <a:t>suối</a:t>
            </a:r>
            <a:r>
              <a:rPr lang="en-US" b="0" i="0" dirty="0">
                <a:effectLst/>
                <a:latin typeface="Arial" panose="020B0604020202020204" pitchFamily="34" charset="0"/>
              </a:rPr>
              <a:t>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lành</a:t>
            </a:r>
            <a:r>
              <a:rPr lang="en-US" b="0" i="0" dirty="0">
                <a:effectLst/>
                <a:latin typeface="Arial" panose="020B0604020202020204" pitchFamily="34" charset="0"/>
              </a:rPr>
              <a:t>, </a:t>
            </a:r>
            <a:r>
              <a:rPr lang="en-US" b="0" i="0" dirty="0" err="1">
                <a:effectLst/>
                <a:latin typeface="Arial" panose="020B0604020202020204" pitchFamily="34" charset="0"/>
              </a:rPr>
              <a:t>và</a:t>
            </a:r>
            <a:r>
              <a:rPr lang="en-US" b="0" i="0" dirty="0">
                <a:effectLst/>
                <a:latin typeface="Arial" panose="020B0604020202020204" pitchFamily="34" charset="0"/>
              </a:rPr>
              <a:t> </a:t>
            </a:r>
            <a:r>
              <a:rPr lang="en-US" b="0" i="0" dirty="0" err="1">
                <a:effectLst/>
                <a:latin typeface="Arial" panose="020B0604020202020204" pitchFamily="34" charset="0"/>
              </a:rPr>
              <a:t>những</a:t>
            </a:r>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cò</a:t>
            </a:r>
            <a:r>
              <a:rPr lang="en-US" b="0" i="0" dirty="0">
                <a:effectLst/>
                <a:latin typeface="Arial" panose="020B0604020202020204" pitchFamily="34" charset="0"/>
              </a:rPr>
              <a:t> </a:t>
            </a:r>
            <a:r>
              <a:rPr lang="en-US" b="0" i="0" dirty="0" err="1">
                <a:effectLst/>
                <a:latin typeface="Arial" panose="020B0604020202020204" pitchFamily="34" charset="0"/>
              </a:rPr>
              <a:t>trắng</a:t>
            </a:r>
            <a:r>
              <a:rPr lang="en-US" b="0" i="0" dirty="0">
                <a:effectLst/>
                <a:latin typeface="Arial" panose="020B0604020202020204" pitchFamily="34" charset="0"/>
              </a:rPr>
              <a:t> </a:t>
            </a:r>
            <a:r>
              <a:rPr lang="en-US" b="0" i="0" dirty="0" err="1">
                <a:effectLst/>
                <a:latin typeface="Arial" panose="020B0604020202020204" pitchFamily="34" charset="0"/>
              </a:rPr>
              <a:t>đang</a:t>
            </a:r>
            <a:r>
              <a:rPr lang="en-US" b="0" i="0" dirty="0">
                <a:effectLst/>
                <a:latin typeface="Arial" panose="020B0604020202020204" pitchFamily="34" charset="0"/>
              </a:rPr>
              <a:t> </a:t>
            </a:r>
            <a:r>
              <a:rPr lang="en-US" b="0" i="0" dirty="0" err="1">
                <a:effectLst/>
                <a:latin typeface="Arial" panose="020B0604020202020204" pitchFamily="34" charset="0"/>
              </a:rPr>
              <a:t>đậu</a:t>
            </a:r>
            <a:r>
              <a:rPr lang="en-US" b="0" i="0" dirty="0">
                <a:effectLst/>
                <a:latin typeface="Arial" panose="020B0604020202020204" pitchFamily="34" charset="0"/>
              </a:rPr>
              <a:t> </a:t>
            </a:r>
            <a:r>
              <a:rPr lang="en-US" b="0" i="0" dirty="0" err="1">
                <a:effectLst/>
                <a:latin typeface="Arial" panose="020B0604020202020204" pitchFamily="34" charset="0"/>
              </a:rPr>
              <a:t>kiếm</a:t>
            </a:r>
            <a:r>
              <a:rPr lang="en-US" b="0" i="0" dirty="0">
                <a:effectLst/>
                <a:latin typeface="Arial" panose="020B0604020202020204" pitchFamily="34" charset="0"/>
              </a:rPr>
              <a:t> </a:t>
            </a:r>
            <a:r>
              <a:rPr lang="en-US" b="0" i="0" dirty="0" err="1">
                <a:effectLst/>
                <a:latin typeface="Arial" panose="020B0604020202020204" pitchFamily="34" charset="0"/>
              </a:rPr>
              <a:t>mồi</a:t>
            </a:r>
            <a:r>
              <a:rPr lang="en-US" b="0" i="0" dirty="0">
                <a:effectLst/>
                <a:latin typeface="Arial" panose="020B0604020202020204" pitchFamily="34" charset="0"/>
              </a:rPr>
              <a:t>.</a:t>
            </a:r>
          </a:p>
          <a:p>
            <a:pPr algn="just">
              <a:buFont typeface="Arial" panose="020B0604020202020204" pitchFamily="34" charset="0"/>
              <a:buChar char="•"/>
            </a:pPr>
            <a:r>
              <a:rPr lang="en-US" b="0" i="0" dirty="0" err="1">
                <a:effectLst/>
                <a:latin typeface="Arial" panose="020B0604020202020204" pitchFamily="34" charset="0"/>
              </a:rPr>
              <a:t>Bức</a:t>
            </a:r>
            <a:r>
              <a:rPr lang="en-US" b="0" i="0" dirty="0">
                <a:effectLst/>
                <a:latin typeface="Arial" panose="020B0604020202020204" pitchFamily="34" charset="0"/>
              </a:rPr>
              <a:t> </a:t>
            </a:r>
            <a:r>
              <a:rPr lang="en-US" b="0" i="0" dirty="0" err="1">
                <a:effectLst/>
                <a:latin typeface="Arial" panose="020B0604020202020204" pitchFamily="34" charset="0"/>
              </a:rPr>
              <a:t>tranh</a:t>
            </a:r>
            <a:r>
              <a:rPr lang="en-US" b="0" i="0" dirty="0">
                <a:effectLst/>
                <a:latin typeface="Arial" panose="020B0604020202020204" pitchFamily="34" charset="0"/>
              </a:rPr>
              <a:t> 2: </a:t>
            </a:r>
            <a:r>
              <a:rPr lang="en-US" b="0" i="0" dirty="0" err="1">
                <a:effectLst/>
                <a:latin typeface="Arial" panose="020B0604020202020204" pitchFamily="34" charset="0"/>
              </a:rPr>
              <a:t>em</a:t>
            </a:r>
            <a:r>
              <a:rPr lang="en-US" b="0" i="0" dirty="0">
                <a:effectLst/>
                <a:latin typeface="Arial" panose="020B0604020202020204" pitchFamily="34" charset="0"/>
              </a:rPr>
              <a:t> </a:t>
            </a:r>
            <a:r>
              <a:rPr lang="en-US" b="0" i="0" dirty="0" err="1">
                <a:effectLst/>
                <a:latin typeface="Arial" panose="020B0604020202020204" pitchFamily="34" charset="0"/>
              </a:rPr>
              <a:t>nhìn</a:t>
            </a:r>
            <a:r>
              <a:rPr lang="en-US" b="0" i="0" dirty="0">
                <a:effectLst/>
                <a:latin typeface="Arial" panose="020B0604020202020204" pitchFamily="34" charset="0"/>
              </a:rPr>
              <a:t> </a:t>
            </a:r>
            <a:r>
              <a:rPr lang="en-US" b="0" i="0" dirty="0" err="1">
                <a:effectLst/>
                <a:latin typeface="Arial" panose="020B0604020202020204" pitchFamily="34" charset="0"/>
              </a:rPr>
              <a:t>thấy</a:t>
            </a:r>
            <a:r>
              <a:rPr lang="en-US" b="0" i="0" dirty="0">
                <a:effectLst/>
                <a:latin typeface="Arial" panose="020B0604020202020204" pitchFamily="34" charset="0"/>
              </a:rPr>
              <a:t> </a:t>
            </a:r>
            <a:r>
              <a:rPr lang="en-US" b="0" i="0" dirty="0" err="1">
                <a:effectLst/>
                <a:latin typeface="Arial" panose="020B0604020202020204" pitchFamily="34" charset="0"/>
              </a:rPr>
              <a:t>thành</a:t>
            </a:r>
            <a:r>
              <a:rPr lang="en-US" b="0" i="0" dirty="0">
                <a:effectLst/>
                <a:latin typeface="Arial" panose="020B0604020202020204" pitchFamily="34" charset="0"/>
              </a:rPr>
              <a:t> </a:t>
            </a:r>
            <a:r>
              <a:rPr lang="en-US" b="0" i="0" dirty="0" err="1">
                <a:effectLst/>
                <a:latin typeface="Arial" panose="020B0604020202020204" pitchFamily="34" charset="0"/>
              </a:rPr>
              <a:t>phố</a:t>
            </a:r>
            <a:r>
              <a:rPr lang="en-US" b="0" i="0" dirty="0">
                <a:effectLst/>
                <a:latin typeface="Arial" panose="020B0604020202020204" pitchFamily="34" charset="0"/>
              </a:rPr>
              <a:t> </a:t>
            </a:r>
            <a:r>
              <a:rPr lang="en-US" b="0" i="0" dirty="0" err="1">
                <a:effectLst/>
                <a:latin typeface="Arial" panose="020B0604020202020204" pitchFamily="34" charset="0"/>
              </a:rPr>
              <a:t>với</a:t>
            </a:r>
            <a:r>
              <a:rPr lang="en-US" b="0" i="0" dirty="0">
                <a:effectLst/>
                <a:latin typeface="Arial" panose="020B0604020202020204" pitchFamily="34" charset="0"/>
              </a:rPr>
              <a:t> </a:t>
            </a:r>
            <a:r>
              <a:rPr lang="en-US" b="0" i="0" dirty="0" err="1">
                <a:effectLst/>
                <a:latin typeface="Arial" panose="020B0604020202020204" pitchFamily="34" charset="0"/>
              </a:rPr>
              <a:t>những</a:t>
            </a:r>
            <a:r>
              <a:rPr lang="en-US" b="0" i="0" dirty="0">
                <a:effectLst/>
                <a:latin typeface="Arial" panose="020B0604020202020204" pitchFamily="34" charset="0"/>
              </a:rPr>
              <a:t> </a:t>
            </a:r>
            <a:r>
              <a:rPr lang="en-US" b="0" i="0" dirty="0" err="1">
                <a:effectLst/>
                <a:latin typeface="Arial" panose="020B0604020202020204" pitchFamily="34" charset="0"/>
              </a:rPr>
              <a:t>tòa</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chọc</a:t>
            </a:r>
            <a:r>
              <a:rPr lang="en-US" b="0" i="0" dirty="0">
                <a:effectLst/>
                <a:latin typeface="Arial" panose="020B0604020202020204" pitchFamily="34" charset="0"/>
              </a:rPr>
              <a:t> </a:t>
            </a:r>
            <a:r>
              <a:rPr lang="en-US" b="0" i="0" dirty="0" err="1">
                <a:effectLst/>
                <a:latin typeface="Arial" panose="020B0604020202020204" pitchFamily="34" charset="0"/>
              </a:rPr>
              <a:t>trời</a:t>
            </a:r>
            <a:r>
              <a:rPr lang="en-US" b="0" i="0" dirty="0">
                <a:effectLst/>
                <a:latin typeface="Arial" panose="020B0604020202020204" pitchFamily="34" charset="0"/>
              </a:rPr>
              <a:t>, </a:t>
            </a:r>
            <a:r>
              <a:rPr lang="en-US" b="0" i="0" dirty="0" err="1">
                <a:effectLst/>
                <a:latin typeface="Arial" panose="020B0604020202020204" pitchFamily="34" charset="0"/>
              </a:rPr>
              <a:t>khói</a:t>
            </a:r>
            <a:r>
              <a:rPr lang="en-US" b="0" i="0" dirty="0">
                <a:effectLst/>
                <a:latin typeface="Arial" panose="020B0604020202020204" pitchFamily="34" charset="0"/>
              </a:rPr>
              <a:t> </a:t>
            </a:r>
            <a:r>
              <a:rPr lang="en-US" b="0" i="0" dirty="0" err="1">
                <a:effectLst/>
                <a:latin typeface="Arial" panose="020B0604020202020204" pitchFamily="34" charset="0"/>
              </a:rPr>
              <a:t>bụi</a:t>
            </a:r>
            <a:r>
              <a:rPr lang="en-US" b="0" i="0" dirty="0">
                <a:effectLst/>
                <a:latin typeface="Arial" panose="020B0604020202020204" pitchFamily="34" charset="0"/>
              </a:rPr>
              <a:t> </a:t>
            </a:r>
            <a:r>
              <a:rPr lang="en-US" b="0" i="0" dirty="0" err="1">
                <a:effectLst/>
                <a:latin typeface="Arial" panose="020B0604020202020204" pitchFamily="34" charset="0"/>
              </a:rPr>
              <a:t>mù</a:t>
            </a:r>
            <a:r>
              <a:rPr lang="en-US" b="0" i="0" dirty="0">
                <a:effectLst/>
                <a:latin typeface="Arial" panose="020B0604020202020204" pitchFamily="34" charset="0"/>
              </a:rPr>
              <a:t> </a:t>
            </a:r>
            <a:r>
              <a:rPr lang="en-US" b="0" i="0" dirty="0" err="1">
                <a:effectLst/>
                <a:latin typeface="Arial" panose="020B0604020202020204" pitchFamily="34" charset="0"/>
              </a:rPr>
              <a:t>mịt</a:t>
            </a:r>
            <a:r>
              <a:rPr lang="en-US" b="0" i="0" dirty="0">
                <a:effectLst/>
                <a:latin typeface="Arial" panose="020B0604020202020204" pitchFamily="34" charset="0"/>
              </a:rPr>
              <a:t> </a:t>
            </a:r>
            <a:r>
              <a:rPr lang="en-US" b="0" i="0" dirty="0" err="1">
                <a:effectLst/>
                <a:latin typeface="Arial" panose="020B0604020202020204" pitchFamily="34" charset="0"/>
              </a:rPr>
              <a:t>và</a:t>
            </a:r>
            <a:r>
              <a:rPr lang="en-US" b="0" i="0" dirty="0">
                <a:effectLst/>
                <a:latin typeface="Arial" panose="020B0604020202020204" pitchFamily="34" charset="0"/>
              </a:rPr>
              <a:t> </a:t>
            </a:r>
            <a:r>
              <a:rPr lang="en-US" b="0" i="0" dirty="0" err="1">
                <a:effectLst/>
                <a:latin typeface="Arial" panose="020B0604020202020204" pitchFamily="34" charset="0"/>
              </a:rPr>
              <a:t>các</a:t>
            </a:r>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cò</a:t>
            </a:r>
            <a:r>
              <a:rPr lang="en-US" b="0" i="0" dirty="0">
                <a:effectLst/>
                <a:latin typeface="Arial" panose="020B0604020202020204" pitchFamily="34" charset="0"/>
              </a:rPr>
              <a:t> </a:t>
            </a:r>
            <a:r>
              <a:rPr lang="en-US" b="0" i="0" dirty="0" err="1">
                <a:effectLst/>
                <a:latin typeface="Arial" panose="020B0604020202020204" pitchFamily="34" charset="0"/>
              </a:rPr>
              <a:t>trắng</a:t>
            </a:r>
            <a:r>
              <a:rPr lang="en-US" b="0" i="0" dirty="0">
                <a:effectLst/>
                <a:latin typeface="Arial" panose="020B0604020202020204" pitchFamily="34" charset="0"/>
              </a:rPr>
              <a:t> </a:t>
            </a:r>
            <a:r>
              <a:rPr lang="en-US" b="0" i="0" dirty="0" err="1">
                <a:effectLst/>
                <a:latin typeface="Arial" panose="020B0604020202020204" pitchFamily="34" charset="0"/>
              </a:rPr>
              <a:t>thì</a:t>
            </a:r>
            <a:r>
              <a:rPr lang="en-US" b="0" i="0" dirty="0">
                <a:effectLst/>
                <a:latin typeface="Arial" panose="020B0604020202020204" pitchFamily="34" charset="0"/>
              </a:rPr>
              <a:t> </a:t>
            </a:r>
            <a:r>
              <a:rPr lang="en-US" b="0" i="0" dirty="0" err="1">
                <a:effectLst/>
                <a:latin typeface="Arial" panose="020B0604020202020204" pitchFamily="34" charset="0"/>
              </a:rPr>
              <a:t>tìm</a:t>
            </a:r>
            <a:r>
              <a:rPr lang="en-US" b="0" i="0" dirty="0">
                <a:effectLst/>
                <a:latin typeface="Arial" panose="020B0604020202020204" pitchFamily="34" charset="0"/>
              </a:rPr>
              <a:t> </a:t>
            </a:r>
            <a:r>
              <a:rPr lang="en-US" b="0" i="0" dirty="0" err="1">
                <a:effectLst/>
                <a:latin typeface="Arial" panose="020B0604020202020204" pitchFamily="34" charset="0"/>
              </a:rPr>
              <a:t>cách</a:t>
            </a:r>
            <a:r>
              <a:rPr lang="en-US" b="0" i="0" dirty="0">
                <a:effectLst/>
                <a:latin typeface="Arial" panose="020B0604020202020204" pitchFamily="34" charset="0"/>
              </a:rPr>
              <a:t> bay </a:t>
            </a:r>
            <a:r>
              <a:rPr lang="en-US" b="0" i="0" dirty="0" err="1">
                <a:effectLst/>
                <a:latin typeface="Arial" panose="020B0604020202020204" pitchFamily="34" charset="0"/>
              </a:rPr>
              <a:t>đi</a:t>
            </a:r>
            <a:r>
              <a:rPr lang="en-US" b="0" i="0" dirty="0">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CA6EE-D120-405B-A31A-77ED0FE27A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070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9494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742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36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HD</a:t>
            </a:r>
            <a:r>
              <a:rPr lang="en-US" baseline="0" smtClean="0"/>
              <a:t> học sinh khi trả lời cần nói đầy đủ, có đầu có đuôi. </a:t>
            </a:r>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484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2540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057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071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EA73A7-F16C-48FB-A0B8-5D26F818F4B1}"/>
              </a:ext>
            </a:extLst>
          </p:cNvPr>
          <p:cNvPicPr>
            <a:picLocks noChangeAspect="1"/>
          </p:cNvPicPr>
          <p:nvPr userDrawn="1"/>
        </p:nvPicPr>
        <p:blipFill>
          <a:blip r:embed="rId3"/>
          <a:stretch>
            <a:fillRect/>
          </a:stretch>
        </p:blipFill>
        <p:spPr>
          <a:xfrm>
            <a:off x="2263447" y="2737448"/>
            <a:ext cx="8852159" cy="1950889"/>
          </a:xfrm>
          <a:prstGeom prst="rect">
            <a:avLst/>
          </a:prstGeom>
        </p:spPr>
      </p:pic>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4" name="Picture 3">
            <a:extLst>
              <a:ext uri="{FF2B5EF4-FFF2-40B4-BE49-F238E27FC236}">
                <a16:creationId xmlns:a16="http://schemas.microsoft.com/office/drawing/2014/main" id="{3D2F4EA5-4C8F-4908-8EAE-4D749CD4B60D}"/>
              </a:ext>
            </a:extLst>
          </p:cNvPr>
          <p:cNvPicPr>
            <a:picLocks noChangeAspect="1"/>
          </p:cNvPicPr>
          <p:nvPr userDrawn="1"/>
        </p:nvPicPr>
        <p:blipFill>
          <a:blip r:embed="rId4"/>
          <a:stretch>
            <a:fillRect/>
          </a:stretch>
        </p:blipFill>
        <p:spPr>
          <a:xfrm>
            <a:off x="1154028" y="567094"/>
            <a:ext cx="1908213" cy="4157832"/>
          </a:xfrm>
          <a:prstGeom prst="rect">
            <a:avLst/>
          </a:prstGeom>
        </p:spPr>
      </p:pic>
      <p:sp>
        <p:nvSpPr>
          <p:cNvPr id="19" name="PHẠM DUYÊN">
            <a:extLst>
              <a:ext uri="{FF2B5EF4-FFF2-40B4-BE49-F238E27FC236}">
                <a16:creationId xmlns:a16="http://schemas.microsoft.com/office/drawing/2014/main" id="{8084F99C-D59C-4098-B834-2695320AC4B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24" name="Picture 23">
            <a:extLst>
              <a:ext uri="{FF2B5EF4-FFF2-40B4-BE49-F238E27FC236}">
                <a16:creationId xmlns:a16="http://schemas.microsoft.com/office/drawing/2014/main" id="{BBC404E0-07F3-4CAF-8840-9A1C721FB132}"/>
              </a:ext>
            </a:extLst>
          </p:cNvPr>
          <p:cNvPicPr>
            <a:picLocks noChangeAspect="1"/>
          </p:cNvPicPr>
          <p:nvPr userDrawn="1"/>
        </p:nvPicPr>
        <p:blipFill>
          <a:blip r:embed="rId5"/>
          <a:stretch>
            <a:fillRect/>
          </a:stretch>
        </p:blipFill>
        <p:spPr>
          <a:xfrm>
            <a:off x="4789911" y="244241"/>
            <a:ext cx="3191589" cy="1289589"/>
          </a:xfrm>
          <a:prstGeom prst="rect">
            <a:avLst/>
          </a:prstGeom>
        </p:spPr>
      </p:pic>
      <p:pic>
        <p:nvPicPr>
          <p:cNvPr id="25" name="Picture 24">
            <a:extLst>
              <a:ext uri="{FF2B5EF4-FFF2-40B4-BE49-F238E27FC236}">
                <a16:creationId xmlns:a16="http://schemas.microsoft.com/office/drawing/2014/main" id="{162839C4-3C43-4B7E-9629-0BB7AF428E2A}"/>
              </a:ext>
            </a:extLst>
          </p:cNvPr>
          <p:cNvPicPr>
            <a:picLocks noChangeAspect="1"/>
          </p:cNvPicPr>
          <p:nvPr userDrawn="1"/>
        </p:nvPicPr>
        <p:blipFill rotWithShape="1">
          <a:blip r:embed="rId6"/>
          <a:srcRect r="37503" b="22358"/>
          <a:stretch/>
        </p:blipFill>
        <p:spPr>
          <a:xfrm>
            <a:off x="1908638" y="149725"/>
            <a:ext cx="2059449" cy="725671"/>
          </a:xfrm>
          <a:prstGeom prst="rect">
            <a:avLst/>
          </a:prstGeom>
        </p:spPr>
      </p:pic>
      <p:pic>
        <p:nvPicPr>
          <p:cNvPr id="26" name="Picture 25">
            <a:extLst>
              <a:ext uri="{FF2B5EF4-FFF2-40B4-BE49-F238E27FC236}">
                <a16:creationId xmlns:a16="http://schemas.microsoft.com/office/drawing/2014/main" id="{A9A86A51-6592-481F-92E2-F9E7BD1FBBDA}"/>
              </a:ext>
            </a:extLst>
          </p:cNvPr>
          <p:cNvPicPr>
            <a:picLocks noChangeAspect="1"/>
          </p:cNvPicPr>
          <p:nvPr userDrawn="1"/>
        </p:nvPicPr>
        <p:blipFill rotWithShape="1">
          <a:blip r:embed="rId7"/>
          <a:srcRect l="28264" t="19546" r="29629" b="24721"/>
          <a:stretch/>
        </p:blipFill>
        <p:spPr>
          <a:xfrm>
            <a:off x="2741651" y="634162"/>
            <a:ext cx="592920" cy="911745"/>
          </a:xfrm>
          <a:prstGeom prst="rect">
            <a:avLst/>
          </a:prstGeom>
        </p:spPr>
      </p:pic>
    </p:spTree>
    <p:extLst>
      <p:ext uri="{BB962C8B-B14F-4D97-AF65-F5344CB8AC3E}">
        <p14:creationId xmlns:p14="http://schemas.microsoft.com/office/powerpoint/2010/main" val="65503896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56000">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14:bounceEnd="56000">
                                          <p:cBhvr additive="base">
                                            <p:cTn id="43" dur="1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44" dur="1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500" fill="hold"/>
                                            <p:tgtEl>
                                              <p:spTgt spid="4"/>
                                            </p:tgtEl>
                                            <p:attrNameLst>
                                              <p:attrName>ppt_x</p:attrName>
                                            </p:attrNameLst>
                                          </p:cBhvr>
                                          <p:tavLst>
                                            <p:tav tm="0">
                                              <p:val>
                                                <p:strVal val="#ppt_x"/>
                                              </p:val>
                                            </p:tav>
                                            <p:tav tm="100000">
                                              <p:val>
                                                <p:strVal val="#ppt_x"/>
                                              </p:val>
                                            </p:tav>
                                          </p:tavLst>
                                        </p:anim>
                                        <p:anim calcmode="lin" valueType="num">
                                          <p:cBhvr additive="base">
                                            <p:cTn id="44" dur="1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7378"/>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365342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7378"/>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79643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7378"/>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271839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6"/>
            <a:ext cx="4011084" cy="46910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3979493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687" indent="0">
              <a:buNone/>
              <a:defRPr sz="3733"/>
            </a:lvl2pPr>
            <a:lvl3pPr marL="1217378" indent="0">
              <a:buNone/>
              <a:defRPr sz="3200"/>
            </a:lvl3pPr>
            <a:lvl4pPr marL="1826065" indent="0">
              <a:buNone/>
              <a:defRPr sz="2667"/>
            </a:lvl4pPr>
            <a:lvl5pPr marL="2434754" indent="0">
              <a:buNone/>
              <a:defRPr sz="2667"/>
            </a:lvl5pPr>
            <a:lvl6pPr marL="3043441" indent="0">
              <a:buNone/>
              <a:defRPr sz="2667"/>
            </a:lvl6pPr>
            <a:lvl7pPr marL="3652130" indent="0">
              <a:buNone/>
              <a:defRPr sz="2667"/>
            </a:lvl7pPr>
            <a:lvl8pPr marL="4260819" indent="0">
              <a:buNone/>
              <a:defRPr sz="2667"/>
            </a:lvl8pPr>
            <a:lvl9pPr marL="4869506"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206191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219857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207237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20869286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87" indent="0" algn="ctr">
              <a:buNone/>
              <a:defRPr>
                <a:solidFill>
                  <a:schemeClr val="tx1">
                    <a:tint val="75000"/>
                  </a:schemeClr>
                </a:solidFill>
              </a:defRPr>
            </a:lvl2pPr>
            <a:lvl3pPr marL="1217378" indent="0" algn="ctr">
              <a:buNone/>
              <a:defRPr>
                <a:solidFill>
                  <a:schemeClr val="tx1">
                    <a:tint val="75000"/>
                  </a:schemeClr>
                </a:solidFill>
              </a:defRPr>
            </a:lvl3pPr>
            <a:lvl4pPr marL="1826065" indent="0" algn="ctr">
              <a:buNone/>
              <a:defRPr>
                <a:solidFill>
                  <a:schemeClr val="tx1">
                    <a:tint val="75000"/>
                  </a:schemeClr>
                </a:solidFill>
              </a:defRPr>
            </a:lvl4pPr>
            <a:lvl5pPr marL="2434754" indent="0" algn="ctr">
              <a:buNone/>
              <a:defRPr>
                <a:solidFill>
                  <a:schemeClr val="tx1">
                    <a:tint val="75000"/>
                  </a:schemeClr>
                </a:solidFill>
              </a:defRPr>
            </a:lvl5pPr>
            <a:lvl6pPr marL="3043441" indent="0" algn="ctr">
              <a:buNone/>
              <a:defRPr>
                <a:solidFill>
                  <a:schemeClr val="tx1">
                    <a:tint val="75000"/>
                  </a:schemeClr>
                </a:solidFill>
              </a:defRPr>
            </a:lvl6pPr>
            <a:lvl7pPr marL="3652130" indent="0" algn="ctr">
              <a:buNone/>
              <a:defRPr>
                <a:solidFill>
                  <a:schemeClr val="tx1">
                    <a:tint val="75000"/>
                  </a:schemeClr>
                </a:solidFill>
              </a:defRPr>
            </a:lvl7pPr>
            <a:lvl8pPr marL="4260819" indent="0" algn="ctr">
              <a:buNone/>
              <a:defRPr>
                <a:solidFill>
                  <a:schemeClr val="tx1">
                    <a:tint val="75000"/>
                  </a:schemeClr>
                </a:solidFill>
              </a:defRPr>
            </a:lvl8pPr>
            <a:lvl9pPr marL="48695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090643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37776133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Tree>
    <p:extLst>
      <p:ext uri="{BB962C8B-B14F-4D97-AF65-F5344CB8AC3E}">
        <p14:creationId xmlns:p14="http://schemas.microsoft.com/office/powerpoint/2010/main" val="294267066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687" indent="0">
              <a:buNone/>
              <a:defRPr sz="2400">
                <a:solidFill>
                  <a:schemeClr val="tx1">
                    <a:tint val="75000"/>
                  </a:schemeClr>
                </a:solidFill>
              </a:defRPr>
            </a:lvl2pPr>
            <a:lvl3pPr marL="1217378" indent="0">
              <a:buNone/>
              <a:defRPr sz="2133">
                <a:solidFill>
                  <a:schemeClr val="tx1">
                    <a:tint val="75000"/>
                  </a:schemeClr>
                </a:solidFill>
              </a:defRPr>
            </a:lvl3pPr>
            <a:lvl4pPr marL="1826065" indent="0">
              <a:buNone/>
              <a:defRPr sz="1867">
                <a:solidFill>
                  <a:schemeClr val="tx1">
                    <a:tint val="75000"/>
                  </a:schemeClr>
                </a:solidFill>
              </a:defRPr>
            </a:lvl4pPr>
            <a:lvl5pPr marL="2434754" indent="0">
              <a:buNone/>
              <a:defRPr sz="1867">
                <a:solidFill>
                  <a:schemeClr val="tx1">
                    <a:tint val="75000"/>
                  </a:schemeClr>
                </a:solidFill>
              </a:defRPr>
            </a:lvl5pPr>
            <a:lvl6pPr marL="3043441" indent="0">
              <a:buNone/>
              <a:defRPr sz="1867">
                <a:solidFill>
                  <a:schemeClr val="tx1">
                    <a:tint val="75000"/>
                  </a:schemeClr>
                </a:solidFill>
              </a:defRPr>
            </a:lvl6pPr>
            <a:lvl7pPr marL="3652130" indent="0">
              <a:buNone/>
              <a:defRPr sz="1867">
                <a:solidFill>
                  <a:schemeClr val="tx1">
                    <a:tint val="75000"/>
                  </a:schemeClr>
                </a:solidFill>
              </a:defRPr>
            </a:lvl7pPr>
            <a:lvl8pPr marL="4260819" indent="0">
              <a:buNone/>
              <a:defRPr sz="1867">
                <a:solidFill>
                  <a:schemeClr val="tx1">
                    <a:tint val="75000"/>
                  </a:schemeClr>
                </a:solidFill>
              </a:defRPr>
            </a:lvl8pPr>
            <a:lvl9pPr marL="4869506"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301232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4275221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7378"/>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4432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7378"/>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57487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7378"/>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3928643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6"/>
            <a:ext cx="4011084" cy="46910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855100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687" indent="0">
              <a:buNone/>
              <a:defRPr sz="3733"/>
            </a:lvl2pPr>
            <a:lvl3pPr marL="1217378" indent="0">
              <a:buNone/>
              <a:defRPr sz="3200"/>
            </a:lvl3pPr>
            <a:lvl4pPr marL="1826065" indent="0">
              <a:buNone/>
              <a:defRPr sz="2667"/>
            </a:lvl4pPr>
            <a:lvl5pPr marL="2434754" indent="0">
              <a:buNone/>
              <a:defRPr sz="2667"/>
            </a:lvl5pPr>
            <a:lvl6pPr marL="3043441" indent="0">
              <a:buNone/>
              <a:defRPr sz="2667"/>
            </a:lvl6pPr>
            <a:lvl7pPr marL="3652130" indent="0">
              <a:buNone/>
              <a:defRPr sz="2667"/>
            </a:lvl7pPr>
            <a:lvl8pPr marL="4260819" indent="0">
              <a:buNone/>
              <a:defRPr sz="2667"/>
            </a:lvl8pPr>
            <a:lvl9pPr marL="4869506"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49514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92098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58686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90223013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71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Tree>
    <p:extLst>
      <p:ext uri="{BB962C8B-B14F-4D97-AF65-F5344CB8AC3E}">
        <p14:creationId xmlns:p14="http://schemas.microsoft.com/office/powerpoint/2010/main" val="352245252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3"/>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1088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204155"/>
            <a:ext cx="12192000" cy="653845"/>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Tree>
    <p:extLst>
      <p:ext uri="{BB962C8B-B14F-4D97-AF65-F5344CB8AC3E}">
        <p14:creationId xmlns:p14="http://schemas.microsoft.com/office/powerpoint/2010/main" val="225428931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87" indent="0" algn="ctr">
              <a:buNone/>
              <a:defRPr>
                <a:solidFill>
                  <a:schemeClr val="tx1">
                    <a:tint val="75000"/>
                  </a:schemeClr>
                </a:solidFill>
              </a:defRPr>
            </a:lvl2pPr>
            <a:lvl3pPr marL="1217378" indent="0" algn="ctr">
              <a:buNone/>
              <a:defRPr>
                <a:solidFill>
                  <a:schemeClr val="tx1">
                    <a:tint val="75000"/>
                  </a:schemeClr>
                </a:solidFill>
              </a:defRPr>
            </a:lvl3pPr>
            <a:lvl4pPr marL="1826065" indent="0" algn="ctr">
              <a:buNone/>
              <a:defRPr>
                <a:solidFill>
                  <a:schemeClr val="tx1">
                    <a:tint val="75000"/>
                  </a:schemeClr>
                </a:solidFill>
              </a:defRPr>
            </a:lvl4pPr>
            <a:lvl5pPr marL="2434754" indent="0" algn="ctr">
              <a:buNone/>
              <a:defRPr>
                <a:solidFill>
                  <a:schemeClr val="tx1">
                    <a:tint val="75000"/>
                  </a:schemeClr>
                </a:solidFill>
              </a:defRPr>
            </a:lvl5pPr>
            <a:lvl6pPr marL="3043441" indent="0" algn="ctr">
              <a:buNone/>
              <a:defRPr>
                <a:solidFill>
                  <a:schemeClr val="tx1">
                    <a:tint val="75000"/>
                  </a:schemeClr>
                </a:solidFill>
              </a:defRPr>
            </a:lvl6pPr>
            <a:lvl7pPr marL="3652130" indent="0" algn="ctr">
              <a:buNone/>
              <a:defRPr>
                <a:solidFill>
                  <a:schemeClr val="tx1">
                    <a:tint val="75000"/>
                  </a:schemeClr>
                </a:solidFill>
              </a:defRPr>
            </a:lvl7pPr>
            <a:lvl8pPr marL="4260819" indent="0" algn="ctr">
              <a:buNone/>
              <a:defRPr>
                <a:solidFill>
                  <a:schemeClr val="tx1">
                    <a:tint val="75000"/>
                  </a:schemeClr>
                </a:solidFill>
              </a:defRPr>
            </a:lvl8pPr>
            <a:lvl9pPr marL="48695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519401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8667486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687" indent="0">
              <a:buNone/>
              <a:defRPr sz="2400">
                <a:solidFill>
                  <a:schemeClr val="tx1">
                    <a:tint val="75000"/>
                  </a:schemeClr>
                </a:solidFill>
              </a:defRPr>
            </a:lvl2pPr>
            <a:lvl3pPr marL="1217378" indent="0">
              <a:buNone/>
              <a:defRPr sz="2133">
                <a:solidFill>
                  <a:schemeClr val="tx1">
                    <a:tint val="75000"/>
                  </a:schemeClr>
                </a:solidFill>
              </a:defRPr>
            </a:lvl3pPr>
            <a:lvl4pPr marL="1826065" indent="0">
              <a:buNone/>
              <a:defRPr sz="1867">
                <a:solidFill>
                  <a:schemeClr val="tx1">
                    <a:tint val="75000"/>
                  </a:schemeClr>
                </a:solidFill>
              </a:defRPr>
            </a:lvl4pPr>
            <a:lvl5pPr marL="2434754" indent="0">
              <a:buNone/>
              <a:defRPr sz="1867">
                <a:solidFill>
                  <a:schemeClr val="tx1">
                    <a:tint val="75000"/>
                  </a:schemeClr>
                </a:solidFill>
              </a:defRPr>
            </a:lvl5pPr>
            <a:lvl6pPr marL="3043441" indent="0">
              <a:buNone/>
              <a:defRPr sz="1867">
                <a:solidFill>
                  <a:schemeClr val="tx1">
                    <a:tint val="75000"/>
                  </a:schemeClr>
                </a:solidFill>
              </a:defRPr>
            </a:lvl6pPr>
            <a:lvl7pPr marL="3652130" indent="0">
              <a:buNone/>
              <a:defRPr sz="1867">
                <a:solidFill>
                  <a:schemeClr val="tx1">
                    <a:tint val="75000"/>
                  </a:schemeClr>
                </a:solidFill>
              </a:defRPr>
            </a:lvl7pPr>
            <a:lvl8pPr marL="4260819" indent="0">
              <a:buNone/>
              <a:defRPr sz="1867">
                <a:solidFill>
                  <a:schemeClr val="tx1">
                    <a:tint val="75000"/>
                  </a:schemeClr>
                </a:solidFill>
              </a:defRPr>
            </a:lvl8pPr>
            <a:lvl9pPr marL="4869506"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61717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3545309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5E2D5BEA-CE1F-4A09-AC4A-3F095A605D19}"/>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3AF918C-415C-4299-9F97-D5FD12D3444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CAD753B-A9D4-4EC9-8DC5-93D937E40A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824351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05" tIns="45654" rIns="91305" bIns="45654" rtlCol="0" anchor="ctr"/>
          <a:lstStyle>
            <a:lvl1pPr algn="l">
              <a:defRPr sz="1600">
                <a:solidFill>
                  <a:schemeClr val="tx1">
                    <a:tint val="75000"/>
                  </a:schemeClr>
                </a:solidFill>
              </a:defRPr>
            </a:lvl1p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05" tIns="45654" rIns="91305" bIns="45654" rtlCol="0" anchor="ctr"/>
          <a:lstStyle>
            <a:lvl1pPr algn="ctr">
              <a:defRPr sz="1600">
                <a:solidFill>
                  <a:schemeClr val="tx1">
                    <a:tint val="75000"/>
                  </a:schemeClr>
                </a:solidFill>
              </a:defRPr>
            </a:lvl1pPr>
          </a:lstStyle>
          <a:p>
            <a:pPr defTabSz="12173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05" tIns="45654" rIns="91305" bIns="45654" rtlCol="0" anchor="ctr"/>
          <a:lstStyle>
            <a:lvl1pPr algn="r">
              <a:defRPr sz="1600">
                <a:solidFill>
                  <a:schemeClr val="tx1">
                    <a:tint val="75000"/>
                  </a:schemeClr>
                </a:solidFill>
              </a:defRPr>
            </a:lvl1p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2818332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ctr" defTabSz="1217378" rtl="0" eaLnBrk="1" latinLnBrk="0" hangingPunct="1">
        <a:spcBef>
          <a:spcPct val="0"/>
        </a:spcBef>
        <a:buNone/>
        <a:defRPr sz="5867" kern="1200">
          <a:solidFill>
            <a:schemeClr val="tx1"/>
          </a:solidFill>
          <a:latin typeface="+mj-lt"/>
          <a:ea typeface="+mj-ea"/>
          <a:cs typeface="+mj-cs"/>
        </a:defRPr>
      </a:lvl1pPr>
    </p:titleStyle>
    <p:bodyStyle>
      <a:lvl1pPr marL="456515" indent="-456515" algn="l" defTabSz="121737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118" indent="-380430" algn="l" defTabSz="121737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721" indent="-304346" algn="l" defTabSz="121737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409"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098"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7786"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647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16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3851"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378" rtl="0" eaLnBrk="1" latinLnBrk="0" hangingPunct="1">
        <a:defRPr sz="2400" kern="1200">
          <a:solidFill>
            <a:schemeClr val="tx1"/>
          </a:solidFill>
          <a:latin typeface="+mn-lt"/>
          <a:ea typeface="+mn-ea"/>
          <a:cs typeface="+mn-cs"/>
        </a:defRPr>
      </a:lvl1pPr>
      <a:lvl2pPr marL="608687" algn="l" defTabSz="1217378" rtl="0" eaLnBrk="1" latinLnBrk="0" hangingPunct="1">
        <a:defRPr sz="2400" kern="1200">
          <a:solidFill>
            <a:schemeClr val="tx1"/>
          </a:solidFill>
          <a:latin typeface="+mn-lt"/>
          <a:ea typeface="+mn-ea"/>
          <a:cs typeface="+mn-cs"/>
        </a:defRPr>
      </a:lvl2pPr>
      <a:lvl3pPr marL="1217378" algn="l" defTabSz="1217378" rtl="0" eaLnBrk="1" latinLnBrk="0" hangingPunct="1">
        <a:defRPr sz="2400" kern="1200">
          <a:solidFill>
            <a:schemeClr val="tx1"/>
          </a:solidFill>
          <a:latin typeface="+mn-lt"/>
          <a:ea typeface="+mn-ea"/>
          <a:cs typeface="+mn-cs"/>
        </a:defRPr>
      </a:lvl3pPr>
      <a:lvl4pPr marL="1826065" algn="l" defTabSz="1217378" rtl="0" eaLnBrk="1" latinLnBrk="0" hangingPunct="1">
        <a:defRPr sz="2400" kern="1200">
          <a:solidFill>
            <a:schemeClr val="tx1"/>
          </a:solidFill>
          <a:latin typeface="+mn-lt"/>
          <a:ea typeface="+mn-ea"/>
          <a:cs typeface="+mn-cs"/>
        </a:defRPr>
      </a:lvl4pPr>
      <a:lvl5pPr marL="2434754" algn="l" defTabSz="1217378" rtl="0" eaLnBrk="1" latinLnBrk="0" hangingPunct="1">
        <a:defRPr sz="2400" kern="1200">
          <a:solidFill>
            <a:schemeClr val="tx1"/>
          </a:solidFill>
          <a:latin typeface="+mn-lt"/>
          <a:ea typeface="+mn-ea"/>
          <a:cs typeface="+mn-cs"/>
        </a:defRPr>
      </a:lvl5pPr>
      <a:lvl6pPr marL="3043441" algn="l" defTabSz="1217378" rtl="0" eaLnBrk="1" latinLnBrk="0" hangingPunct="1">
        <a:defRPr sz="2400" kern="1200">
          <a:solidFill>
            <a:schemeClr val="tx1"/>
          </a:solidFill>
          <a:latin typeface="+mn-lt"/>
          <a:ea typeface="+mn-ea"/>
          <a:cs typeface="+mn-cs"/>
        </a:defRPr>
      </a:lvl6pPr>
      <a:lvl7pPr marL="3652130" algn="l" defTabSz="1217378" rtl="0" eaLnBrk="1" latinLnBrk="0" hangingPunct="1">
        <a:defRPr sz="2400" kern="1200">
          <a:solidFill>
            <a:schemeClr val="tx1"/>
          </a:solidFill>
          <a:latin typeface="+mn-lt"/>
          <a:ea typeface="+mn-ea"/>
          <a:cs typeface="+mn-cs"/>
        </a:defRPr>
      </a:lvl7pPr>
      <a:lvl8pPr marL="4260819" algn="l" defTabSz="1217378" rtl="0" eaLnBrk="1" latinLnBrk="0" hangingPunct="1">
        <a:defRPr sz="2400" kern="1200">
          <a:solidFill>
            <a:schemeClr val="tx1"/>
          </a:solidFill>
          <a:latin typeface="+mn-lt"/>
          <a:ea typeface="+mn-ea"/>
          <a:cs typeface="+mn-cs"/>
        </a:defRPr>
      </a:lvl8pPr>
      <a:lvl9pPr marL="4869506" algn="l" defTabSz="121737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05" tIns="45654" rIns="91305" bIns="45654" rtlCol="0" anchor="ctr"/>
          <a:lstStyle>
            <a:lvl1pPr algn="l">
              <a:defRPr sz="1600">
                <a:solidFill>
                  <a:schemeClr val="tx1">
                    <a:tint val="75000"/>
                  </a:schemeClr>
                </a:solidFill>
              </a:defRPr>
            </a:lvl1pPr>
          </a:lstStyle>
          <a:p>
            <a:pPr defTabSz="1217378"/>
            <a:fld id="{4CEF851F-4C9B-4ED8-A706-7687066F5A2C}" type="datetimeFigureOut">
              <a:rPr lang="en-US" smtClean="0">
                <a:solidFill>
                  <a:prstClr val="black">
                    <a:tint val="75000"/>
                  </a:prstClr>
                </a:solidFill>
              </a:rPr>
              <a:pPr defTabSz="1217378"/>
              <a:t>4/24/2022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05" tIns="45654" rIns="91305" bIns="45654" rtlCol="0" anchor="ctr"/>
          <a:lstStyle>
            <a:lvl1pPr algn="ctr">
              <a:defRPr sz="1600">
                <a:solidFill>
                  <a:schemeClr val="tx1">
                    <a:tint val="75000"/>
                  </a:schemeClr>
                </a:solidFill>
              </a:defRPr>
            </a:lvl1pPr>
          </a:lstStyle>
          <a:p>
            <a:pPr defTabSz="12173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05" tIns="45654" rIns="91305" bIns="45654" rtlCol="0" anchor="ctr"/>
          <a:lstStyle>
            <a:lvl1pPr algn="r">
              <a:defRPr sz="1600">
                <a:solidFill>
                  <a:schemeClr val="tx1">
                    <a:tint val="75000"/>
                  </a:schemeClr>
                </a:solidFill>
              </a:defRPr>
            </a:lvl1p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9204294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ctr" defTabSz="1217378" rtl="0" eaLnBrk="1" latinLnBrk="0" hangingPunct="1">
        <a:spcBef>
          <a:spcPct val="0"/>
        </a:spcBef>
        <a:buNone/>
        <a:defRPr sz="5867" kern="1200">
          <a:solidFill>
            <a:schemeClr val="tx1"/>
          </a:solidFill>
          <a:latin typeface="+mj-lt"/>
          <a:ea typeface="+mj-ea"/>
          <a:cs typeface="+mj-cs"/>
        </a:defRPr>
      </a:lvl1pPr>
    </p:titleStyle>
    <p:bodyStyle>
      <a:lvl1pPr marL="456515" indent="-456515" algn="l" defTabSz="121737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118" indent="-380430" algn="l" defTabSz="121737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721" indent="-304346" algn="l" defTabSz="121737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409"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098"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7786"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647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16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3851"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378" rtl="0" eaLnBrk="1" latinLnBrk="0" hangingPunct="1">
        <a:defRPr sz="2400" kern="1200">
          <a:solidFill>
            <a:schemeClr val="tx1"/>
          </a:solidFill>
          <a:latin typeface="+mn-lt"/>
          <a:ea typeface="+mn-ea"/>
          <a:cs typeface="+mn-cs"/>
        </a:defRPr>
      </a:lvl1pPr>
      <a:lvl2pPr marL="608687" algn="l" defTabSz="1217378" rtl="0" eaLnBrk="1" latinLnBrk="0" hangingPunct="1">
        <a:defRPr sz="2400" kern="1200">
          <a:solidFill>
            <a:schemeClr val="tx1"/>
          </a:solidFill>
          <a:latin typeface="+mn-lt"/>
          <a:ea typeface="+mn-ea"/>
          <a:cs typeface="+mn-cs"/>
        </a:defRPr>
      </a:lvl2pPr>
      <a:lvl3pPr marL="1217378" algn="l" defTabSz="1217378" rtl="0" eaLnBrk="1" latinLnBrk="0" hangingPunct="1">
        <a:defRPr sz="2400" kern="1200">
          <a:solidFill>
            <a:schemeClr val="tx1"/>
          </a:solidFill>
          <a:latin typeface="+mn-lt"/>
          <a:ea typeface="+mn-ea"/>
          <a:cs typeface="+mn-cs"/>
        </a:defRPr>
      </a:lvl3pPr>
      <a:lvl4pPr marL="1826065" algn="l" defTabSz="1217378" rtl="0" eaLnBrk="1" latinLnBrk="0" hangingPunct="1">
        <a:defRPr sz="2400" kern="1200">
          <a:solidFill>
            <a:schemeClr val="tx1"/>
          </a:solidFill>
          <a:latin typeface="+mn-lt"/>
          <a:ea typeface="+mn-ea"/>
          <a:cs typeface="+mn-cs"/>
        </a:defRPr>
      </a:lvl4pPr>
      <a:lvl5pPr marL="2434754" algn="l" defTabSz="1217378" rtl="0" eaLnBrk="1" latinLnBrk="0" hangingPunct="1">
        <a:defRPr sz="2400" kern="1200">
          <a:solidFill>
            <a:schemeClr val="tx1"/>
          </a:solidFill>
          <a:latin typeface="+mn-lt"/>
          <a:ea typeface="+mn-ea"/>
          <a:cs typeface="+mn-cs"/>
        </a:defRPr>
      </a:lvl5pPr>
      <a:lvl6pPr marL="3043441" algn="l" defTabSz="1217378" rtl="0" eaLnBrk="1" latinLnBrk="0" hangingPunct="1">
        <a:defRPr sz="2400" kern="1200">
          <a:solidFill>
            <a:schemeClr val="tx1"/>
          </a:solidFill>
          <a:latin typeface="+mn-lt"/>
          <a:ea typeface="+mn-ea"/>
          <a:cs typeface="+mn-cs"/>
        </a:defRPr>
      </a:lvl6pPr>
      <a:lvl7pPr marL="3652130" algn="l" defTabSz="1217378" rtl="0" eaLnBrk="1" latinLnBrk="0" hangingPunct="1">
        <a:defRPr sz="2400" kern="1200">
          <a:solidFill>
            <a:schemeClr val="tx1"/>
          </a:solidFill>
          <a:latin typeface="+mn-lt"/>
          <a:ea typeface="+mn-ea"/>
          <a:cs typeface="+mn-cs"/>
        </a:defRPr>
      </a:lvl7pPr>
      <a:lvl8pPr marL="4260819" algn="l" defTabSz="1217378" rtl="0" eaLnBrk="1" latinLnBrk="0" hangingPunct="1">
        <a:defRPr sz="2400" kern="1200">
          <a:solidFill>
            <a:schemeClr val="tx1"/>
          </a:solidFill>
          <a:latin typeface="+mn-lt"/>
          <a:ea typeface="+mn-ea"/>
          <a:cs typeface="+mn-cs"/>
        </a:defRPr>
      </a:lvl8pPr>
      <a:lvl9pPr marL="4869506" algn="l" defTabSz="12173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35.pn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18.svg"/><Relationship Id="rId11" Type="http://schemas.openxmlformats.org/officeDocument/2006/relationships/image" Target="../media/image40.pn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733"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a:sym typeface="Arial"/>
              </a:rPr>
              <a:t>TIẾT </a:t>
            </a:r>
            <a:r>
              <a:rPr kumimoji="0" lang="en-US" sz="3733"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a:sym typeface="Arial"/>
              </a:rPr>
              <a:t>1</a:t>
            </a:r>
          </a:p>
        </p:txBody>
      </p:sp>
      <p:pic>
        <p:nvPicPr>
          <p:cNvPr id="4" name="5">
            <a:extLst>
              <a:ext uri="{FF2B5EF4-FFF2-40B4-BE49-F238E27FC236}">
                <a16:creationId xmlns:a16="http://schemas.microsoft.com/office/drawing/2014/main" id="{558B1DD8-3FBB-426D-9F6A-0A1A4155D5AC}"/>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9073585" y="4189678"/>
            <a:ext cx="2634508" cy="1471520"/>
          </a:xfrm>
          <a:prstGeom prst="rect">
            <a:avLst/>
          </a:prstGeom>
        </p:spPr>
      </p:pic>
    </p:spTree>
    <p:extLst>
      <p:ext uri="{BB962C8B-B14F-4D97-AF65-F5344CB8AC3E}">
        <p14:creationId xmlns:p14="http://schemas.microsoft.com/office/powerpoint/2010/main" val="387218478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400"/>
            <a:ext cx="10972800" cy="1143000"/>
          </a:xfrm>
        </p:spPr>
        <p:txBody>
          <a:bodyPr>
            <a:normAutofit/>
          </a:bodyPr>
          <a:lstStyle/>
          <a:p>
            <a:r>
              <a:rPr lang="en-US" sz="5333">
                <a:latin typeface="Arial" pitchFamily="34" charset="0"/>
                <a:cs typeface="Arial" pitchFamily="34" charset="0"/>
              </a:rPr>
              <a:t>Giải nghĩa từ khó:</a:t>
            </a:r>
          </a:p>
        </p:txBody>
      </p:sp>
      <p:sp>
        <p:nvSpPr>
          <p:cNvPr id="3" name="Title 1"/>
          <p:cNvSpPr txBox="1">
            <a:spLocks/>
          </p:cNvSpPr>
          <p:nvPr/>
        </p:nvSpPr>
        <p:spPr>
          <a:xfrm>
            <a:off x="186267" y="685800"/>
            <a:ext cx="3962400" cy="1143000"/>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defTabSz="1217543"/>
            <a:r>
              <a:rPr lang="en-US" sz="4800">
                <a:solidFill>
                  <a:srgbClr val="FF0000"/>
                </a:solidFill>
                <a:latin typeface="Arial" pitchFamily="34" charset="0"/>
                <a:cs typeface="Arial" pitchFamily="34" charset="0"/>
              </a:rPr>
              <a:t>Cao vút	:</a:t>
            </a:r>
            <a:endParaRPr lang="en-US" sz="4800">
              <a:solidFill>
                <a:prstClr val="black"/>
              </a:solidFill>
              <a:latin typeface="Arial" pitchFamily="34" charset="0"/>
              <a:cs typeface="Arial" pitchFamily="34" charset="0"/>
            </a:endParaRPr>
          </a:p>
        </p:txBody>
      </p:sp>
      <p:sp>
        <p:nvSpPr>
          <p:cNvPr id="7" name="Title 1"/>
          <p:cNvSpPr txBox="1">
            <a:spLocks/>
          </p:cNvSpPr>
          <p:nvPr/>
        </p:nvSpPr>
        <p:spPr>
          <a:xfrm>
            <a:off x="2965938" y="1026221"/>
            <a:ext cx="8256953" cy="1143000"/>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defTabSz="1217543"/>
            <a:r>
              <a:rPr lang="en-US" sz="4800">
                <a:solidFill>
                  <a:prstClr val="black"/>
                </a:solidFill>
                <a:latin typeface="Arial" pitchFamily="34" charset="0"/>
                <a:cs typeface="Arial" pitchFamily="34" charset="0"/>
              </a:rPr>
              <a:t>rất cao, vươn lên thẳng không trung.</a:t>
            </a:r>
            <a:endParaRPr lang="en-US" sz="4800">
              <a:solidFill>
                <a:prstClr val="black"/>
              </a:solidFill>
              <a:latin typeface="Arial" pitchFamily="34" charset="0"/>
              <a:cs typeface="Arial" pitchFamily="34" charset="0"/>
            </a:endParaRPr>
          </a:p>
        </p:txBody>
      </p:sp>
      <p:pic>
        <p:nvPicPr>
          <p:cNvPr id="2050" name="Picture 2" descr="Lạc bước thung lũng cọ xanh cao vút - DiaOc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1" y="2576491"/>
            <a:ext cx="5808133" cy="3862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ạc bước thung lũng cọ xanh cao vút - DiaOc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400" y="2624843"/>
            <a:ext cx="6118808" cy="381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46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400"/>
            <a:ext cx="10972800" cy="1143000"/>
          </a:xfrm>
        </p:spPr>
        <p:txBody>
          <a:bodyPr>
            <a:normAutofit/>
          </a:bodyPr>
          <a:lstStyle/>
          <a:p>
            <a:r>
              <a:rPr lang="en-US" sz="5333">
                <a:latin typeface="Arial" pitchFamily="34" charset="0"/>
                <a:cs typeface="Arial" pitchFamily="34" charset="0"/>
              </a:rPr>
              <a:t>Giải nghĩa từ khó:</a:t>
            </a:r>
          </a:p>
        </p:txBody>
      </p:sp>
      <p:sp>
        <p:nvSpPr>
          <p:cNvPr id="3" name="Title 1"/>
          <p:cNvSpPr txBox="1">
            <a:spLocks/>
          </p:cNvSpPr>
          <p:nvPr/>
        </p:nvSpPr>
        <p:spPr>
          <a:xfrm>
            <a:off x="442873" y="990600"/>
            <a:ext cx="3962400" cy="1143000"/>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defTabSz="1217543"/>
            <a:r>
              <a:rPr lang="en-US" sz="4800">
                <a:solidFill>
                  <a:srgbClr val="FF0000"/>
                </a:solidFill>
                <a:latin typeface="Arial" pitchFamily="34" charset="0"/>
                <a:cs typeface="Arial" pitchFamily="34" charset="0"/>
              </a:rPr>
              <a:t>Cao tốc	:</a:t>
            </a:r>
            <a:endParaRPr lang="en-US" sz="4800">
              <a:solidFill>
                <a:prstClr val="black"/>
              </a:solidFill>
              <a:latin typeface="Arial" pitchFamily="34" charset="0"/>
              <a:cs typeface="Arial" pitchFamily="34" charset="0"/>
            </a:endParaRPr>
          </a:p>
        </p:txBody>
      </p:sp>
      <p:sp>
        <p:nvSpPr>
          <p:cNvPr id="7" name="Title 1"/>
          <p:cNvSpPr txBox="1">
            <a:spLocks/>
          </p:cNvSpPr>
          <p:nvPr/>
        </p:nvSpPr>
        <p:spPr>
          <a:xfrm>
            <a:off x="3222545" y="990600"/>
            <a:ext cx="8256953" cy="1143000"/>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defTabSz="1217543"/>
            <a:r>
              <a:rPr lang="en-US" sz="4800">
                <a:solidFill>
                  <a:prstClr val="black"/>
                </a:solidFill>
                <a:latin typeface="Arial" pitchFamily="34" charset="0"/>
                <a:cs typeface="Arial" pitchFamily="34" charset="0"/>
              </a:rPr>
              <a:t>có tốc độ cao.</a:t>
            </a:r>
            <a:endParaRPr lang="en-US" sz="4800">
              <a:solidFill>
                <a:prstClr val="black"/>
              </a:solidFill>
              <a:latin typeface="Arial" pitchFamily="34" charset="0"/>
              <a:cs typeface="Arial" pitchFamily="34" charset="0"/>
            </a:endParaRPr>
          </a:p>
        </p:txBody>
      </p:sp>
      <p:sp>
        <p:nvSpPr>
          <p:cNvPr id="8" name="Title 1"/>
          <p:cNvSpPr txBox="1">
            <a:spLocks/>
          </p:cNvSpPr>
          <p:nvPr/>
        </p:nvSpPr>
        <p:spPr>
          <a:xfrm>
            <a:off x="442873" y="1930400"/>
            <a:ext cx="3962400" cy="1143000"/>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defTabSz="1217543"/>
            <a:r>
              <a:rPr lang="en-US" sz="4800">
                <a:solidFill>
                  <a:srgbClr val="FF0000"/>
                </a:solidFill>
                <a:latin typeface="Arial" pitchFamily="34" charset="0"/>
                <a:cs typeface="Arial" pitchFamily="34" charset="0"/>
              </a:rPr>
              <a:t>Mịt mù	:</a:t>
            </a:r>
            <a:endParaRPr lang="en-US" sz="4800">
              <a:solidFill>
                <a:prstClr val="black"/>
              </a:solidFill>
              <a:latin typeface="Arial" pitchFamily="34" charset="0"/>
              <a:cs typeface="Arial" pitchFamily="34" charset="0"/>
            </a:endParaRPr>
          </a:p>
        </p:txBody>
      </p:sp>
      <p:sp>
        <p:nvSpPr>
          <p:cNvPr id="9" name="Title 1"/>
          <p:cNvSpPr txBox="1">
            <a:spLocks/>
          </p:cNvSpPr>
          <p:nvPr/>
        </p:nvSpPr>
        <p:spPr>
          <a:xfrm>
            <a:off x="3252504" y="2268415"/>
            <a:ext cx="8256953" cy="1143000"/>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defTabSz="1217543"/>
            <a:r>
              <a:rPr lang="en-US" sz="4800">
                <a:solidFill>
                  <a:prstClr val="black"/>
                </a:solidFill>
                <a:latin typeface="Arial" pitchFamily="34" charset="0"/>
                <a:cs typeface="Arial" pitchFamily="34" charset="0"/>
              </a:rPr>
              <a:t>không nhìn thấy gì do khói bụi.</a:t>
            </a:r>
            <a:endParaRPr lang="en-US" sz="4800">
              <a:solidFill>
                <a:prstClr val="black"/>
              </a:solidFill>
              <a:latin typeface="Arial" pitchFamily="34" charset="0"/>
              <a:cs typeface="Arial" pitchFamily="34" charset="0"/>
            </a:endParaRPr>
          </a:p>
        </p:txBody>
      </p:sp>
      <p:pic>
        <p:nvPicPr>
          <p:cNvPr id="3074" name="Picture 2" descr="Người dân &quot;nghẹt thở&quot; trước cảnh bụi bay mịt mù, khi đơn vị thi công dùng  máy công suất lớn thổi bụi làm đ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1" y="3111500"/>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28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D7B2A0-F8A1-478C-9876-7C00CAFA724F}"/>
              </a:ext>
            </a:extLst>
          </p:cNvPr>
          <p:cNvPicPr>
            <a:picLocks noChangeAspect="1"/>
          </p:cNvPicPr>
          <p:nvPr/>
        </p:nvPicPr>
        <p:blipFill>
          <a:blip r:embed="rId2"/>
          <a:stretch>
            <a:fillRect/>
          </a:stretch>
        </p:blipFill>
        <p:spPr>
          <a:xfrm>
            <a:off x="-9835" y="1189717"/>
            <a:ext cx="12192000" cy="5333935"/>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9835" y="1198488"/>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Những</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cánh</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cò</a:t>
            </a:r>
            <a:endPar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2701F"/>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kumimoji="0" lang="zh-CN" altLang="en-US" sz="4000" b="0" i="0" u="none" strike="noStrike" kern="1200" cap="none" spc="0" normalizeH="0" baseline="0" noProof="0" dirty="0">
              <a:ln>
                <a:noFill/>
              </a:ln>
              <a:solidFill>
                <a:srgbClr val="F2701F"/>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078313"/>
          </a:xfrm>
          <a:prstGeom prst="rect">
            <a:avLst/>
          </a:prstGeom>
        </p:spPr>
        <p:txBody>
          <a:bodyPr wrap="square">
            <a:spAutoFit/>
          </a:bodyP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kể ngày xưa, quê của bé có rất nhiều cò. Mùa xuân, từng đàn cò trắng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duyên dáng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bay tới. Chúng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trên bầu trời trong xanh rồi hạ cánh xuống những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lũy tre</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cò đi mò tôm, bắt cá ở các ao, hồ, đầm.</a:t>
            </a:r>
          </a:p>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Bây giờ, ao, hồ, đầm phải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chỗ cho những tòa nhà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cao vút</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con đường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cao tốc</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nhà máy tỏa khói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mịt mù</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Cò chẳng còn nơi kiếm ăn. Cò sợ những âm thanh ồn ào. Thế là chúng bay đi.</a:t>
            </a:r>
          </a:p>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 ước ao được thấy những cánh cò trên đồng quê.</a:t>
            </a:r>
          </a:p>
        </p:txBody>
      </p:sp>
      <p:sp>
        <p:nvSpPr>
          <p:cNvPr id="10" name="Rectangle 9">
            <a:extLst>
              <a:ext uri="{FF2B5EF4-FFF2-40B4-BE49-F238E27FC236}">
                <a16:creationId xmlns:a16="http://schemas.microsoft.com/office/drawing/2014/main" id="{263C702C-5DCE-47BB-9D95-8B48CDF80A42}"/>
              </a:ext>
            </a:extLst>
          </p:cNvPr>
          <p:cNvSpPr/>
          <p:nvPr/>
        </p:nvSpPr>
        <p:spPr>
          <a:xfrm>
            <a:off x="8937523" y="6249638"/>
            <a:ext cx="3770436" cy="461665"/>
          </a:xfrm>
          <a:prstGeom prst="rect">
            <a:avLst/>
          </a:prstGeom>
        </p:spPr>
        <p:txBody>
          <a:bodyPr wrap="square">
            <a:spAutoFit/>
          </a:bodyP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0" i="1"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Nam)</a:t>
            </a:r>
            <a:endParaRPr kumimoji="0" lang="vi-VN"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C69C3126-2207-47FD-85EA-FEC1A82240E7}"/>
              </a:ext>
            </a:extLst>
          </p:cNvPr>
          <p:cNvPicPr>
            <a:picLocks noChangeAspect="1"/>
          </p:cNvPicPr>
          <p:nvPr/>
        </p:nvPicPr>
        <p:blipFill rotWithShape="1">
          <a:blip r:embed="rId3"/>
          <a:srcRect l="20762" t="12636" r="18835" b="29239"/>
          <a:stretch/>
        </p:blipFill>
        <p:spPr>
          <a:xfrm>
            <a:off x="364258" y="1379506"/>
            <a:ext cx="504497" cy="549267"/>
          </a:xfrm>
          <a:prstGeom prst="rect">
            <a:avLst/>
          </a:prstGeom>
        </p:spPr>
      </p:pic>
      <p:pic>
        <p:nvPicPr>
          <p:cNvPr id="13" name="Picture 12">
            <a:extLst>
              <a:ext uri="{FF2B5EF4-FFF2-40B4-BE49-F238E27FC236}">
                <a16:creationId xmlns:a16="http://schemas.microsoft.com/office/drawing/2014/main" id="{3DFFB0C9-E642-4721-9356-088B35EA99E4}"/>
              </a:ext>
            </a:extLst>
          </p:cNvPr>
          <p:cNvPicPr>
            <a:picLocks noChangeAspect="1"/>
          </p:cNvPicPr>
          <p:nvPr/>
        </p:nvPicPr>
        <p:blipFill rotWithShape="1">
          <a:blip r:embed="rId4"/>
          <a:srcRect l="19799" t="15984" r="19799" b="25890"/>
          <a:stretch/>
        </p:blipFill>
        <p:spPr>
          <a:xfrm>
            <a:off x="357006" y="3598550"/>
            <a:ext cx="504497" cy="549268"/>
          </a:xfrm>
          <a:prstGeom prst="rect">
            <a:avLst/>
          </a:prstGeom>
        </p:spPr>
      </p:pic>
    </p:spTree>
    <p:extLst>
      <p:ext uri="{BB962C8B-B14F-4D97-AF65-F5344CB8AC3E}">
        <p14:creationId xmlns:p14="http://schemas.microsoft.com/office/powerpoint/2010/main" val="123593521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sp>
        <p:nvSpPr>
          <p:cNvPr id="11" name="6">
            <a:extLst>
              <a:ext uri="{FF2B5EF4-FFF2-40B4-BE49-F238E27FC236}">
                <a16:creationId xmlns:a16="http://schemas.microsoft.com/office/drawing/2014/main" id="{066F0B3C-1E87-43F9-8BA9-9F4D418EA87D}"/>
              </a:ext>
            </a:extLst>
          </p:cNvPr>
          <p:cNvSpPr txBox="1"/>
          <p:nvPr/>
        </p:nvSpPr>
        <p:spPr>
          <a:xfrm>
            <a:off x="3908225" y="1643167"/>
            <a:ext cx="167866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Calibri" panose="020F0502020204030204"/>
                <a:ea typeface="思源黑体 CN Regular" panose="020B0500000000000000" pitchFamily="34" charset="-122"/>
                <a:cs typeface="+mn-cs"/>
                <a:sym typeface="思源黑体 CN Regular" panose="020B0500000000000000" pitchFamily="34" charset="-122"/>
              </a:rPr>
              <a:t>03</a:t>
            </a:r>
            <a:endParaRPr kumimoji="0" lang="zh-CN" altLang="en-US" sz="11500" b="0"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Calibri" panose="020F0502020204030204"/>
              <a:ea typeface="思源黑体 CN Regular" panose="020B0500000000000000" pitchFamily="34" charset="-122"/>
              <a:cs typeface="+mn-cs"/>
              <a:sym typeface="思源黑体 CN Regular" panose="020B0500000000000000" pitchFamily="34" charset="-122"/>
            </a:endParaRPr>
          </a:p>
        </p:txBody>
      </p:sp>
      <p:pic>
        <p:nvPicPr>
          <p:cNvPr id="12" name="24">
            <a:extLst>
              <a:ext uri="{FF2B5EF4-FFF2-40B4-BE49-F238E27FC236}">
                <a16:creationId xmlns:a16="http://schemas.microsoft.com/office/drawing/2014/main" id="{5537C03D-8A0E-4C5F-98F6-27FD29F406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91886" y="1815828"/>
            <a:ext cx="995134" cy="2811939"/>
          </a:xfrm>
          <a:prstGeom prst="rect">
            <a:avLst/>
          </a:prstGeom>
        </p:spPr>
      </p:pic>
      <p:pic>
        <p:nvPicPr>
          <p:cNvPr id="13" name="32">
            <a:extLst>
              <a:ext uri="{FF2B5EF4-FFF2-40B4-BE49-F238E27FC236}">
                <a16:creationId xmlns:a16="http://schemas.microsoft.com/office/drawing/2014/main" id="{47048633-AAD9-4400-B8F9-3CFABC8A0C1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877452">
            <a:off x="322404" y="2147722"/>
            <a:ext cx="1547922" cy="2036192"/>
          </a:xfrm>
          <a:prstGeom prst="rect">
            <a:avLst/>
          </a:prstGeom>
        </p:spPr>
      </p:pic>
      <p:pic>
        <p:nvPicPr>
          <p:cNvPr id="16" name="35">
            <a:extLst>
              <a:ext uri="{FF2B5EF4-FFF2-40B4-BE49-F238E27FC236}">
                <a16:creationId xmlns:a16="http://schemas.microsoft.com/office/drawing/2014/main" id="{368C8004-A719-4F9D-B945-716D47E0348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409923" y="5191877"/>
            <a:ext cx="961106" cy="798841"/>
          </a:xfrm>
          <a:prstGeom prst="rect">
            <a:avLst/>
          </a:prstGeom>
        </p:spPr>
      </p:pic>
      <p:pic>
        <p:nvPicPr>
          <p:cNvPr id="17" name="37">
            <a:extLst>
              <a:ext uri="{FF2B5EF4-FFF2-40B4-BE49-F238E27FC236}">
                <a16:creationId xmlns:a16="http://schemas.microsoft.com/office/drawing/2014/main" id="{D8660CF5-967D-4CE3-864D-1B3475C9B1E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97712" y="1042299"/>
            <a:ext cx="1346635" cy="657659"/>
          </a:xfrm>
          <a:prstGeom prst="rect">
            <a:avLst/>
          </a:prstGeom>
        </p:spPr>
      </p:pic>
      <p:pic>
        <p:nvPicPr>
          <p:cNvPr id="9" name="Picture 8">
            <a:extLst>
              <a:ext uri="{FF2B5EF4-FFF2-40B4-BE49-F238E27FC236}">
                <a16:creationId xmlns:a16="http://schemas.microsoft.com/office/drawing/2014/main" id="{AA3BFAA9-5501-4B5D-B45B-C7202CC78B48}"/>
              </a:ext>
            </a:extLst>
          </p:cNvPr>
          <p:cNvPicPr>
            <a:picLocks noChangeAspect="1"/>
          </p:cNvPicPr>
          <p:nvPr/>
        </p:nvPicPr>
        <p:blipFill>
          <a:blip r:embed="rId11"/>
          <a:stretch>
            <a:fillRect/>
          </a:stretch>
        </p:blipFill>
        <p:spPr>
          <a:xfrm>
            <a:off x="1420969" y="3094093"/>
            <a:ext cx="7105459" cy="2005758"/>
          </a:xfrm>
          <a:prstGeom prst="rect">
            <a:avLst/>
          </a:prstGeom>
        </p:spPr>
      </p:pic>
    </p:spTree>
    <p:extLst>
      <p:ext uri="{BB962C8B-B14F-4D97-AF65-F5344CB8AC3E}">
        <p14:creationId xmlns:p14="http://schemas.microsoft.com/office/powerpoint/2010/main" val="163114692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8001" y="5562600"/>
            <a:ext cx="11083636" cy="779604"/>
          </a:xfrm>
          <a:prstGeom prst="rect">
            <a:avLst/>
          </a:prstGeom>
          <a:solidFill>
            <a:schemeClr val="accent6">
              <a:lumMod val="40000"/>
              <a:lumOff val="60000"/>
            </a:schemeClr>
          </a:solidFill>
        </p:spPr>
        <p:txBody>
          <a:bodyPr wrap="square" lIns="121757" tIns="60880" rIns="121757" bIns="60880" rtlCol="0">
            <a:spAutoFit/>
          </a:bodyPr>
          <a:lstStyle/>
          <a:p>
            <a:pPr algn="ctr" defTabSz="1217378"/>
            <a:r>
              <a:rPr lang="en-US" sz="4267">
                <a:solidFill>
                  <a:prstClr val="black"/>
                </a:solidFill>
                <a:latin typeface="Arial" pitchFamily="34" charset="0"/>
                <a:ea typeface="Arial-Rounded" pitchFamily="34" charset="0"/>
                <a:cs typeface="Arial" pitchFamily="34" charset="0"/>
              </a:rPr>
              <a:t>Ai kể chuyện ngày xưa cho bé nghe?</a:t>
            </a:r>
            <a:endParaRPr lang="en-US" sz="4267">
              <a:solidFill>
                <a:prstClr val="black"/>
              </a:solidFill>
              <a:latin typeface="Arial" pitchFamily="34" charset="0"/>
              <a:ea typeface="Arial-Rounded" pitchFamily="34" charset="0"/>
              <a:cs typeface="Arial" pitchFamily="34" charset="0"/>
            </a:endParaRPr>
          </a:p>
        </p:txBody>
      </p:sp>
      <p:sp>
        <p:nvSpPr>
          <p:cNvPr id="15" name="Title 1"/>
          <p:cNvSpPr txBox="1">
            <a:spLocks/>
          </p:cNvSpPr>
          <p:nvPr/>
        </p:nvSpPr>
        <p:spPr>
          <a:xfrm>
            <a:off x="461108" y="2057918"/>
            <a:ext cx="11480800" cy="944628"/>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defTabSz="1217543">
              <a:spcAft>
                <a:spcPts val="800"/>
              </a:spcAft>
            </a:pPr>
            <a:r>
              <a:rPr lang="en-US" sz="4800">
                <a:solidFill>
                  <a:prstClr val="black"/>
                </a:solidFill>
                <a:latin typeface="Arial" pitchFamily="34" charset="0"/>
                <a:ea typeface="Arial-Rounded" pitchFamily="34" charset="0"/>
                <a:cs typeface="Arial" pitchFamily="34" charset="0"/>
              </a:rPr>
              <a:t>	</a:t>
            </a:r>
            <a:r>
              <a:rPr lang="en-US" sz="4800">
                <a:solidFill>
                  <a:prstClr val="black"/>
                </a:solidFill>
                <a:latin typeface="Arial" pitchFamily="34" charset="0"/>
                <a:ea typeface="Arial-Rounded" pitchFamily="34" charset="0"/>
                <a:cs typeface="Arial" pitchFamily="34" charset="0"/>
              </a:rPr>
              <a:t>Ông kể ngày xưa, quê của bé có rất nhiều cò. Mùa xuân, từng đàn cò trắng duyên dáng bay tới. Chúng lượn trên bầu trời trong xanh rồi hạ cánh xuống những luỹ tre. Hằng ngày, cò đi mò tôm, bắt cá ở các ao, hồ, đầm. </a:t>
            </a:r>
          </a:p>
        </p:txBody>
      </p:sp>
      <p:cxnSp>
        <p:nvCxnSpPr>
          <p:cNvPr id="4" name="Straight Connector 3"/>
          <p:cNvCxnSpPr/>
          <p:nvPr/>
        </p:nvCxnSpPr>
        <p:spPr>
          <a:xfrm flipH="1">
            <a:off x="1765904" y="1029304"/>
            <a:ext cx="11615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08001" y="5562600"/>
            <a:ext cx="11083636" cy="779604"/>
          </a:xfrm>
          <a:prstGeom prst="rect">
            <a:avLst/>
          </a:prstGeom>
          <a:solidFill>
            <a:schemeClr val="accent6">
              <a:lumMod val="40000"/>
              <a:lumOff val="60000"/>
            </a:schemeClr>
          </a:solidFill>
        </p:spPr>
        <p:txBody>
          <a:bodyPr wrap="square" lIns="121757" tIns="60880" rIns="121757" bIns="60880" rtlCol="0">
            <a:spAutoFit/>
          </a:bodyPr>
          <a:lstStyle/>
          <a:p>
            <a:pPr algn="ctr" defTabSz="1217378"/>
            <a:r>
              <a:rPr lang="en-US" sz="4267">
                <a:solidFill>
                  <a:prstClr val="black"/>
                </a:solidFill>
                <a:latin typeface="Arial" pitchFamily="34" charset="0"/>
                <a:ea typeface="Arial-Rounded" pitchFamily="34" charset="0"/>
                <a:cs typeface="Arial" pitchFamily="34" charset="0"/>
              </a:rPr>
              <a:t>Ngày xưa, quê bé có rất nhiều loài vật nào?</a:t>
            </a:r>
            <a:endParaRPr lang="en-US" sz="4267">
              <a:solidFill>
                <a:prstClr val="black"/>
              </a:solidFill>
              <a:latin typeface="Arial" pitchFamily="34" charset="0"/>
              <a:ea typeface="Arial-Rounded" pitchFamily="34" charset="0"/>
              <a:cs typeface="Arial" pitchFamily="34" charset="0"/>
            </a:endParaRPr>
          </a:p>
        </p:txBody>
      </p:sp>
      <p:cxnSp>
        <p:nvCxnSpPr>
          <p:cNvPr id="6" name="Straight Connector 5"/>
          <p:cNvCxnSpPr/>
          <p:nvPr/>
        </p:nvCxnSpPr>
        <p:spPr>
          <a:xfrm flipH="1">
            <a:off x="2283266" y="1701800"/>
            <a:ext cx="8726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8001" y="5562600"/>
            <a:ext cx="11083636" cy="779604"/>
          </a:xfrm>
          <a:prstGeom prst="rect">
            <a:avLst/>
          </a:prstGeom>
          <a:solidFill>
            <a:schemeClr val="accent6">
              <a:lumMod val="40000"/>
              <a:lumOff val="60000"/>
            </a:schemeClr>
          </a:solidFill>
        </p:spPr>
        <p:txBody>
          <a:bodyPr wrap="square" lIns="121757" tIns="60880" rIns="121757" bIns="60880" rtlCol="0">
            <a:spAutoFit/>
          </a:bodyPr>
          <a:lstStyle/>
          <a:p>
            <a:pPr algn="ctr" defTabSz="1217378"/>
            <a:r>
              <a:rPr lang="en-US" sz="4267">
                <a:solidFill>
                  <a:prstClr val="black"/>
                </a:solidFill>
                <a:latin typeface="Arial" pitchFamily="34" charset="0"/>
                <a:ea typeface="Arial-Rounded" pitchFamily="34" charset="0"/>
                <a:cs typeface="Arial" pitchFamily="34" charset="0"/>
              </a:rPr>
              <a:t>Hằng ngày, cò đi mò tôm, bắt cá ở đâu?</a:t>
            </a:r>
            <a:endParaRPr lang="en-US" sz="4267">
              <a:solidFill>
                <a:prstClr val="black"/>
              </a:solidFill>
              <a:latin typeface="Arial" pitchFamily="34" charset="0"/>
              <a:ea typeface="Arial-Rounded" pitchFamily="34" charset="0"/>
              <a:cs typeface="Arial" pitchFamily="34" charset="0"/>
            </a:endParaRPr>
          </a:p>
        </p:txBody>
      </p:sp>
      <p:cxnSp>
        <p:nvCxnSpPr>
          <p:cNvPr id="9" name="Straight Connector 8"/>
          <p:cNvCxnSpPr/>
          <p:nvPr/>
        </p:nvCxnSpPr>
        <p:spPr>
          <a:xfrm flipH="1">
            <a:off x="1161147" y="4749800"/>
            <a:ext cx="44268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61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6400" y="5625123"/>
            <a:ext cx="11480800" cy="697402"/>
          </a:xfrm>
          <a:prstGeom prst="rect">
            <a:avLst/>
          </a:prstGeom>
          <a:solidFill>
            <a:schemeClr val="accent6">
              <a:lumMod val="40000"/>
              <a:lumOff val="60000"/>
            </a:schemeClr>
          </a:solidFill>
        </p:spPr>
        <p:txBody>
          <a:bodyPr wrap="square" lIns="121757" tIns="60880" rIns="121757" bIns="60880" rtlCol="0">
            <a:spAutoFit/>
          </a:bodyPr>
          <a:lstStyle/>
          <a:p>
            <a:pPr algn="ctr" defTabSz="1217378"/>
            <a:r>
              <a:rPr lang="en-US" sz="3733">
                <a:solidFill>
                  <a:prstClr val="black"/>
                </a:solidFill>
                <a:latin typeface="Arial" pitchFamily="34" charset="0"/>
                <a:ea typeface="Arial-Rounded" pitchFamily="34" charset="0"/>
                <a:cs typeface="Arial" pitchFamily="34" charset="0"/>
              </a:rPr>
              <a:t>Bây giờ ở quê bé, những gì đã thay thế ao, hồ, đầm?</a:t>
            </a:r>
            <a:endParaRPr lang="en-US" sz="3733">
              <a:solidFill>
                <a:prstClr val="black"/>
              </a:solidFill>
              <a:latin typeface="Arial" pitchFamily="34" charset="0"/>
              <a:ea typeface="Arial-Rounded" pitchFamily="34" charset="0"/>
              <a:cs typeface="Arial" pitchFamily="34" charset="0"/>
            </a:endParaRPr>
          </a:p>
        </p:txBody>
      </p:sp>
      <p:sp>
        <p:nvSpPr>
          <p:cNvPr id="15" name="Title 1"/>
          <p:cNvSpPr txBox="1">
            <a:spLocks/>
          </p:cNvSpPr>
          <p:nvPr/>
        </p:nvSpPr>
        <p:spPr>
          <a:xfrm>
            <a:off x="406400" y="2281173"/>
            <a:ext cx="11480800" cy="944628"/>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defTabSz="1217543">
              <a:spcAft>
                <a:spcPts val="800"/>
              </a:spcAft>
            </a:pPr>
            <a:r>
              <a:rPr lang="en-US" sz="4800">
                <a:solidFill>
                  <a:prstClr val="black"/>
                </a:solidFill>
                <a:latin typeface="Arial" pitchFamily="34" charset="0"/>
                <a:ea typeface="Arial-Rounded" pitchFamily="34" charset="0"/>
                <a:cs typeface="Arial" pitchFamily="34" charset="0"/>
              </a:rPr>
              <a:t>	Bây </a:t>
            </a:r>
            <a:r>
              <a:rPr lang="en-US" sz="4800">
                <a:solidFill>
                  <a:prstClr val="black"/>
                </a:solidFill>
                <a:latin typeface="Arial" pitchFamily="34" charset="0"/>
                <a:ea typeface="Arial-Rounded" pitchFamily="34" charset="0"/>
                <a:cs typeface="Arial" pitchFamily="34" charset="0"/>
              </a:rPr>
              <a:t>giờ, ao, hồ, đầm phải nhường chỗ cho những toà nhà cao vút, những con đường cao tốc, những nhà máy toả khói mịt mù. Cò chẳng còn nơi kiếm ăn. Cò sợ những âm thanh ồn ào. Thế là chúng bay đi.</a:t>
            </a:r>
          </a:p>
        </p:txBody>
      </p:sp>
      <p:sp>
        <p:nvSpPr>
          <p:cNvPr id="4" name="TextBox 3"/>
          <p:cNvSpPr txBox="1"/>
          <p:nvPr/>
        </p:nvSpPr>
        <p:spPr>
          <a:xfrm>
            <a:off x="406400" y="5625123"/>
            <a:ext cx="11480800" cy="861613"/>
          </a:xfrm>
          <a:prstGeom prst="rect">
            <a:avLst/>
          </a:prstGeom>
          <a:solidFill>
            <a:schemeClr val="accent6">
              <a:lumMod val="40000"/>
              <a:lumOff val="60000"/>
            </a:schemeClr>
          </a:solidFill>
        </p:spPr>
        <p:txBody>
          <a:bodyPr wrap="square" lIns="121757" tIns="60880" rIns="121757" bIns="60880" rtlCol="0">
            <a:spAutoFit/>
          </a:bodyPr>
          <a:lstStyle/>
          <a:p>
            <a:pPr algn="ctr" defTabSz="1217378"/>
            <a:r>
              <a:rPr lang="en-US" sz="4800">
                <a:solidFill>
                  <a:prstClr val="black"/>
                </a:solidFill>
                <a:latin typeface="Arial" pitchFamily="34" charset="0"/>
                <a:ea typeface="Arial-Rounded" pitchFamily="34" charset="0"/>
                <a:cs typeface="Arial" pitchFamily="34" charset="0"/>
              </a:rPr>
              <a:t>Điều gì khiến đàn cò sợ hãi?</a:t>
            </a:r>
            <a:endParaRPr lang="en-US" sz="4800">
              <a:solidFill>
                <a:prstClr val="black"/>
              </a:solidFill>
              <a:latin typeface="Arial" pitchFamily="34" charset="0"/>
              <a:ea typeface="Arial-Rounded" pitchFamily="34" charset="0"/>
              <a:cs typeface="Arial" pitchFamily="34" charset="0"/>
            </a:endParaRPr>
          </a:p>
        </p:txBody>
      </p:sp>
      <p:cxnSp>
        <p:nvCxnSpPr>
          <p:cNvPr id="5" name="Straight Connector 4"/>
          <p:cNvCxnSpPr/>
          <p:nvPr/>
        </p:nvCxnSpPr>
        <p:spPr>
          <a:xfrm flipH="1">
            <a:off x="2946403" y="2006600"/>
            <a:ext cx="87422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00638" y="2753485"/>
            <a:ext cx="11187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04982" y="3500371"/>
            <a:ext cx="3149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540002" y="4241800"/>
            <a:ext cx="6705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283266" y="1701800"/>
            <a:ext cx="8726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28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6400" y="5625123"/>
            <a:ext cx="11480800" cy="697402"/>
          </a:xfrm>
          <a:prstGeom prst="rect">
            <a:avLst/>
          </a:prstGeom>
          <a:solidFill>
            <a:schemeClr val="accent6">
              <a:lumMod val="40000"/>
              <a:lumOff val="60000"/>
            </a:schemeClr>
          </a:solidFill>
        </p:spPr>
        <p:txBody>
          <a:bodyPr wrap="square" lIns="121757" tIns="60880" rIns="121757" bIns="60880" rtlCol="0">
            <a:spAutoFit/>
          </a:bodyPr>
          <a:lstStyle/>
          <a:p>
            <a:pPr algn="ctr" defTabSz="1217378"/>
            <a:r>
              <a:rPr lang="en-US" sz="3733">
                <a:solidFill>
                  <a:prstClr val="black"/>
                </a:solidFill>
                <a:latin typeface="Arial" pitchFamily="34" charset="0"/>
                <a:ea typeface="Arial-Rounded" pitchFamily="34" charset="0"/>
                <a:cs typeface="Arial" pitchFamily="34" charset="0"/>
              </a:rPr>
              <a:t>Bây giờ ở quê bé, những gì đã thay thế ao, hồ, đầm?</a:t>
            </a:r>
            <a:endParaRPr lang="en-US" sz="3733">
              <a:solidFill>
                <a:prstClr val="black"/>
              </a:solidFill>
              <a:latin typeface="Arial" pitchFamily="34" charset="0"/>
              <a:ea typeface="Arial-Rounded" pitchFamily="34" charset="0"/>
              <a:cs typeface="Arial" pitchFamily="34" charset="0"/>
            </a:endParaRPr>
          </a:p>
        </p:txBody>
      </p:sp>
      <p:sp>
        <p:nvSpPr>
          <p:cNvPr id="15" name="Title 1"/>
          <p:cNvSpPr txBox="1">
            <a:spLocks/>
          </p:cNvSpPr>
          <p:nvPr/>
        </p:nvSpPr>
        <p:spPr>
          <a:xfrm>
            <a:off x="406400" y="2281173"/>
            <a:ext cx="11480800" cy="944628"/>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defTabSz="1217543">
              <a:spcAft>
                <a:spcPts val="800"/>
              </a:spcAft>
            </a:pPr>
            <a:r>
              <a:rPr lang="en-US" sz="4800">
                <a:solidFill>
                  <a:prstClr val="black"/>
                </a:solidFill>
                <a:latin typeface="Arial" pitchFamily="34" charset="0"/>
                <a:ea typeface="Arial-Rounded" pitchFamily="34" charset="0"/>
                <a:cs typeface="Arial" pitchFamily="34" charset="0"/>
              </a:rPr>
              <a:t>	</a:t>
            </a:r>
            <a:r>
              <a:rPr lang="en-US" sz="4800">
                <a:solidFill>
                  <a:prstClr val="black"/>
                </a:solidFill>
                <a:latin typeface="Arial" pitchFamily="34" charset="0"/>
                <a:ea typeface="Arial-Rounded" pitchFamily="34" charset="0"/>
                <a:cs typeface="Arial" pitchFamily="34" charset="0"/>
              </a:rPr>
              <a:t> Bé ước ao được thấy những cánh cò trên cánh đồng quê hương. </a:t>
            </a:r>
          </a:p>
        </p:txBody>
      </p:sp>
      <p:sp>
        <p:nvSpPr>
          <p:cNvPr id="4" name="TextBox 3"/>
          <p:cNvSpPr txBox="1"/>
          <p:nvPr/>
        </p:nvSpPr>
        <p:spPr>
          <a:xfrm>
            <a:off x="406400" y="5625123"/>
            <a:ext cx="11480800" cy="861613"/>
          </a:xfrm>
          <a:prstGeom prst="rect">
            <a:avLst/>
          </a:prstGeom>
          <a:solidFill>
            <a:schemeClr val="accent6">
              <a:lumMod val="40000"/>
              <a:lumOff val="60000"/>
            </a:schemeClr>
          </a:solidFill>
        </p:spPr>
        <p:txBody>
          <a:bodyPr wrap="square" lIns="121757" tIns="60880" rIns="121757" bIns="60880" rtlCol="0">
            <a:spAutoFit/>
          </a:bodyPr>
          <a:lstStyle/>
          <a:p>
            <a:pPr algn="ctr" defTabSz="1217378"/>
            <a:r>
              <a:rPr lang="en-US" sz="4800">
                <a:solidFill>
                  <a:prstClr val="black"/>
                </a:solidFill>
                <a:latin typeface="Arial" pitchFamily="34" charset="0"/>
                <a:ea typeface="Arial-Rounded" pitchFamily="34" charset="0"/>
                <a:cs typeface="Arial" pitchFamily="34" charset="0"/>
              </a:rPr>
              <a:t>Bé ước gì?</a:t>
            </a:r>
            <a:endParaRPr lang="en-US" sz="4800">
              <a:solidFill>
                <a:prstClr val="black"/>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7384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Viết</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vào</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vở</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trả</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lời</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hỏi</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c ở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mục</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3</a:t>
            </a:r>
            <a:endParaRPr kumimoji="0" lang="zh-CN" altLang="en-US" sz="5400" b="1" i="0" u="none" strike="noStrike" kern="1200" cap="none" spc="0" normalizeH="0" baseline="0" noProof="0" dirty="0">
              <a:ln>
                <a:noFill/>
              </a:ln>
              <a:solidFill>
                <a:prstClr val="black">
                  <a:lumMod val="85000"/>
                  <a:lumOff val="15000"/>
                </a:prstClr>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96B7AF79-76DE-4B1B-B7FC-406D11922458}"/>
              </a:ext>
            </a:extLst>
          </p:cNvPr>
          <p:cNvSpPr/>
          <p:nvPr/>
        </p:nvSpPr>
        <p:spPr>
          <a:xfrm>
            <a:off x="542728" y="5188282"/>
            <a:ext cx="11365924"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8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48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8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cò</a:t>
            </a:r>
            <a:r>
              <a:rPr kumimoji="0" lang="en-US" sz="48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8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mò</a:t>
            </a:r>
            <a:r>
              <a:rPr kumimoji="0" lang="en-US" sz="48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tôm</a:t>
            </a:r>
            <a:r>
              <a:rPr kumimoji="0" lang="en-US" sz="48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48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48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8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48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542728" y="5053402"/>
            <a:ext cx="10968785" cy="1569660"/>
            <a:chOff x="763481" y="6123232"/>
            <a:chExt cx="11172236" cy="1569660"/>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123232"/>
              <a:ext cx="11172236" cy="1569660"/>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8">
              <a:extLst>
                <a:ext uri="{FF2B5EF4-FFF2-40B4-BE49-F238E27FC236}">
                  <a16:creationId xmlns:a16="http://schemas.microsoft.com/office/drawing/2014/main" id="{77AE6D98-11D0-4D53-BB18-CA4FCF7B2BB0}"/>
                </a:ext>
              </a:extLst>
            </p:cNvPr>
            <p:cNvSpPr/>
            <p:nvPr/>
          </p:nvSpPr>
          <p:spPr>
            <a:xfrm>
              <a:off x="948798" y="6190070"/>
              <a:ext cx="10801601"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mò</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tôm</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4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44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44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44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9438184" y="5143924"/>
            <a:ext cx="1891386"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2701F"/>
                </a:solidFill>
                <a:effectLst/>
                <a:uLnTx/>
                <a:uFillTx/>
                <a:latin typeface="Calibri" panose="020F0502020204030204"/>
                <a:ea typeface="+mn-ea"/>
                <a:cs typeface="+mn-cs"/>
              </a:rPr>
              <a:t>(…)</a:t>
            </a:r>
          </a:p>
        </p:txBody>
      </p:sp>
      <p:pic>
        <p:nvPicPr>
          <p:cNvPr id="13" name="Picture 12">
            <a:extLst>
              <a:ext uri="{FF2B5EF4-FFF2-40B4-BE49-F238E27FC236}">
                <a16:creationId xmlns:a16="http://schemas.microsoft.com/office/drawing/2014/main" id="{BBA6FA24-C9A8-4F50-8FEB-E2D10A88F865}"/>
              </a:ext>
            </a:extLst>
          </p:cNvPr>
          <p:cNvPicPr>
            <a:picLocks noChangeAspect="1"/>
          </p:cNvPicPr>
          <p:nvPr/>
        </p:nvPicPr>
        <p:blipFill>
          <a:blip r:embed="rId2"/>
          <a:stretch>
            <a:fillRect/>
          </a:stretch>
        </p:blipFill>
        <p:spPr>
          <a:xfrm>
            <a:off x="2399071" y="1970480"/>
            <a:ext cx="7039112" cy="3055739"/>
          </a:xfrm>
          <a:prstGeom prst="roundRect">
            <a:avLst/>
          </a:prstGeom>
        </p:spPr>
      </p:pic>
      <p:sp>
        <p:nvSpPr>
          <p:cNvPr id="14" name="Rectangle: Rounded Corners 13">
            <a:extLst>
              <a:ext uri="{FF2B5EF4-FFF2-40B4-BE49-F238E27FC236}">
                <a16:creationId xmlns:a16="http://schemas.microsoft.com/office/drawing/2014/main" id="{0A1BEEAA-62E0-48D7-9C46-9E9077EAB1B3}"/>
              </a:ext>
            </a:extLst>
          </p:cNvPr>
          <p:cNvSpPr/>
          <p:nvPr/>
        </p:nvSpPr>
        <p:spPr>
          <a:xfrm>
            <a:off x="680487" y="5921559"/>
            <a:ext cx="2273728" cy="637499"/>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2701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561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grpId="1" nodeType="clickEffect">
                                  <p:stCondLst>
                                    <p:cond delay="0"/>
                                  </p:stCondLst>
                                  <p:childTnLst>
                                    <p:animEffect transition="out" filter="barn(inVertical)">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6" presetClass="exit" presetSubtype="21" fill="hold" grpId="1" nodeType="withEffect">
                                  <p:stCondLst>
                                    <p:cond delay="0"/>
                                  </p:stCondLst>
                                  <p:childTnLst>
                                    <p:animEffect transition="out" filter="barn(inVertic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11" grpId="0" animBg="1"/>
      <p:bldP spid="11" grpId="1" animBg="1"/>
      <p:bldP spid="14" grpId="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Viết</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vào</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vở</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trả</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lời</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hỏi</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c ở </a:t>
            </a:r>
            <a:r>
              <a:rPr kumimoji="0" lang="en-US" altLang="zh-CN" sz="5400" b="1" i="0"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mục</a:t>
            </a:r>
            <a:r>
              <a:rPr kumimoji="0" lang="en-US" altLang="zh-CN" sz="5400" b="1"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3</a:t>
            </a:r>
            <a:endParaRPr kumimoji="0" lang="zh-CN" altLang="en-US" sz="5400" b="1" i="0" u="none" strike="noStrike" kern="1200" cap="none" spc="0" normalizeH="0" baseline="0" noProof="0" dirty="0">
              <a:ln>
                <a:noFill/>
              </a:ln>
              <a:solidFill>
                <a:prstClr val="black">
                  <a:lumMod val="85000"/>
                  <a:lumOff val="15000"/>
                </a:prstClr>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96B7AF79-76DE-4B1B-B7FC-406D11922458}"/>
              </a:ext>
            </a:extLst>
          </p:cNvPr>
          <p:cNvSpPr/>
          <p:nvPr/>
        </p:nvSpPr>
        <p:spPr>
          <a:xfrm>
            <a:off x="1921973" y="5377082"/>
            <a:ext cx="8348054"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4800" b="1"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48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8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48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48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cò</a:t>
            </a:r>
            <a:r>
              <a:rPr kumimoji="0" lang="en-US" sz="48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sợ</a:t>
            </a:r>
            <a:r>
              <a:rPr kumimoji="0" lang="en-US" sz="48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hãi</a:t>
            </a:r>
            <a:r>
              <a:rPr kumimoji="0" lang="en-US" sz="48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611607" y="5392960"/>
            <a:ext cx="10968785" cy="1015663"/>
            <a:chOff x="763481" y="6123232"/>
            <a:chExt cx="11172236" cy="1015663"/>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123232"/>
              <a:ext cx="11172236" cy="1015663"/>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8">
              <a:extLst>
                <a:ext uri="{FF2B5EF4-FFF2-40B4-BE49-F238E27FC236}">
                  <a16:creationId xmlns:a16="http://schemas.microsoft.com/office/drawing/2014/main" id="{77AE6D98-11D0-4D53-BB18-CA4FCF7B2BB0}"/>
                </a:ext>
              </a:extLst>
            </p:cNvPr>
            <p:cNvSpPr/>
            <p:nvPr/>
          </p:nvSpPr>
          <p:spPr>
            <a:xfrm>
              <a:off x="948798" y="6190070"/>
              <a:ext cx="10801601"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44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44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ồn</a:t>
              </a:r>
              <a:r>
                <a:rPr kumimoji="0" lang="en-US" sz="44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ào</a:t>
              </a:r>
              <a:r>
                <a:rPr kumimoji="0" lang="en-US" sz="44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sợ</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hãi</a:t>
              </a: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871657" y="5508375"/>
            <a:ext cx="5501007"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2701F"/>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AEABB45A-E247-4F74-9514-EAB8151F048D}"/>
              </a:ext>
            </a:extLst>
          </p:cNvPr>
          <p:cNvPicPr>
            <a:picLocks noChangeAspect="1"/>
          </p:cNvPicPr>
          <p:nvPr/>
        </p:nvPicPr>
        <p:blipFill>
          <a:blip r:embed="rId2"/>
          <a:stretch>
            <a:fillRect/>
          </a:stretch>
        </p:blipFill>
        <p:spPr>
          <a:xfrm>
            <a:off x="1552744" y="1999015"/>
            <a:ext cx="9030240" cy="3214561"/>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885181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11" grpId="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267" y="2413001"/>
            <a:ext cx="11658600" cy="286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9501" y="3062288"/>
            <a:ext cx="11550196" cy="748988"/>
          </a:xfrm>
          <a:prstGeom prst="rect">
            <a:avLst/>
          </a:prstGeom>
        </p:spPr>
        <p:txBody>
          <a:bodyPr wrap="square">
            <a:spAutoFit/>
          </a:bodyPr>
          <a:lstStyle/>
          <a:p>
            <a:pPr algn="just" defTabSz="1217378"/>
            <a:r>
              <a:rPr lang="en-US" sz="4267" b="1" dirty="0" smtClean="0">
                <a:solidFill>
                  <a:srgbClr val="FF0000"/>
                </a:solidFill>
                <a:latin typeface="HP001 4 hàng" pitchFamily="34" charset="0"/>
                <a:ea typeface="Arial-Rounded" pitchFamily="34" charset="0"/>
                <a:cs typeface="Arial-Rounded" pitchFamily="34" charset="0"/>
              </a:rPr>
              <a:t> </a:t>
            </a:r>
            <a:r>
              <a:rPr lang="vi-VN" sz="4267" b="1" dirty="0">
                <a:solidFill>
                  <a:srgbClr val="FF0000"/>
                </a:solidFill>
                <a:latin typeface="HP001 4 hàng" pitchFamily="34" charset="0"/>
                <a:ea typeface="Arial-Rounded" pitchFamily="34" charset="0"/>
                <a:cs typeface="Arial-Rounded" pitchFamily="34" charset="0"/>
              </a:rPr>
              <a:t>Hằng wgày, cò đi jò Ǉį, bắt cá ở các ao, hồ</a:t>
            </a:r>
            <a:r>
              <a:rPr lang="vi-VN" sz="4267" b="1" dirty="0">
                <a:solidFill>
                  <a:srgbClr val="FF0000"/>
                </a:solidFill>
                <a:latin typeface="HP001 4 hàng" pitchFamily="34" charset="0"/>
                <a:ea typeface="Arial-Rounded" pitchFamily="34" charset="0"/>
                <a:cs typeface="Arial-Rounded" pitchFamily="34" charset="0"/>
              </a:rPr>
              <a:t>,</a:t>
            </a:r>
            <a:endParaRPr lang="en-US" sz="4267" b="1" dirty="0">
              <a:solidFill>
                <a:srgbClr val="FF0000"/>
              </a:solidFill>
              <a:latin typeface="HP001 4 hàng" pitchFamily="34" charset="0"/>
              <a:ea typeface="Arial-Rounded" pitchFamily="34" charset="0"/>
              <a:cs typeface="Arial-Rounded" pitchFamily="34" charset="0"/>
            </a:endParaRPr>
          </a:p>
        </p:txBody>
      </p:sp>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61"/>
          <a:stretch/>
        </p:blipFill>
        <p:spPr bwMode="auto">
          <a:xfrm>
            <a:off x="254000" y="5276098"/>
            <a:ext cx="11658600" cy="264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052794" y="4823301"/>
            <a:ext cx="11550196" cy="748988"/>
          </a:xfrm>
          <a:prstGeom prst="rect">
            <a:avLst/>
          </a:prstGeom>
        </p:spPr>
        <p:txBody>
          <a:bodyPr wrap="square">
            <a:spAutoFit/>
          </a:bodyPr>
          <a:lstStyle/>
          <a:p>
            <a:pPr algn="just" defTabSz="1217378"/>
            <a:r>
              <a:rPr lang="vi-VN" sz="4267" b="1" dirty="0" smtClean="0">
                <a:solidFill>
                  <a:srgbClr val="FF0000"/>
                </a:solidFill>
                <a:latin typeface="HP001 4 hàng" pitchFamily="34" charset="0"/>
                <a:ea typeface="Arial-Rounded" pitchFamily="34" charset="0"/>
                <a:cs typeface="Arial-Rounded" pitchFamily="34" charset="0"/>
              </a:rPr>
              <a:t>Nǖững </a:t>
            </a:r>
            <a:r>
              <a:rPr lang="vi-VN" sz="4267" b="1" dirty="0">
                <a:solidFill>
                  <a:srgbClr val="FF0000"/>
                </a:solidFill>
                <a:latin typeface="HP001 4 hàng" pitchFamily="34" charset="0"/>
                <a:ea typeface="Arial-Rounded" pitchFamily="34" charset="0"/>
                <a:cs typeface="Arial-Rounded" pitchFamily="34" charset="0"/>
              </a:rPr>
              <a:t>âm </a:t>
            </a:r>
            <a:r>
              <a:rPr lang="el-GR" sz="4267" b="1" dirty="0">
                <a:solidFill>
                  <a:srgbClr val="FF0000"/>
                </a:solidFill>
                <a:latin typeface="HP001 4 hàng" pitchFamily="34" charset="0"/>
                <a:ea typeface="Arial-Rounded" pitchFamily="34" charset="0"/>
                <a:cs typeface="Arial-Rounded" pitchFamily="34" charset="0"/>
              </a:rPr>
              <a:t>κ</a:t>
            </a:r>
            <a:r>
              <a:rPr lang="vi-VN" sz="4267" b="1" dirty="0">
                <a:solidFill>
                  <a:srgbClr val="FF0000"/>
                </a:solidFill>
                <a:latin typeface="HP001 4 hàng" pitchFamily="34" charset="0"/>
                <a:ea typeface="Arial-Rounded" pitchFamily="34" charset="0"/>
                <a:cs typeface="Arial-Rounded" pitchFamily="34" charset="0"/>
              </a:rPr>
              <a:t>a</a:t>
            </a:r>
            <a:r>
              <a:rPr lang="el-GR" sz="4267" b="1" dirty="0">
                <a:solidFill>
                  <a:srgbClr val="FF0000"/>
                </a:solidFill>
                <a:latin typeface="HP001 4 hàng" pitchFamily="34" charset="0"/>
                <a:ea typeface="Arial-Rounded" pitchFamily="34" charset="0"/>
                <a:cs typeface="Arial-Rounded" pitchFamily="34" charset="0"/>
              </a:rPr>
              <a:t>ζ </a:t>
            </a:r>
            <a:r>
              <a:rPr lang="vi-VN" sz="4267" b="1" dirty="0">
                <a:solidFill>
                  <a:srgbClr val="FF0000"/>
                </a:solidFill>
                <a:latin typeface="HP001 4 hàng" pitchFamily="34" charset="0"/>
                <a:ea typeface="Arial-Rounded" pitchFamily="34" charset="0"/>
                <a:cs typeface="Arial-Rounded" pitchFamily="34" charset="0"/>
              </a:rPr>
              <a:t>Ŭ ào </a:t>
            </a:r>
            <a:r>
              <a:rPr lang="el-GR" sz="4267" b="1" dirty="0">
                <a:solidFill>
                  <a:srgbClr val="FF0000"/>
                </a:solidFill>
                <a:latin typeface="HP001 4 hàng" pitchFamily="34" charset="0"/>
                <a:ea typeface="Arial-Rounded" pitchFamily="34" charset="0"/>
                <a:cs typeface="Arial-Rounded" pitchFamily="34" charset="0"/>
              </a:rPr>
              <a:t>δΗ</a:t>
            </a:r>
            <a:r>
              <a:rPr lang="vi-VN" sz="4267" b="1" dirty="0">
                <a:solidFill>
                  <a:srgbClr val="FF0000"/>
                </a:solidFill>
                <a:latin typeface="HP001 4 hàng" pitchFamily="34" charset="0"/>
                <a:ea typeface="Arial-Rounded" pitchFamily="34" charset="0"/>
                <a:cs typeface="Arial-Rounded" pitchFamily="34" charset="0"/>
              </a:rPr>
              <a:t>Ğn đàn cò sợ </a:t>
            </a:r>
            <a:r>
              <a:rPr lang="vi-VN" sz="4267" b="1" dirty="0">
                <a:solidFill>
                  <a:srgbClr val="FF0000"/>
                </a:solidFill>
                <a:latin typeface="HP001 4 hàng" pitchFamily="34" charset="0"/>
                <a:ea typeface="Arial-Rounded" pitchFamily="34" charset="0"/>
                <a:cs typeface="Arial-Rounded" pitchFamily="34" charset="0"/>
              </a:rPr>
              <a:t>hãi</a:t>
            </a:r>
            <a:r>
              <a:rPr lang="en-US" sz="4267" b="1" dirty="0">
                <a:solidFill>
                  <a:srgbClr val="FF0000"/>
                </a:solidFill>
                <a:latin typeface="HP001 4 hàng" pitchFamily="34" charset="0"/>
                <a:ea typeface="Arial-Rounded" pitchFamily="34" charset="0"/>
                <a:cs typeface="Arial-Rounded" pitchFamily="34" charset="0"/>
              </a:rPr>
              <a:t>.</a:t>
            </a:r>
            <a:endParaRPr lang="en-US" sz="4267" b="1" dirty="0">
              <a:solidFill>
                <a:srgbClr val="FF0000"/>
              </a:solidFill>
              <a:latin typeface="HP001 4 hàng" pitchFamily="34" charset="0"/>
              <a:ea typeface="Arial-Rounded" pitchFamily="34" charset="0"/>
              <a:cs typeface="Arial-Rounded" pitchFamily="34" charset="0"/>
            </a:endParaRPr>
          </a:p>
        </p:txBody>
      </p:sp>
      <p:sp>
        <p:nvSpPr>
          <p:cNvPr id="4" name="TextBox 3"/>
          <p:cNvSpPr txBox="1"/>
          <p:nvPr/>
        </p:nvSpPr>
        <p:spPr>
          <a:xfrm>
            <a:off x="923640" y="169334"/>
            <a:ext cx="10455560" cy="615375"/>
          </a:xfrm>
          <a:prstGeom prst="rect">
            <a:avLst/>
          </a:prstGeom>
          <a:noFill/>
        </p:spPr>
        <p:txBody>
          <a:bodyPr wrap="square" lIns="121740" tIns="60872" rIns="121740" bIns="60872" rtlCol="0">
            <a:spAutoFit/>
          </a:bodyPr>
          <a:lstStyle/>
          <a:p>
            <a:pPr algn="just" defTabSz="1217378"/>
            <a:r>
              <a:rPr lang="en-US" sz="3200" b="1">
                <a:solidFill>
                  <a:prstClr val="black"/>
                </a:solidFill>
                <a:latin typeface="Arial" pitchFamily="34" charset="0"/>
                <a:ea typeface="Arial-Rounded" pitchFamily="34" charset="0"/>
                <a:cs typeface="Arial" pitchFamily="34" charset="0"/>
              </a:rPr>
              <a:t>Viết vào vở câu trả lời cho câu hỏi </a:t>
            </a:r>
            <a:r>
              <a:rPr lang="en-US" sz="3200" b="1">
                <a:solidFill>
                  <a:prstClr val="black"/>
                </a:solidFill>
                <a:latin typeface="Arial" pitchFamily="34" charset="0"/>
                <a:ea typeface="Arial-Rounded" pitchFamily="34" charset="0"/>
                <a:cs typeface="Arial" pitchFamily="34" charset="0"/>
              </a:rPr>
              <a:t>a và c ở </a:t>
            </a:r>
            <a:r>
              <a:rPr lang="en-US" sz="3200" b="1">
                <a:solidFill>
                  <a:prstClr val="black"/>
                </a:solidFill>
                <a:latin typeface="Arial" pitchFamily="34" charset="0"/>
                <a:ea typeface="Arial-Rounded" pitchFamily="34" charset="0"/>
                <a:cs typeface="Arial" pitchFamily="34" charset="0"/>
              </a:rPr>
              <a:t>mục 3</a:t>
            </a:r>
          </a:p>
        </p:txBody>
      </p:sp>
      <p:sp>
        <p:nvSpPr>
          <p:cNvPr id="5" name="Rectangle 4"/>
          <p:cNvSpPr/>
          <p:nvPr/>
        </p:nvSpPr>
        <p:spPr>
          <a:xfrm>
            <a:off x="905450" y="946212"/>
            <a:ext cx="9142302" cy="697402"/>
          </a:xfrm>
          <a:prstGeom prst="rect">
            <a:avLst/>
          </a:prstGeom>
        </p:spPr>
        <p:txBody>
          <a:bodyPr wrap="none" lIns="121757" tIns="60880" rIns="121757" bIns="60880">
            <a:spAutoFit/>
          </a:bodyPr>
          <a:lstStyle/>
          <a:p>
            <a:pPr defTabSz="1217378"/>
            <a:r>
              <a:rPr lang="en-US" sz="3733">
                <a:solidFill>
                  <a:prstClr val="black"/>
                </a:solidFill>
                <a:latin typeface="Arial" pitchFamily="34" charset="0"/>
                <a:ea typeface="Arial-Rounded" pitchFamily="34" charset="0"/>
                <a:cs typeface="Arial" pitchFamily="34" charset="0"/>
              </a:rPr>
              <a:t>a. Hằng ngày, cò đi mò tôm, bắt cá ở (…).</a:t>
            </a:r>
            <a:endParaRPr lang="en-US" sz="3733">
              <a:solidFill>
                <a:prstClr val="black"/>
              </a:solidFill>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69" y="76200"/>
            <a:ext cx="861484" cy="99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905449" y="1600200"/>
            <a:ext cx="5983040" cy="697402"/>
          </a:xfrm>
          <a:prstGeom prst="rect">
            <a:avLst/>
          </a:prstGeom>
        </p:spPr>
        <p:txBody>
          <a:bodyPr wrap="none" lIns="121757" tIns="60880" rIns="121757" bIns="60880">
            <a:spAutoFit/>
          </a:bodyPr>
          <a:lstStyle/>
          <a:p>
            <a:pPr defTabSz="1217378"/>
            <a:r>
              <a:rPr lang="en-US" sz="3733">
                <a:solidFill>
                  <a:prstClr val="black"/>
                </a:solidFill>
                <a:latin typeface="Arial" pitchFamily="34" charset="0"/>
                <a:ea typeface="Arial-Rounded" pitchFamily="34" charset="0"/>
                <a:cs typeface="Arial" pitchFamily="34" charset="0"/>
              </a:rPr>
              <a:t>c. (…) khiến đàn cò sợ hãi.</a:t>
            </a:r>
            <a:endParaRPr lang="en-US" sz="3733">
              <a:solidFill>
                <a:prstClr val="black"/>
              </a:solidFill>
              <a:latin typeface="Arial" pitchFamily="34" charset="0"/>
              <a:ea typeface="Arial-Rounded" pitchFamily="34" charset="0"/>
              <a:cs typeface="Arial" pitchFamily="34" charset="0"/>
            </a:endParaRPr>
          </a:p>
        </p:txBody>
      </p:sp>
      <p:sp>
        <p:nvSpPr>
          <p:cNvPr id="10" name="Rectangle 9"/>
          <p:cNvSpPr/>
          <p:nvPr/>
        </p:nvSpPr>
        <p:spPr>
          <a:xfrm>
            <a:off x="177801" y="3936271"/>
            <a:ext cx="11550196" cy="748988"/>
          </a:xfrm>
          <a:prstGeom prst="rect">
            <a:avLst/>
          </a:prstGeom>
        </p:spPr>
        <p:txBody>
          <a:bodyPr wrap="square">
            <a:spAutoFit/>
          </a:bodyPr>
          <a:lstStyle/>
          <a:p>
            <a:pPr algn="just" defTabSz="1217378"/>
            <a:r>
              <a:rPr lang="vi-VN" sz="4267" b="1" dirty="0" smtClean="0">
                <a:solidFill>
                  <a:srgbClr val="FF0000"/>
                </a:solidFill>
                <a:latin typeface="HP001 4 hàng" pitchFamily="34" charset="0"/>
                <a:ea typeface="Arial-Rounded" pitchFamily="34" charset="0"/>
                <a:cs typeface="Arial-Rounded" pitchFamily="34" charset="0"/>
              </a:rPr>
              <a:t>Đầm</a:t>
            </a:r>
            <a:r>
              <a:rPr lang="en-US" sz="4267" b="1" dirty="0" smtClean="0">
                <a:solidFill>
                  <a:srgbClr val="FF0000"/>
                </a:solidFill>
                <a:latin typeface="HP001 4 hàng" pitchFamily="34" charset="0"/>
                <a:ea typeface="Arial-Rounded" pitchFamily="34" charset="0"/>
                <a:cs typeface="Arial-Rounded" pitchFamily="34" charset="0"/>
              </a:rPr>
              <a:t>.</a:t>
            </a:r>
            <a:endParaRPr lang="en-US" sz="4267" b="1" dirty="0">
              <a:solidFill>
                <a:srgbClr val="FF000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189621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7" grpId="0"/>
      <p:bldP spid="5" grpId="0"/>
      <p:bldP spid="4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3"/>
          <a:stretch>
            <a:fillRect/>
          </a:stretch>
        </p:blipFill>
        <p:spPr>
          <a:xfrm>
            <a:off x="1583416" y="3221798"/>
            <a:ext cx="6962235" cy="2219136"/>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3979197" y="1738332"/>
            <a:ext cx="167866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Calibri" panose="020F0502020204030204"/>
                <a:ea typeface="思源黑体 CN Regular" panose="020B0500000000000000" pitchFamily="34" charset="-122"/>
                <a:cs typeface="+mn-cs"/>
                <a:sym typeface="思源黑体 CN Regular" panose="020B0500000000000000" pitchFamily="34" charset="-122"/>
              </a:rPr>
              <a:t>01</a:t>
            </a:r>
            <a:endParaRPr kumimoji="0" lang="zh-CN" altLang="en-US" sz="11500" b="0"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Calibri" panose="020F0502020204030204"/>
              <a:ea typeface="思源黑体 CN Regular" panose="020B0500000000000000" pitchFamily="34" charset="-122"/>
              <a:cs typeface="+mn-cs"/>
              <a:sym typeface="思源黑体 CN Regular" panose="020B0500000000000000" pitchFamily="34" charset="-122"/>
            </a:endParaRPr>
          </a:p>
        </p:txBody>
      </p:sp>
      <p:pic>
        <p:nvPicPr>
          <p:cNvPr id="8" name="24">
            <a:extLst>
              <a:ext uri="{FF2B5EF4-FFF2-40B4-BE49-F238E27FC236}">
                <a16:creationId xmlns:a16="http://schemas.microsoft.com/office/drawing/2014/main" id="{E0D8BEB2-C807-432A-BF2B-545004B8961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91886" y="1815828"/>
            <a:ext cx="995134" cy="2811939"/>
          </a:xfrm>
          <a:prstGeom prst="rect">
            <a:avLst/>
          </a:prstGeom>
        </p:spPr>
      </p:pic>
      <p:pic>
        <p:nvPicPr>
          <p:cNvPr id="10" name="32">
            <a:extLst>
              <a:ext uri="{FF2B5EF4-FFF2-40B4-BE49-F238E27FC236}">
                <a16:creationId xmlns:a16="http://schemas.microsoft.com/office/drawing/2014/main" id="{4B50CE2C-C0F2-4D02-8E85-B2AC44ADDB2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0877452">
            <a:off x="322404" y="2147722"/>
            <a:ext cx="1547922" cy="2036192"/>
          </a:xfrm>
          <a:prstGeom prst="rect">
            <a:avLst/>
          </a:prstGeom>
        </p:spPr>
      </p:pic>
      <p:pic>
        <p:nvPicPr>
          <p:cNvPr id="11" name="35">
            <a:extLst>
              <a:ext uri="{FF2B5EF4-FFF2-40B4-BE49-F238E27FC236}">
                <a16:creationId xmlns:a16="http://schemas.microsoft.com/office/drawing/2014/main" id="{009616BE-8FA6-4248-9F94-F011CF3AB86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409923" y="5191877"/>
            <a:ext cx="961106" cy="798841"/>
          </a:xfrm>
          <a:prstGeom prst="rect">
            <a:avLst/>
          </a:prstGeom>
        </p:spPr>
      </p:pic>
      <p:pic>
        <p:nvPicPr>
          <p:cNvPr id="14" name="37">
            <a:extLst>
              <a:ext uri="{FF2B5EF4-FFF2-40B4-BE49-F238E27FC236}">
                <a16:creationId xmlns:a16="http://schemas.microsoft.com/office/drawing/2014/main" id="{186E9519-FC0C-4966-BF6E-F0B2EED3478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697712" y="1042299"/>
            <a:ext cx="1346635" cy="657659"/>
          </a:xfrm>
          <a:prstGeom prst="rect">
            <a:avLst/>
          </a:prstGeom>
        </p:spPr>
      </p:pic>
    </p:spTree>
    <p:extLst>
      <p:ext uri="{BB962C8B-B14F-4D97-AF65-F5344CB8AC3E}">
        <p14:creationId xmlns:p14="http://schemas.microsoft.com/office/powerpoint/2010/main" val="12378895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a:extLst>
              <a:ext uri="{FF2B5EF4-FFF2-40B4-BE49-F238E27FC236}">
                <a16:creationId xmlns:a16="http://schemas.microsoft.com/office/drawing/2014/main" id="{57B5F813-0DC4-4868-9140-25EAE96255C1}"/>
              </a:ext>
            </a:extLst>
          </p:cNvPr>
          <p:cNvPicPr>
            <a:picLocks noChangeAspect="1"/>
          </p:cNvPicPr>
          <p:nvPr/>
        </p:nvPicPr>
        <p:blipFill>
          <a:blip r:embed="rId2">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rot="350465">
            <a:off x="1851052" y="1216021"/>
            <a:ext cx="8489898" cy="4425959"/>
          </a:xfrm>
          <a:prstGeom prst="rect">
            <a:avLst/>
          </a:prstGeom>
        </p:spPr>
      </p:pic>
      <p:pic>
        <p:nvPicPr>
          <p:cNvPr id="3" name="24">
            <a:extLst>
              <a:ext uri="{FF2B5EF4-FFF2-40B4-BE49-F238E27FC236}">
                <a16:creationId xmlns:a16="http://schemas.microsoft.com/office/drawing/2014/main" id="{A3F0D946-770D-4654-9EB5-99185158FD9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58628" y="1511048"/>
            <a:ext cx="995134" cy="2811939"/>
          </a:xfrm>
          <a:prstGeom prst="rect">
            <a:avLst/>
          </a:prstGeom>
        </p:spPr>
      </p:pic>
      <p:pic>
        <p:nvPicPr>
          <p:cNvPr id="4" name="32">
            <a:extLst>
              <a:ext uri="{FF2B5EF4-FFF2-40B4-BE49-F238E27FC236}">
                <a16:creationId xmlns:a16="http://schemas.microsoft.com/office/drawing/2014/main" id="{C29F8FA1-435F-4CE0-A208-019E00AE859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877452">
            <a:off x="1599876" y="2147723"/>
            <a:ext cx="1547922" cy="2036192"/>
          </a:xfrm>
          <a:prstGeom prst="rect">
            <a:avLst/>
          </a:prstGeom>
        </p:spPr>
      </p:pic>
      <p:pic>
        <p:nvPicPr>
          <p:cNvPr id="7" name="35">
            <a:extLst>
              <a:ext uri="{FF2B5EF4-FFF2-40B4-BE49-F238E27FC236}">
                <a16:creationId xmlns:a16="http://schemas.microsoft.com/office/drawing/2014/main" id="{83C35D35-54D1-4E98-B8F1-CE6F93E5ECF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87395" y="5191878"/>
            <a:ext cx="961106" cy="798841"/>
          </a:xfrm>
          <a:prstGeom prst="rect">
            <a:avLst/>
          </a:prstGeom>
        </p:spPr>
      </p:pic>
      <p:pic>
        <p:nvPicPr>
          <p:cNvPr id="8" name="37">
            <a:extLst>
              <a:ext uri="{FF2B5EF4-FFF2-40B4-BE49-F238E27FC236}">
                <a16:creationId xmlns:a16="http://schemas.microsoft.com/office/drawing/2014/main" id="{0FBA0411-51CC-4E41-B9FE-5F44DF75170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975184" y="1042300"/>
            <a:ext cx="1346635" cy="657659"/>
          </a:xfrm>
          <a:prstGeom prst="rect">
            <a:avLst/>
          </a:prstGeom>
        </p:spPr>
      </p:pic>
      <p:pic>
        <p:nvPicPr>
          <p:cNvPr id="9" name="Picture 8">
            <a:extLst>
              <a:ext uri="{FF2B5EF4-FFF2-40B4-BE49-F238E27FC236}">
                <a16:creationId xmlns:a16="http://schemas.microsoft.com/office/drawing/2014/main" id="{93B6A66A-7B6B-4981-BE4D-FA497AF0AB92}"/>
              </a:ext>
            </a:extLst>
          </p:cNvPr>
          <p:cNvPicPr>
            <a:picLocks noChangeAspect="1"/>
          </p:cNvPicPr>
          <p:nvPr/>
        </p:nvPicPr>
        <p:blipFill>
          <a:blip r:embed="rId11"/>
          <a:stretch>
            <a:fillRect/>
          </a:stretch>
        </p:blipFill>
        <p:spPr>
          <a:xfrm>
            <a:off x="3066472" y="1944736"/>
            <a:ext cx="5671128" cy="3002364"/>
          </a:xfrm>
          <a:prstGeom prst="rect">
            <a:avLst/>
          </a:prstGeom>
        </p:spPr>
      </p:pic>
    </p:spTree>
    <p:extLst>
      <p:ext uri="{BB962C8B-B14F-4D97-AF65-F5344CB8AC3E}">
        <p14:creationId xmlns:p14="http://schemas.microsoft.com/office/powerpoint/2010/main" val="299077474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074D3-FF67-4A76-AD61-B2E8DE5AD994}"/>
              </a:ext>
            </a:extLst>
          </p:cNvPr>
          <p:cNvPicPr>
            <a:picLocks noChangeAspect="1"/>
          </p:cNvPicPr>
          <p:nvPr/>
        </p:nvPicPr>
        <p:blipFill>
          <a:blip r:embed="rId3"/>
          <a:stretch>
            <a:fillRect/>
          </a:stretch>
        </p:blipFill>
        <p:spPr>
          <a:xfrm>
            <a:off x="0" y="1102005"/>
            <a:ext cx="12192000" cy="4934308"/>
          </a:xfrm>
          <a:prstGeom prst="rect">
            <a:avLst/>
          </a:prstGeom>
          <a:ln>
            <a:noFill/>
          </a:ln>
          <a:effectLst>
            <a:softEdge rad="112500"/>
          </a:effectLst>
        </p:spPr>
      </p:pic>
      <p:sp>
        <p:nvSpPr>
          <p:cNvPr id="2" name="8">
            <a:extLst>
              <a:ext uri="{FF2B5EF4-FFF2-40B4-BE49-F238E27FC236}">
                <a16:creationId xmlns:a16="http://schemas.microsoft.com/office/drawing/2014/main" id="{9E080222-55B3-4898-A805-F7398A7DB853}"/>
              </a:ext>
            </a:extLst>
          </p:cNvPr>
          <p:cNvSpPr/>
          <p:nvPr/>
        </p:nvSpPr>
        <p:spPr>
          <a:xfrm>
            <a:off x="1112807" y="394118"/>
            <a:ext cx="5170006"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Quan </a:t>
            </a:r>
            <a:r>
              <a:rPr kumimoji="0" lang="en-US" sz="4000" b="1"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r>
              <a:rPr kumimoji="0" lang="en-US" sz="40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40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zh-CN" altLang="en-US" sz="4000" b="1"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3" name="Group 2">
            <a:extLst>
              <a:ext uri="{FF2B5EF4-FFF2-40B4-BE49-F238E27FC236}">
                <a16:creationId xmlns:a16="http://schemas.microsoft.com/office/drawing/2014/main" id="{E3DFE416-C4BA-46AB-B9AD-26CF9F47E650}"/>
              </a:ext>
            </a:extLst>
          </p:cNvPr>
          <p:cNvGrpSpPr/>
          <p:nvPr/>
        </p:nvGrpSpPr>
        <p:grpSpPr>
          <a:xfrm>
            <a:off x="139809" y="204478"/>
            <a:ext cx="863972" cy="1015663"/>
            <a:chOff x="426137" y="296838"/>
            <a:chExt cx="863972" cy="1015663"/>
          </a:xfrm>
        </p:grpSpPr>
        <p:sp>
          <p:nvSpPr>
            <p:cNvPr id="4" name="Oval 3">
              <a:extLst>
                <a:ext uri="{FF2B5EF4-FFF2-40B4-BE49-F238E27FC236}">
                  <a16:creationId xmlns:a16="http://schemas.microsoft.com/office/drawing/2014/main" id="{ED6D5846-3624-4A04-9A0C-72F004E1ABFB}"/>
                </a:ext>
              </a:extLst>
            </p:cNvPr>
            <p:cNvSpPr/>
            <p:nvPr/>
          </p:nvSpPr>
          <p:spPr>
            <a:xfrm>
              <a:off x="426137" y="413003"/>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7228DDD-C80A-4AF9-AEDB-4060B91EB97D}"/>
                </a:ext>
              </a:extLst>
            </p:cNvPr>
            <p:cNvSpPr/>
            <p:nvPr/>
          </p:nvSpPr>
          <p:spPr>
            <a:xfrm>
              <a:off x="535163" y="296838"/>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1</a:t>
              </a:r>
            </a:p>
          </p:txBody>
        </p:sp>
      </p:grpSp>
      <p:sp>
        <p:nvSpPr>
          <p:cNvPr id="10" name="TextBox 9">
            <a:extLst>
              <a:ext uri="{FF2B5EF4-FFF2-40B4-BE49-F238E27FC236}">
                <a16:creationId xmlns:a16="http://schemas.microsoft.com/office/drawing/2014/main" id="{3498B4BB-C69D-451E-8176-B0EDB1708DEF}"/>
              </a:ext>
            </a:extLst>
          </p:cNvPr>
          <p:cNvSpPr txBox="1"/>
          <p:nvPr/>
        </p:nvSpPr>
        <p:spPr>
          <a:xfrm>
            <a:off x="2045083" y="5888504"/>
            <a:ext cx="79111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Em thấy gì trong mỗi bức tranh?</a:t>
            </a:r>
          </a:p>
        </p:txBody>
      </p:sp>
      <p:sp>
        <p:nvSpPr>
          <p:cNvPr id="11" name="TextBox 10">
            <a:extLst>
              <a:ext uri="{FF2B5EF4-FFF2-40B4-BE49-F238E27FC236}">
                <a16:creationId xmlns:a16="http://schemas.microsoft.com/office/drawing/2014/main" id="{02C5F3C0-D480-4139-ADB4-86FC3F1CD499}"/>
              </a:ext>
            </a:extLst>
          </p:cNvPr>
          <p:cNvSpPr txBox="1"/>
          <p:nvPr/>
        </p:nvSpPr>
        <p:spPr>
          <a:xfrm>
            <a:off x="316486" y="5846086"/>
            <a:ext cx="1155902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Em thích khung cảnh ở bức tranh nào hơn? Vì sao?</a:t>
            </a:r>
          </a:p>
        </p:txBody>
      </p:sp>
    </p:spTree>
    <p:extLst>
      <p:ext uri="{BB962C8B-B14F-4D97-AF65-F5344CB8AC3E}">
        <p14:creationId xmlns:p14="http://schemas.microsoft.com/office/powerpoint/2010/main" val="6675489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ntr" presetSubtype="4"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pic>
        <p:nvPicPr>
          <p:cNvPr id="8" name="24">
            <a:extLst>
              <a:ext uri="{FF2B5EF4-FFF2-40B4-BE49-F238E27FC236}">
                <a16:creationId xmlns:a16="http://schemas.microsoft.com/office/drawing/2014/main" id="{E0D8BEB2-C807-432A-BF2B-545004B8961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91886" y="1815828"/>
            <a:ext cx="995134" cy="2811939"/>
          </a:xfrm>
          <a:prstGeom prst="rect">
            <a:avLst/>
          </a:prstGeom>
        </p:spPr>
      </p:pic>
      <p:pic>
        <p:nvPicPr>
          <p:cNvPr id="10" name="32">
            <a:extLst>
              <a:ext uri="{FF2B5EF4-FFF2-40B4-BE49-F238E27FC236}">
                <a16:creationId xmlns:a16="http://schemas.microsoft.com/office/drawing/2014/main" id="{4B50CE2C-C0F2-4D02-8E85-B2AC44ADDB2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877452">
            <a:off x="322404" y="2147722"/>
            <a:ext cx="1547922" cy="2036192"/>
          </a:xfrm>
          <a:prstGeom prst="rect">
            <a:avLst/>
          </a:prstGeom>
        </p:spPr>
      </p:pic>
      <p:pic>
        <p:nvPicPr>
          <p:cNvPr id="12" name="35">
            <a:extLst>
              <a:ext uri="{FF2B5EF4-FFF2-40B4-BE49-F238E27FC236}">
                <a16:creationId xmlns:a16="http://schemas.microsoft.com/office/drawing/2014/main" id="{FC3400EF-5171-4DD2-9C68-88C27AD478D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409923" y="5191877"/>
            <a:ext cx="961106" cy="798841"/>
          </a:xfrm>
          <a:prstGeom prst="rect">
            <a:avLst/>
          </a:prstGeom>
        </p:spPr>
      </p:pic>
      <p:pic>
        <p:nvPicPr>
          <p:cNvPr id="13" name="37">
            <a:extLst>
              <a:ext uri="{FF2B5EF4-FFF2-40B4-BE49-F238E27FC236}">
                <a16:creationId xmlns:a16="http://schemas.microsoft.com/office/drawing/2014/main" id="{7A38913A-054F-46B2-A185-5446A27F043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97712" y="1042299"/>
            <a:ext cx="1346635" cy="657659"/>
          </a:xfrm>
          <a:prstGeom prst="rect">
            <a:avLst/>
          </a:prstGeom>
        </p:spPr>
      </p:pic>
      <p:sp>
        <p:nvSpPr>
          <p:cNvPr id="11" name="6">
            <a:extLst>
              <a:ext uri="{FF2B5EF4-FFF2-40B4-BE49-F238E27FC236}">
                <a16:creationId xmlns:a16="http://schemas.microsoft.com/office/drawing/2014/main" id="{066F0B3C-1E87-43F9-8BA9-9F4D418EA87D}"/>
              </a:ext>
            </a:extLst>
          </p:cNvPr>
          <p:cNvSpPr txBox="1"/>
          <p:nvPr/>
        </p:nvSpPr>
        <p:spPr>
          <a:xfrm>
            <a:off x="3809904" y="1643167"/>
            <a:ext cx="167866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Calibri" panose="020F0502020204030204"/>
                <a:ea typeface="思源黑体 CN Regular" panose="020B0500000000000000" pitchFamily="34" charset="-122"/>
                <a:cs typeface="+mn-cs"/>
                <a:sym typeface="思源黑体 CN Regular" panose="020B0500000000000000" pitchFamily="34" charset="-122"/>
              </a:rPr>
              <a:t>02</a:t>
            </a:r>
            <a:endParaRPr kumimoji="0" lang="zh-CN" altLang="en-US" sz="11500" b="0"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Calibri" panose="020F0502020204030204"/>
              <a:ea typeface="思源黑体 CN Regular" panose="020B0500000000000000" pitchFamily="34" charset="-122"/>
              <a:cs typeface="+mn-cs"/>
              <a:sym typeface="思源黑体 CN Regular" panose="020B0500000000000000" pitchFamily="34" charset="-122"/>
            </a:endParaRPr>
          </a:p>
        </p:txBody>
      </p:sp>
      <p:pic>
        <p:nvPicPr>
          <p:cNvPr id="14" name="Picture 13">
            <a:extLst>
              <a:ext uri="{FF2B5EF4-FFF2-40B4-BE49-F238E27FC236}">
                <a16:creationId xmlns:a16="http://schemas.microsoft.com/office/drawing/2014/main" id="{F8E69307-BD7F-4A21-9CC7-9291830C678E}"/>
              </a:ext>
            </a:extLst>
          </p:cNvPr>
          <p:cNvPicPr>
            <a:picLocks noChangeAspect="1"/>
          </p:cNvPicPr>
          <p:nvPr/>
        </p:nvPicPr>
        <p:blipFill>
          <a:blip r:embed="rId11"/>
          <a:stretch>
            <a:fillRect/>
          </a:stretch>
        </p:blipFill>
        <p:spPr>
          <a:xfrm>
            <a:off x="2698347" y="3058531"/>
            <a:ext cx="3901778" cy="2444708"/>
          </a:xfrm>
          <a:prstGeom prst="rect">
            <a:avLst/>
          </a:prstGeom>
        </p:spPr>
      </p:pic>
    </p:spTree>
    <p:extLst>
      <p:ext uri="{BB962C8B-B14F-4D97-AF65-F5344CB8AC3E}">
        <p14:creationId xmlns:p14="http://schemas.microsoft.com/office/powerpoint/2010/main" val="215316775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D7B2A0-F8A1-478C-9876-7C00CAFA724F}"/>
              </a:ext>
            </a:extLst>
          </p:cNvPr>
          <p:cNvPicPr>
            <a:picLocks noChangeAspect="1"/>
          </p:cNvPicPr>
          <p:nvPr/>
        </p:nvPicPr>
        <p:blipFill>
          <a:blip r:embed="rId2"/>
          <a:stretch>
            <a:fillRect/>
          </a:stretch>
        </p:blipFill>
        <p:spPr>
          <a:xfrm>
            <a:off x="-9835" y="1189717"/>
            <a:ext cx="12192000" cy="5333935"/>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9835" y="1198488"/>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Những</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cánh</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cò</a:t>
            </a:r>
            <a:endPar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2701F"/>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kumimoji="0" lang="zh-CN" altLang="en-US" sz="4000" b="0" i="0" u="none" strike="noStrike" kern="1200" cap="none" spc="0" normalizeH="0" baseline="0" noProof="0" dirty="0">
              <a:ln>
                <a:noFill/>
              </a:ln>
              <a:solidFill>
                <a:srgbClr val="F2701F"/>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078313"/>
          </a:xfrm>
          <a:prstGeom prst="rect">
            <a:avLst/>
          </a:prstGeom>
        </p:spPr>
        <p:txBody>
          <a:bodyPr wrap="square">
            <a:spAutoFit/>
          </a:bodyP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kể ngày xưa, quê của bé có rất nhiều cò. Mùa xuân, từng đàn cò trắng duyên dáng bay tới. Chúng lượn trên bầu trời trong xanh rồi hạ cánh xuống những lũy tre. Hằng ngày, cò đi mò tôm, bắt cá ở các ao, hồ, đầm.</a:t>
            </a:r>
          </a:p>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Bây giờ, ao, hồ, đầm phải nhường chỗ cho những tòa nhà cao vút, những con đường cao tốc, những nhà máy tỏa khói mịt mù. Cò chẳng còn nơi kiếm ăn. Cò sợ những âm thanh ồn ào. Thế là chúng bay đi.</a:t>
            </a:r>
          </a:p>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 ước ao được thấy những cánh cò trên đồng quê.</a:t>
            </a:r>
          </a:p>
        </p:txBody>
      </p:sp>
      <p:sp>
        <p:nvSpPr>
          <p:cNvPr id="10" name="Rectangle 9">
            <a:extLst>
              <a:ext uri="{FF2B5EF4-FFF2-40B4-BE49-F238E27FC236}">
                <a16:creationId xmlns:a16="http://schemas.microsoft.com/office/drawing/2014/main" id="{263C702C-5DCE-47BB-9D95-8B48CDF80A42}"/>
              </a:ext>
            </a:extLst>
          </p:cNvPr>
          <p:cNvSpPr/>
          <p:nvPr/>
        </p:nvSpPr>
        <p:spPr>
          <a:xfrm>
            <a:off x="8937523" y="6249638"/>
            <a:ext cx="3770436" cy="461665"/>
          </a:xfrm>
          <a:prstGeom prst="rect">
            <a:avLst/>
          </a:prstGeom>
        </p:spPr>
        <p:txBody>
          <a:bodyPr wrap="square">
            <a:spAutoFit/>
          </a:bodyP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0" i="1"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Nam)</a:t>
            </a:r>
            <a:endParaRPr kumimoji="0" lang="vi-VN"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056321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6"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D7B2A0-F8A1-478C-9876-7C00CAFA724F}"/>
              </a:ext>
            </a:extLst>
          </p:cNvPr>
          <p:cNvPicPr>
            <a:picLocks noChangeAspect="1"/>
          </p:cNvPicPr>
          <p:nvPr/>
        </p:nvPicPr>
        <p:blipFill>
          <a:blip r:embed="rId2"/>
          <a:stretch>
            <a:fillRect/>
          </a:stretch>
        </p:blipFill>
        <p:spPr>
          <a:xfrm>
            <a:off x="-9835" y="1189717"/>
            <a:ext cx="12192000" cy="5333935"/>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9835" y="1198488"/>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Những</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cánh</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cò</a:t>
            </a:r>
            <a:endPar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2701F"/>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kumimoji="0" lang="zh-CN" altLang="en-US" sz="4000" b="0" i="0" u="none" strike="noStrike" kern="1200" cap="none" spc="0" normalizeH="0" baseline="0" noProof="0" dirty="0">
              <a:ln>
                <a:noFill/>
              </a:ln>
              <a:solidFill>
                <a:srgbClr val="F2701F"/>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078313"/>
          </a:xfrm>
          <a:prstGeom prst="rect">
            <a:avLst/>
          </a:prstGeom>
        </p:spPr>
        <p:txBody>
          <a:bodyPr wrap="square">
            <a:spAutoFit/>
          </a:bodyP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kể ngày xưa, quê của bé có rất nhiều cò. Mùa xuân, từng đàn cò trắng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duyên dáng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bay tới. Chúng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trên bầu trời trong xanh rồi hạ cánh xuống những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lũy tre</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cò đi mò tôm, bắt cá ở các ao, hồ, đầm.</a:t>
            </a:r>
          </a:p>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Bây giờ, ao, hồ, đầm phải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chỗ cho những tòa nhà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cao vút</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con đường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cao tốc</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nhà máy tỏa khói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mịt mù</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Cò chẳng còn nơi kiếm ăn. Cò sợ những âm thanh ồn ào. Thế là chúng bay đi.</a:t>
            </a:r>
          </a:p>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 ước ao được thấy những cánh cò trên đồng quê.</a:t>
            </a:r>
          </a:p>
        </p:txBody>
      </p:sp>
      <p:sp>
        <p:nvSpPr>
          <p:cNvPr id="10" name="Rectangle 9">
            <a:extLst>
              <a:ext uri="{FF2B5EF4-FFF2-40B4-BE49-F238E27FC236}">
                <a16:creationId xmlns:a16="http://schemas.microsoft.com/office/drawing/2014/main" id="{263C702C-5DCE-47BB-9D95-8B48CDF80A42}"/>
              </a:ext>
            </a:extLst>
          </p:cNvPr>
          <p:cNvSpPr/>
          <p:nvPr/>
        </p:nvSpPr>
        <p:spPr>
          <a:xfrm>
            <a:off x="8937523" y="6249638"/>
            <a:ext cx="3770436" cy="461665"/>
          </a:xfrm>
          <a:prstGeom prst="rect">
            <a:avLst/>
          </a:prstGeom>
        </p:spPr>
        <p:txBody>
          <a:bodyPr wrap="square">
            <a:spAutoFit/>
          </a:bodyP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0" i="1"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Nam)</a:t>
            </a:r>
            <a:endParaRPr kumimoji="0" lang="vi-VN"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6032485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5AB15-1C6F-4BFC-B59D-022C3FDA8EB3}"/>
              </a:ext>
            </a:extLst>
          </p:cNvPr>
          <p:cNvPicPr>
            <a:picLocks noChangeAspect="1"/>
          </p:cNvPicPr>
          <p:nvPr/>
        </p:nvPicPr>
        <p:blipFill>
          <a:blip r:embed="rId2"/>
          <a:stretch>
            <a:fillRect/>
          </a:stretch>
        </p:blipFill>
        <p:spPr>
          <a:xfrm>
            <a:off x="10296717" y="4385515"/>
            <a:ext cx="1481228" cy="1787689"/>
          </a:xfrm>
          <a:prstGeom prst="rect">
            <a:avLst/>
          </a:prstGeom>
        </p:spPr>
      </p:pic>
      <p:sp>
        <p:nvSpPr>
          <p:cNvPr id="3" name="TextBox 2">
            <a:extLst>
              <a:ext uri="{FF2B5EF4-FFF2-40B4-BE49-F238E27FC236}">
                <a16:creationId xmlns:a16="http://schemas.microsoft.com/office/drawing/2014/main" id="{85CA078A-E396-460A-9BE1-4A7FB2E7E845}"/>
              </a:ext>
            </a:extLst>
          </p:cNvPr>
          <p:cNvSpPr txBox="1"/>
          <p:nvPr/>
        </p:nvSpPr>
        <p:spPr>
          <a:xfrm>
            <a:off x="463383" y="1462799"/>
            <a:ext cx="11139827" cy="3416320"/>
          </a:xfrm>
          <a:prstGeom prst="rect">
            <a:avLst/>
          </a:prstGeom>
          <a:noFill/>
        </p:spPr>
        <p:txBody>
          <a:bodyPr wrap="square">
            <a:spAutoFit/>
          </a:bodyP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Bây giờ, ao, hồ, đầm phải nhường chỗ cho những tòa nhà cao vút, những con đường cao tốc, những nhà máy tỏa khói mịt mù.</a:t>
            </a:r>
            <a:endParaRPr kumimoji="0" lang="vi-VN" sz="5400" b="0" i="0"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D4DEDB27-3CD0-4AE2-82AB-92DB657E7BC6}"/>
              </a:ext>
            </a:extLst>
          </p:cNvPr>
          <p:cNvCxnSpPr/>
          <p:nvPr/>
        </p:nvCxnSpPr>
        <p:spPr>
          <a:xfrm flipH="1">
            <a:off x="3519396"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A8ED2E7-5DD4-422D-85D4-C46B75D64650}"/>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6" name="90">
            <a:extLst>
              <a:ext uri="{FF2B5EF4-FFF2-40B4-BE49-F238E27FC236}">
                <a16:creationId xmlns:a16="http://schemas.microsoft.com/office/drawing/2014/main" id="{5729E807-7CA9-4964-95AE-DC437F91C493}"/>
              </a:ext>
            </a:extLst>
          </p:cNvPr>
          <p:cNvGrpSpPr/>
          <p:nvPr/>
        </p:nvGrpSpPr>
        <p:grpSpPr>
          <a:xfrm>
            <a:off x="9642733" y="5389591"/>
            <a:ext cx="1933948" cy="1212966"/>
            <a:chOff x="594424" y="1153191"/>
            <a:chExt cx="2605976" cy="1634460"/>
          </a:xfrm>
        </p:grpSpPr>
        <p:sp>
          <p:nvSpPr>
            <p:cNvPr id="7" name="81">
              <a:extLst>
                <a:ext uri="{FF2B5EF4-FFF2-40B4-BE49-F238E27FC236}">
                  <a16:creationId xmlns:a16="http://schemas.microsoft.com/office/drawing/2014/main" id="{C1512D0B-7AE9-407A-B4C7-69CAFBD87FBD}"/>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cs typeface="+mn-cs"/>
              </a:endParaRPr>
            </a:p>
          </p:txBody>
        </p:sp>
        <p:sp>
          <p:nvSpPr>
            <p:cNvPr id="8" name="82">
              <a:extLst>
                <a:ext uri="{FF2B5EF4-FFF2-40B4-BE49-F238E27FC236}">
                  <a16:creationId xmlns:a16="http://schemas.microsoft.com/office/drawing/2014/main" id="{D2F96305-535F-4D63-887E-B97DA564D798}"/>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cs typeface="+mn-cs"/>
              </a:endParaRPr>
            </a:p>
          </p:txBody>
        </p:sp>
      </p:grpSp>
      <p:pic>
        <p:nvPicPr>
          <p:cNvPr id="9" name="Picture 8">
            <a:extLst>
              <a:ext uri="{FF2B5EF4-FFF2-40B4-BE49-F238E27FC236}">
                <a16:creationId xmlns:a16="http://schemas.microsoft.com/office/drawing/2014/main" id="{CAFA42B0-35C2-48A0-9CEF-8D006BFE6B89}"/>
              </a:ext>
            </a:extLst>
          </p:cNvPr>
          <p:cNvPicPr>
            <a:picLocks noChangeAspect="1"/>
          </p:cNvPicPr>
          <p:nvPr/>
        </p:nvPicPr>
        <p:blipFill>
          <a:blip r:embed="rId4"/>
          <a:stretch>
            <a:fillRect/>
          </a:stretch>
        </p:blipFill>
        <p:spPr>
          <a:xfrm>
            <a:off x="174271" y="405831"/>
            <a:ext cx="899758" cy="907318"/>
          </a:xfrm>
          <a:prstGeom prst="rect">
            <a:avLst/>
          </a:prstGeom>
        </p:spPr>
      </p:pic>
      <p:pic>
        <p:nvPicPr>
          <p:cNvPr id="10" name="Picture 9">
            <a:extLst>
              <a:ext uri="{FF2B5EF4-FFF2-40B4-BE49-F238E27FC236}">
                <a16:creationId xmlns:a16="http://schemas.microsoft.com/office/drawing/2014/main" id="{4A8ACC03-D780-4E68-BC40-7D4AC1320FAD}"/>
              </a:ext>
            </a:extLst>
          </p:cNvPr>
          <p:cNvPicPr>
            <a:picLocks noChangeAspect="1"/>
          </p:cNvPicPr>
          <p:nvPr/>
        </p:nvPicPr>
        <p:blipFill>
          <a:blip r:embed="rId5"/>
          <a:stretch>
            <a:fillRect/>
          </a:stretch>
        </p:blipFill>
        <p:spPr>
          <a:xfrm>
            <a:off x="11608819" y="5372167"/>
            <a:ext cx="621846" cy="615749"/>
          </a:xfrm>
          <a:prstGeom prst="rect">
            <a:avLst/>
          </a:prstGeom>
        </p:spPr>
      </p:pic>
      <p:cxnSp>
        <p:nvCxnSpPr>
          <p:cNvPr id="15" name="Straight Connector 14">
            <a:extLst>
              <a:ext uri="{FF2B5EF4-FFF2-40B4-BE49-F238E27FC236}">
                <a16:creationId xmlns:a16="http://schemas.microsoft.com/office/drawing/2014/main" id="{E7A5033F-485E-44F3-9ECF-5F7971923E98}"/>
              </a:ext>
            </a:extLst>
          </p:cNvPr>
          <p:cNvCxnSpPr/>
          <p:nvPr/>
        </p:nvCxnSpPr>
        <p:spPr>
          <a:xfrm flipH="1">
            <a:off x="8212204" y="3273929"/>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5CAF15-3EE1-491E-9E34-1CF29953B8B1}"/>
              </a:ext>
            </a:extLst>
          </p:cNvPr>
          <p:cNvCxnSpPr/>
          <p:nvPr/>
        </p:nvCxnSpPr>
        <p:spPr>
          <a:xfrm flipH="1">
            <a:off x="11472160" y="2533998"/>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8BCF1A5-5D72-469A-8A25-002EBF209C28}"/>
              </a:ext>
            </a:extLst>
          </p:cNvPr>
          <p:cNvGrpSpPr/>
          <p:nvPr/>
        </p:nvGrpSpPr>
        <p:grpSpPr>
          <a:xfrm>
            <a:off x="6534279" y="4071218"/>
            <a:ext cx="249979" cy="628593"/>
            <a:chOff x="3075709" y="1064527"/>
            <a:chExt cx="324390" cy="826618"/>
          </a:xfrm>
        </p:grpSpPr>
        <p:cxnSp>
          <p:nvCxnSpPr>
            <p:cNvPr id="18" name="Straight Connector 17">
              <a:extLst>
                <a:ext uri="{FF2B5EF4-FFF2-40B4-BE49-F238E27FC236}">
                  <a16:creationId xmlns:a16="http://schemas.microsoft.com/office/drawing/2014/main" id="{56A4ADC1-648C-4AAD-B2F0-6128AC6F9AA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165DAE-6DB4-4076-82D1-A75D2EC9611F}"/>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711166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8" presetClass="emph" presetSubtype="0" fill="hold" nodeType="afterEffect">
                                  <p:stCondLst>
                                    <p:cond delay="0"/>
                                  </p:stCondLst>
                                  <p:childTnLst>
                                    <p:animRot by="-10800000">
                                      <p:cBhvr>
                                        <p:cTn id="28" dur="750" fill="hold"/>
                                        <p:tgtEl>
                                          <p:spTgt spid="10"/>
                                        </p:tgtEl>
                                        <p:attrNameLst>
                                          <p:attrName>r</p:attrName>
                                        </p:attrNameLst>
                                      </p:cBhvr>
                                    </p:animRot>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par>
                          <p:cTn id="39" fill="hold">
                            <p:stCondLst>
                              <p:cond delay="4000"/>
                            </p:stCondLst>
                            <p:childTnLst>
                              <p:par>
                                <p:cTn id="40" presetID="8" presetClass="emph" presetSubtype="0" fill="hold" nodeType="afterEffect">
                                  <p:stCondLst>
                                    <p:cond delay="0"/>
                                  </p:stCondLst>
                                  <p:childTnLst>
                                    <p:animRot by="21600000">
                                      <p:cBhvr>
                                        <p:cTn id="41" dur="750" fill="hold"/>
                                        <p:tgtEl>
                                          <p:spTgt spid="9"/>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up)">
                                      <p:cBhvr>
                                        <p:cTn id="46" dur="500"/>
                                        <p:tgtEl>
                                          <p:spTgt spid="4"/>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500"/>
                                        <p:tgtEl>
                                          <p:spTgt spid="16"/>
                                        </p:tgtEl>
                                      </p:cBhvr>
                                    </p:animEffect>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par>
                          <p:cTn id="55" fill="hold">
                            <p:stCondLst>
                              <p:cond delay="1500"/>
                            </p:stCondLst>
                            <p:childTnLst>
                              <p:par>
                                <p:cTn id="56" presetID="22" presetClass="entr" presetSubtype="1"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D7B2A0-F8A1-478C-9876-7C00CAFA724F}"/>
              </a:ext>
            </a:extLst>
          </p:cNvPr>
          <p:cNvPicPr>
            <a:picLocks noChangeAspect="1"/>
          </p:cNvPicPr>
          <p:nvPr/>
        </p:nvPicPr>
        <p:blipFill>
          <a:blip r:embed="rId2"/>
          <a:stretch>
            <a:fillRect/>
          </a:stretch>
        </p:blipFill>
        <p:spPr>
          <a:xfrm>
            <a:off x="-9835" y="1189717"/>
            <a:ext cx="12192000" cy="5333935"/>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9835" y="1198488"/>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Những</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cánh</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cò</a:t>
            </a:r>
            <a:endPar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2701F"/>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kumimoji="0" lang="zh-CN" altLang="en-US" sz="4000" b="0" i="0" u="none" strike="noStrike" kern="1200" cap="none" spc="0" normalizeH="0" baseline="0" noProof="0" dirty="0">
              <a:ln>
                <a:noFill/>
              </a:ln>
              <a:solidFill>
                <a:srgbClr val="F2701F"/>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078313"/>
          </a:xfrm>
          <a:prstGeom prst="rect">
            <a:avLst/>
          </a:prstGeom>
        </p:spPr>
        <p:txBody>
          <a:bodyPr wrap="square">
            <a:spAutoFit/>
          </a:bodyP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kể ngày xưa, quê của bé có rất nhiều cò. Mùa xuân, từng đàn cò trắng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duyên dáng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bay tới. Chúng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trên bầu trời trong xanh rồi hạ cánh xuống những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lũy tre</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cò đi mò tôm, bắt cá ở các ao, hồ, đầm.</a:t>
            </a:r>
          </a:p>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Bây giờ, ao, hồ, đầm phải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chỗ cho những tòa nhà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cao vút</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con đường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cao tốc</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nhà máy tỏa khói </a:t>
            </a:r>
            <a:r>
              <a:rPr kumimoji="0" lang="vi-VN" sz="3600" b="0" i="0" u="none" strike="noStrike" kern="1200" cap="none" spc="0" normalizeH="0" baseline="0" noProof="0" dirty="0">
                <a:ln>
                  <a:noFill/>
                </a:ln>
                <a:solidFill>
                  <a:srgbClr val="D9560D"/>
                </a:solidFill>
                <a:effectLst/>
                <a:uLnTx/>
                <a:uFillTx/>
                <a:latin typeface="Arial-Rounded" panose="020B0500000000000000" pitchFamily="34" charset="0"/>
                <a:ea typeface="Arial-Rounded" panose="020B0500000000000000" pitchFamily="34" charset="0"/>
                <a:cs typeface="Arial-Rounded" panose="020B0500000000000000" pitchFamily="34" charset="0"/>
              </a:rPr>
              <a:t>mịt mù</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Cò chẳng còn nơi kiếm ăn. Cò sợ những âm thanh ồn ào. Thế là chúng bay đi.</a:t>
            </a:r>
          </a:p>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 ước ao được thấy những cánh cò trên đồng quê.</a:t>
            </a:r>
          </a:p>
        </p:txBody>
      </p:sp>
      <p:sp>
        <p:nvSpPr>
          <p:cNvPr id="10" name="Rectangle 9">
            <a:extLst>
              <a:ext uri="{FF2B5EF4-FFF2-40B4-BE49-F238E27FC236}">
                <a16:creationId xmlns:a16="http://schemas.microsoft.com/office/drawing/2014/main" id="{263C702C-5DCE-47BB-9D95-8B48CDF80A42}"/>
              </a:ext>
            </a:extLst>
          </p:cNvPr>
          <p:cNvSpPr/>
          <p:nvPr/>
        </p:nvSpPr>
        <p:spPr>
          <a:xfrm>
            <a:off x="8937523" y="6249638"/>
            <a:ext cx="3770436" cy="461665"/>
          </a:xfrm>
          <a:prstGeom prst="rect">
            <a:avLst/>
          </a:prstGeom>
        </p:spPr>
        <p:txBody>
          <a:bodyPr wrap="square">
            <a:spAutoFit/>
          </a:bodyP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0" i="1" u="none" strike="noStrike" kern="1200" cap="none" spc="0" normalizeH="0" baseline="0" noProof="0" dirty="0" err="1">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Nam)</a:t>
            </a:r>
            <a:endParaRPr kumimoji="0" lang="vi-VN" sz="2400" b="0" i="1" u="none" strike="noStrike" kern="120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C69C3126-2207-47FD-85EA-FEC1A82240E7}"/>
              </a:ext>
            </a:extLst>
          </p:cNvPr>
          <p:cNvPicPr>
            <a:picLocks noChangeAspect="1"/>
          </p:cNvPicPr>
          <p:nvPr/>
        </p:nvPicPr>
        <p:blipFill rotWithShape="1">
          <a:blip r:embed="rId3"/>
          <a:srcRect l="20762" t="12636" r="18835" b="29239"/>
          <a:stretch/>
        </p:blipFill>
        <p:spPr>
          <a:xfrm>
            <a:off x="364258" y="1379506"/>
            <a:ext cx="504497" cy="549267"/>
          </a:xfrm>
          <a:prstGeom prst="rect">
            <a:avLst/>
          </a:prstGeom>
        </p:spPr>
      </p:pic>
      <p:pic>
        <p:nvPicPr>
          <p:cNvPr id="13" name="Picture 12">
            <a:extLst>
              <a:ext uri="{FF2B5EF4-FFF2-40B4-BE49-F238E27FC236}">
                <a16:creationId xmlns:a16="http://schemas.microsoft.com/office/drawing/2014/main" id="{3DFFB0C9-E642-4721-9356-088B35EA99E4}"/>
              </a:ext>
            </a:extLst>
          </p:cNvPr>
          <p:cNvPicPr>
            <a:picLocks noChangeAspect="1"/>
          </p:cNvPicPr>
          <p:nvPr/>
        </p:nvPicPr>
        <p:blipFill rotWithShape="1">
          <a:blip r:embed="rId4"/>
          <a:srcRect l="19799" t="15984" r="19799" b="25890"/>
          <a:stretch/>
        </p:blipFill>
        <p:spPr>
          <a:xfrm>
            <a:off x="357006" y="3598550"/>
            <a:ext cx="504497" cy="549268"/>
          </a:xfrm>
          <a:prstGeom prst="rect">
            <a:avLst/>
          </a:prstGeom>
        </p:spPr>
      </p:pic>
    </p:spTree>
    <p:extLst>
      <p:ext uri="{BB962C8B-B14F-4D97-AF65-F5344CB8AC3E}">
        <p14:creationId xmlns:p14="http://schemas.microsoft.com/office/powerpoint/2010/main" val="309234867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400"/>
            <a:ext cx="10972800" cy="1143000"/>
          </a:xfrm>
        </p:spPr>
        <p:txBody>
          <a:bodyPr>
            <a:normAutofit/>
          </a:bodyPr>
          <a:lstStyle/>
          <a:p>
            <a:r>
              <a:rPr lang="en-US" sz="5333">
                <a:latin typeface="Arial" pitchFamily="34" charset="0"/>
                <a:cs typeface="Arial" pitchFamily="34" charset="0"/>
              </a:rPr>
              <a:t>Giải nghĩa từ khó:</a:t>
            </a:r>
          </a:p>
        </p:txBody>
      </p:sp>
      <p:sp>
        <p:nvSpPr>
          <p:cNvPr id="3" name="Title 1"/>
          <p:cNvSpPr txBox="1">
            <a:spLocks/>
          </p:cNvSpPr>
          <p:nvPr/>
        </p:nvSpPr>
        <p:spPr>
          <a:xfrm>
            <a:off x="186267" y="1031179"/>
            <a:ext cx="3962400" cy="1143000"/>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defTabSz="1217543"/>
            <a:r>
              <a:rPr lang="en-US" sz="4800">
                <a:solidFill>
                  <a:srgbClr val="FF0000"/>
                </a:solidFill>
                <a:latin typeface="Arial" pitchFamily="34" charset="0"/>
                <a:cs typeface="Arial" pitchFamily="34" charset="0"/>
              </a:rPr>
              <a:t>Luỹ tre	:</a:t>
            </a:r>
            <a:endParaRPr lang="en-US" sz="4800">
              <a:solidFill>
                <a:prstClr val="black"/>
              </a:solidFill>
              <a:latin typeface="Arial" pitchFamily="34" charset="0"/>
              <a:cs typeface="Arial" pitchFamily="34" charset="0"/>
            </a:endParaRPr>
          </a:p>
        </p:txBody>
      </p:sp>
      <p:sp>
        <p:nvSpPr>
          <p:cNvPr id="7" name="Title 1"/>
          <p:cNvSpPr txBox="1">
            <a:spLocks/>
          </p:cNvSpPr>
          <p:nvPr/>
        </p:nvSpPr>
        <p:spPr>
          <a:xfrm>
            <a:off x="2965938" y="1016000"/>
            <a:ext cx="8256953" cy="1143000"/>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defTabSz="1217543"/>
            <a:r>
              <a:rPr lang="en-US" sz="4800">
                <a:solidFill>
                  <a:prstClr val="black"/>
                </a:solidFill>
                <a:latin typeface="Arial" pitchFamily="34" charset="0"/>
                <a:cs typeface="Arial" pitchFamily="34" charset="0"/>
              </a:rPr>
              <a:t>tre mọc thành hàng rất dày.</a:t>
            </a:r>
            <a:endParaRPr lang="en-US" sz="4800">
              <a:solidFill>
                <a:prstClr val="black"/>
              </a:solidFill>
              <a:latin typeface="Arial" pitchFamily="34" charset="0"/>
              <a:cs typeface="Arial" pitchFamily="34" charset="0"/>
            </a:endParaRPr>
          </a:p>
        </p:txBody>
      </p:sp>
      <p:pic>
        <p:nvPicPr>
          <p:cNvPr id="1026" name="Picture 2" descr="Ngỡ ngàng tre Việt! - Báo Người lao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2223165"/>
            <a:ext cx="6671733" cy="4174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òn đâu những lũy tre làng? | Báo Dân tộc và Phát tr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534" y="2667445"/>
            <a:ext cx="5675597" cy="3732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29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1047</Words>
  <Application>Microsoft Office PowerPoint</Application>
  <PresentationFormat>Widescreen</PresentationFormat>
  <Paragraphs>91</Paragraphs>
  <Slides>20</Slides>
  <Notes>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.VnArial</vt:lpstr>
      <vt:lpstr>Arial</vt:lpstr>
      <vt:lpstr>Arial-Rounded</vt:lpstr>
      <vt:lpstr>Calibri</vt:lpstr>
      <vt:lpstr>Calibri Light</vt:lpstr>
      <vt:lpstr>等线</vt:lpstr>
      <vt:lpstr>HL Hoctro</vt:lpstr>
      <vt:lpstr>HP001 4 hàng</vt:lpstr>
      <vt:lpstr>思源黑体 CN Regular</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 khó:</vt:lpstr>
      <vt:lpstr>Giải nghĩa từ khó:</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cp:revision>
  <dcterms:created xsi:type="dcterms:W3CDTF">2022-04-24T15:00:30Z</dcterms:created>
  <dcterms:modified xsi:type="dcterms:W3CDTF">2022-04-24T15:03:40Z</dcterms:modified>
</cp:coreProperties>
</file>