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6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2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6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3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4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1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6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2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8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7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F6D5-D49C-47B9-8E22-95AC0DBBB06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7569E-551D-4DB9-BD6B-37D4000BD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2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0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6671" y="420693"/>
            <a:ext cx="10230989" cy="2034052"/>
          </a:xfrm>
          <a:prstGeom prst="rect">
            <a:avLst/>
          </a:prstGeom>
          <a:noFill/>
        </p:spPr>
        <p:txBody>
          <a:bodyPr wrap="square" lIns="95208" tIns="47603" rIns="95208" bIns="4760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1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Thứ</a:t>
            </a:r>
            <a:r>
              <a:rPr lang="en-US" sz="4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1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ba</a:t>
            </a:r>
            <a:r>
              <a:rPr lang="en-US" sz="4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1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ngày</a:t>
            </a:r>
            <a:r>
              <a:rPr lang="en-US" sz="4198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198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13 </a:t>
            </a:r>
            <a:r>
              <a:rPr lang="en-US" sz="4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- 9 - 2021</a:t>
            </a:r>
          </a:p>
          <a:p>
            <a:pPr algn="ctr">
              <a:lnSpc>
                <a:spcPct val="150000"/>
              </a:lnSpc>
            </a:pPr>
            <a:r>
              <a:rPr lang="en-US" sz="41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Tiếng</a:t>
            </a:r>
            <a:r>
              <a:rPr lang="en-US" sz="41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1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việt</a:t>
            </a:r>
            <a:endParaRPr lang="en-US" sz="41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7278" y="2687649"/>
            <a:ext cx="6284985" cy="817143"/>
          </a:xfrm>
          <a:prstGeom prst="rect">
            <a:avLst/>
          </a:prstGeom>
          <a:noFill/>
        </p:spPr>
        <p:txBody>
          <a:bodyPr wrap="none" lIns="95208" tIns="47603" rIns="95208" bIns="4760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68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68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8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8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8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68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85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Ă, Â</a:t>
            </a:r>
            <a:endParaRPr lang="en-US" sz="4685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5655" y="4595358"/>
            <a:ext cx="10026228" cy="516856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b="1" dirty="0">
                <a:latin typeface="HP001 4 hàng" pitchFamily="34" charset="0"/>
                <a:cs typeface="Times New Roman" pitchFamily="18" charset="0"/>
              </a:rPr>
              <a:t>Ă, Â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32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085" y="1218608"/>
            <a:ext cx="7030341" cy="2511223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7896" dirty="0" err="1">
                <a:latin typeface="HP001 4 hàng" pitchFamily="34" charset="0"/>
              </a:rPr>
              <a:t>ǮǮǮǮǮǮǮǮ</a:t>
            </a:r>
            <a:endParaRPr lang="en-US" sz="7896" dirty="0"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2089" y="1519439"/>
            <a:ext cx="6011611" cy="2511223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15792" b="1" dirty="0">
                <a:solidFill>
                  <a:srgbClr val="FF0000"/>
                </a:solidFill>
                <a:latin typeface="HP001 5 hàng" panose="020B0603050302020204" pitchFamily="34" charset="0"/>
              </a:rPr>
              <a:t>Ă Â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50569" y="1172770"/>
            <a:ext cx="5770088" cy="2511223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7896" dirty="0" err="1">
                <a:latin typeface="HP001 4 hàng" pitchFamily="34" charset="0"/>
              </a:rPr>
              <a:t>ǮǮ</a:t>
            </a:r>
            <a:endParaRPr lang="en-US" sz="7896" dirty="0">
              <a:latin typeface="HP001 4 hàng" pitchFamily="34" charset="0"/>
            </a:endParaRPr>
          </a:p>
          <a:p>
            <a:r>
              <a:rPr lang="en-US" sz="7896" dirty="0" err="1">
                <a:latin typeface="HP001 4 hàng" pitchFamily="34" charset="0"/>
              </a:rPr>
              <a:t>ǮǮ</a:t>
            </a:r>
            <a:endParaRPr lang="en-US" sz="7896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847" y="2283267"/>
            <a:ext cx="4642598" cy="1296149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7896" b="1" dirty="0">
                <a:solidFill>
                  <a:srgbClr val="FF0000"/>
                </a:solidFill>
                <a:latin typeface="HP001 5 hàng" panose="020B0603050302020204" pitchFamily="34" charset="0"/>
              </a:rPr>
              <a:t>Ă Â</a:t>
            </a:r>
          </a:p>
        </p:txBody>
      </p:sp>
      <p:sp>
        <p:nvSpPr>
          <p:cNvPr id="7" name="Oval 6"/>
          <p:cNvSpPr/>
          <p:nvPr/>
        </p:nvSpPr>
        <p:spPr>
          <a:xfrm>
            <a:off x="1115658" y="4406700"/>
            <a:ext cx="393186" cy="3143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93" tIns="40145" rIns="80293" bIns="40145" spcCol="0" rtlCol="0" anchor="ctr"/>
          <a:lstStyle/>
          <a:p>
            <a:pPr algn="ctr"/>
            <a:r>
              <a:rPr lang="en-US" sz="253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617" y="5617020"/>
            <a:ext cx="10874773" cy="516856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   =&gt;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b="1" dirty="0">
                <a:latin typeface="HP001 4 hàng" pitchFamily="34" charset="0"/>
                <a:cs typeface="Times New Roman" pitchFamily="18" charset="0"/>
              </a:rPr>
              <a:t>Ă, Â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5 li,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5.5li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4032" y="4572804"/>
            <a:ext cx="9580883" cy="962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b="1" dirty="0">
                <a:latin typeface="HP001 4 hàng" pitchFamily="34" charset="0"/>
                <a:cs typeface="Times New Roman" pitchFamily="18" charset="0"/>
              </a:rPr>
              <a:t>Ă, Â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32" i="1" dirty="0">
                <a:latin typeface="Times New Roman" pitchFamily="18" charset="0"/>
                <a:cs typeface="Times New Roman" pitchFamily="18" charset="0"/>
              </a:rPr>
              <a:t> li?</a:t>
            </a:r>
            <a:endParaRPr lang="en-US" sz="2832" dirty="0"/>
          </a:p>
        </p:txBody>
      </p:sp>
      <p:sp>
        <p:nvSpPr>
          <p:cNvPr id="11" name="Rectangle 10"/>
          <p:cNvSpPr/>
          <p:nvPr/>
        </p:nvSpPr>
        <p:spPr>
          <a:xfrm>
            <a:off x="1661828" y="6133419"/>
            <a:ext cx="4509380" cy="526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b="1" dirty="0">
                <a:latin typeface="HP001 4 hàng" pitchFamily="34" charset="0"/>
                <a:cs typeface="Times New Roman" pitchFamily="18" charset="0"/>
              </a:rPr>
              <a:t>Ă, Â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32" dirty="0" err="1">
                <a:latin typeface="Times New Roman" pitchFamily="18" charset="0"/>
                <a:cs typeface="Times New Roman" pitchFamily="18" charset="0"/>
              </a:rPr>
              <a:t>2.5li</a:t>
            </a:r>
            <a:r>
              <a:rPr lang="en-US" sz="2832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32" dirty="0"/>
          </a:p>
        </p:txBody>
      </p:sp>
      <p:sp>
        <p:nvSpPr>
          <p:cNvPr id="13" name="TextBox 12"/>
          <p:cNvSpPr txBox="1"/>
          <p:nvPr/>
        </p:nvSpPr>
        <p:spPr>
          <a:xfrm>
            <a:off x="1617648" y="209673"/>
            <a:ext cx="8210313" cy="511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734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734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9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955" y="646316"/>
            <a:ext cx="7762478" cy="57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24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Chữ</a:t>
            </a:r>
            <a:r>
              <a:rPr lang="en-US" sz="3124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12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Ă, Â</a:t>
            </a:r>
            <a:r>
              <a:rPr lang="en-US" sz="3124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124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gồm</a:t>
            </a:r>
            <a:r>
              <a:rPr lang="en-US" sz="3124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124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những</a:t>
            </a:r>
            <a:r>
              <a:rPr lang="en-US" sz="3124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124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nét</a:t>
            </a:r>
            <a:r>
              <a:rPr lang="en-US" sz="3124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124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gì</a:t>
            </a:r>
            <a:r>
              <a:rPr lang="en-US" sz="3124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6401"/>
          <a:stretch/>
        </p:blipFill>
        <p:spPr>
          <a:xfrm>
            <a:off x="1427354" y="1774431"/>
            <a:ext cx="4668646" cy="421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010"/>
          <a:stretch/>
        </p:blipFill>
        <p:spPr>
          <a:xfrm>
            <a:off x="6166735" y="1624016"/>
            <a:ext cx="4667349" cy="39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6982" y="0"/>
            <a:ext cx="6016614" cy="3346742"/>
          </a:xfrm>
          <a:prstGeom prst="rect">
            <a:avLst/>
          </a:prstGeom>
        </p:spPr>
      </p:pic>
      <p:pic>
        <p:nvPicPr>
          <p:cNvPr id="4" name="Â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6982" y="3473655"/>
            <a:ext cx="5922605" cy="33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380" y="947147"/>
            <a:ext cx="5264537" cy="5264537"/>
          </a:xfrm>
          <a:prstGeom prst="rect">
            <a:avLst/>
          </a:prstGeom>
        </p:spPr>
      </p:pic>
      <p:pic>
        <p:nvPicPr>
          <p:cNvPr id="3" name="chu A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5585" y="947147"/>
            <a:ext cx="5339745" cy="53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7989" y="2196308"/>
            <a:ext cx="7030341" cy="2511223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7896" dirty="0" err="1">
                <a:latin typeface="HP001 4 hàng" pitchFamily="34" charset="0"/>
              </a:rPr>
              <a:t>ǮǮǮǮǮǮǮǮ</a:t>
            </a:r>
            <a:endParaRPr lang="en-US" sz="7896" dirty="0"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2992" y="2497139"/>
            <a:ext cx="6011611" cy="2511223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15792" b="1" dirty="0">
                <a:solidFill>
                  <a:srgbClr val="FF0000"/>
                </a:solidFill>
                <a:latin typeface="HP001 5 hàng" panose="020B0603050302020204" pitchFamily="34" charset="0"/>
              </a:rPr>
              <a:t>Ă Â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1473" y="2150470"/>
            <a:ext cx="5770088" cy="2511223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7896" dirty="0" err="1">
                <a:latin typeface="HP001 4 hàng" pitchFamily="34" charset="0"/>
              </a:rPr>
              <a:t>ǮǮ</a:t>
            </a:r>
            <a:endParaRPr lang="en-US" sz="7896" dirty="0">
              <a:latin typeface="HP001 4 hàng" pitchFamily="34" charset="0"/>
            </a:endParaRPr>
          </a:p>
          <a:p>
            <a:r>
              <a:rPr lang="en-US" sz="7896" dirty="0" err="1">
                <a:latin typeface="HP001 4 hàng" pitchFamily="34" charset="0"/>
              </a:rPr>
              <a:t>ǮǮ</a:t>
            </a:r>
            <a:endParaRPr lang="en-US" sz="7896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1472" y="3082331"/>
            <a:ext cx="4642598" cy="1583337"/>
          </a:xfrm>
          <a:prstGeom prst="rect">
            <a:avLst/>
          </a:prstGeom>
          <a:noFill/>
        </p:spPr>
        <p:txBody>
          <a:bodyPr wrap="square" lIns="80293" tIns="40145" rIns="80293" bIns="40145" rtlCol="0">
            <a:spAutoFit/>
          </a:bodyPr>
          <a:lstStyle/>
          <a:p>
            <a:r>
              <a:rPr lang="en-US" sz="9762" b="1" dirty="0">
                <a:solidFill>
                  <a:srgbClr val="FF0000"/>
                </a:solidFill>
                <a:latin typeface="HP001 5 hàng" panose="020B0603050302020204" pitchFamily="34" charset="0"/>
              </a:rPr>
              <a:t>Ă Â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8551" y="1187373"/>
            <a:ext cx="8210313" cy="511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734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34" b="1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734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580" y="1840835"/>
            <a:ext cx="10203026" cy="279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8" dirty="0" err="1">
                <a:latin typeface="HP001 4 hàng" pitchFamily="34" charset="0"/>
              </a:rPr>
              <a:t>ǮǮǮǮǮǮǮǮ</a:t>
            </a:r>
            <a:endParaRPr lang="en-US" sz="5858" dirty="0">
              <a:latin typeface="HP001 4 hàng" pitchFamily="34" charset="0"/>
            </a:endParaRPr>
          </a:p>
          <a:p>
            <a:r>
              <a:rPr lang="en-US" sz="5858" dirty="0" err="1">
                <a:latin typeface="HP001 4 hàng" pitchFamily="34" charset="0"/>
              </a:rPr>
              <a:t>ǮǮǮǮǮǮǮǮ</a:t>
            </a:r>
            <a:endParaRPr lang="en-US" sz="5858" dirty="0">
              <a:latin typeface="HP001 4 hàng" pitchFamily="34" charset="0"/>
            </a:endParaRPr>
          </a:p>
          <a:p>
            <a:r>
              <a:rPr lang="en-US" sz="5858" dirty="0" err="1">
                <a:latin typeface="HP001 4 hàng" pitchFamily="34" charset="0"/>
              </a:rPr>
              <a:t>ǮǮǮǮǮǮǮǮ</a:t>
            </a:r>
            <a:endParaRPr lang="en-US" sz="5858" dirty="0"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255" y="2742290"/>
            <a:ext cx="10449488" cy="992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58" b="1" dirty="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en-US" sz="5858" b="1" dirty="0" err="1">
                <a:solidFill>
                  <a:srgbClr val="FF0000"/>
                </a:solidFill>
                <a:latin typeface="HP001 4 hàng" pitchFamily="34" charset="0"/>
              </a:rPr>
              <a:t>Ăn</a:t>
            </a:r>
            <a:r>
              <a:rPr lang="en-US" sz="5858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858" b="1" dirty="0" err="1">
                <a:solidFill>
                  <a:srgbClr val="FF0000"/>
                </a:solidFill>
                <a:latin typeface="HP001 4 hàng" pitchFamily="34" charset="0"/>
              </a:rPr>
              <a:t>quả</a:t>
            </a:r>
            <a:r>
              <a:rPr lang="en-US" sz="5858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858" b="1" dirty="0" err="1">
                <a:solidFill>
                  <a:srgbClr val="FF0000"/>
                </a:solidFill>
                <a:latin typeface="HP001 4 hàng" pitchFamily="34" charset="0"/>
              </a:rPr>
              <a:t>nhớ</a:t>
            </a:r>
            <a:r>
              <a:rPr lang="en-US" sz="5858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858" b="1" dirty="0" err="1">
                <a:solidFill>
                  <a:srgbClr val="FF0000"/>
                </a:solidFill>
                <a:latin typeface="HP001 4 hàng" pitchFamily="34" charset="0"/>
              </a:rPr>
              <a:t>kẻ</a:t>
            </a:r>
            <a:r>
              <a:rPr lang="en-US" sz="5858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858" b="1" dirty="0" err="1">
                <a:solidFill>
                  <a:srgbClr val="FF0000"/>
                </a:solidFill>
                <a:latin typeface="HP001 4 hàng" pitchFamily="34" charset="0"/>
              </a:rPr>
              <a:t>trồng</a:t>
            </a:r>
            <a:r>
              <a:rPr lang="en-US" sz="5858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858" b="1" dirty="0" err="1">
                <a:solidFill>
                  <a:srgbClr val="FF0000"/>
                </a:solidFill>
                <a:latin typeface="HP001 4 hàng" pitchFamily="34" charset="0"/>
              </a:rPr>
              <a:t>cây</a:t>
            </a:r>
            <a:r>
              <a:rPr lang="en-US" sz="5858" b="1" dirty="0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8369" y="835564"/>
            <a:ext cx="4627632" cy="57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24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2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4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12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4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24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583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26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</dc:creator>
  <cp:lastModifiedBy>MAI ANH</cp:lastModifiedBy>
  <cp:revision>2</cp:revision>
  <dcterms:created xsi:type="dcterms:W3CDTF">2022-09-15T14:34:15Z</dcterms:created>
  <dcterms:modified xsi:type="dcterms:W3CDTF">2022-09-15T16:22:32Z</dcterms:modified>
</cp:coreProperties>
</file>