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256" r:id="rId2"/>
    <p:sldId id="258" r:id="rId3"/>
    <p:sldId id="257" r:id="rId4"/>
    <p:sldId id="273" r:id="rId5"/>
    <p:sldId id="259" r:id="rId6"/>
    <p:sldId id="260" r:id="rId7"/>
    <p:sldId id="261" r:id="rId8"/>
    <p:sldId id="262" r:id="rId9"/>
    <p:sldId id="263" r:id="rId10"/>
    <p:sldId id="27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6" r:id="rId19"/>
    <p:sldId id="272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8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 dirty="0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29BE4-5DB5-466C-99D6-0F8900B9A7BB}" type="datetimeFigureOut">
              <a:rPr lang="vi-VN" smtClean="0"/>
              <a:t>04/10/2019</a:t>
            </a:fld>
            <a:endParaRPr lang="vi-VN" dirty="0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 dirty="0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 dirty="0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7957B-2772-40BD-BCF2-DA9E7800F5F0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5225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957B-2772-40BD-BCF2-DA9E7800F5F0}" type="slidenum">
              <a:rPr lang="vi-VN" smtClean="0"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2150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vi-VN" smtClean="0"/>
              <a:t>Bấm &amp; sửa kiểu tiêu đề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vi-VN" smtClean="0"/>
              <a:t>Bấm &amp; sửa kiểu tiêu đề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vi-VN" smtClean="0"/>
              <a:t>Bấm &amp; sửa kiểu tiêu đề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vi-VN" smtClean="0"/>
              <a:t>Bấm &amp; sửa kiểu tiêu đề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vi-VN" smtClean="0"/>
              <a:t>Bấm &amp; sửa kiểu tiêu đề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 dirty="0" smtClean="0"/>
              <a:t>Bấm biểu tượng để thêm hình ảnh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g"/><Relationship Id="rId4" Type="http://schemas.openxmlformats.org/officeDocument/2006/relationships/image" Target="../media/image40.jpg"/><Relationship Id="rId9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6.png"/><Relationship Id="rId7" Type="http://schemas.openxmlformats.org/officeDocument/2006/relationships/image" Target="../media/image43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g"/><Relationship Id="rId4" Type="http://schemas.openxmlformats.org/officeDocument/2006/relationships/image" Target="../media/image40.jpg"/><Relationship Id="rId9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gif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Nhóm 16"/>
          <p:cNvGrpSpPr/>
          <p:nvPr/>
        </p:nvGrpSpPr>
        <p:grpSpPr>
          <a:xfrm>
            <a:off x="457200" y="934614"/>
            <a:ext cx="2484437" cy="1658938"/>
            <a:chOff x="457200" y="934614"/>
            <a:chExt cx="2484437" cy="1658938"/>
          </a:xfrm>
        </p:grpSpPr>
        <p:pic>
          <p:nvPicPr>
            <p:cNvPr id="10" name="Picture 6" descr="2511784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934614"/>
              <a:ext cx="2484437" cy="165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Hình chữ nhật 10"/>
            <p:cNvSpPr/>
            <p:nvPr/>
          </p:nvSpPr>
          <p:spPr>
            <a:xfrm>
              <a:off x="609600" y="1531723"/>
              <a:ext cx="192063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Toán 1</a:t>
              </a:r>
              <a:endParaRPr lang="vi-VN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14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4" r="54062"/>
          <a:stretch/>
        </p:blipFill>
        <p:spPr bwMode="auto">
          <a:xfrm>
            <a:off x="949325" y="6529388"/>
            <a:ext cx="2576513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4" r="54062"/>
          <a:stretch/>
        </p:blipFill>
        <p:spPr bwMode="auto">
          <a:xfrm>
            <a:off x="0" y="6529389"/>
            <a:ext cx="2448000" cy="31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Nhóm 15"/>
          <p:cNvGrpSpPr/>
          <p:nvPr/>
        </p:nvGrpSpPr>
        <p:grpSpPr>
          <a:xfrm>
            <a:off x="2941637" y="4495800"/>
            <a:ext cx="6173788" cy="2362200"/>
            <a:chOff x="2941637" y="3703141"/>
            <a:chExt cx="6173788" cy="3154859"/>
          </a:xfrm>
        </p:grpSpPr>
        <p:pic>
          <p:nvPicPr>
            <p:cNvPr id="17410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788" y="3703141"/>
              <a:ext cx="5608637" cy="3154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Hình chữ nhật 11"/>
            <p:cNvSpPr/>
            <p:nvPr/>
          </p:nvSpPr>
          <p:spPr>
            <a:xfrm>
              <a:off x="4939200" y="3703141"/>
              <a:ext cx="2376000" cy="1097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3" name="Hình chữ nhật 12"/>
            <p:cNvSpPr/>
            <p:nvPr/>
          </p:nvSpPr>
          <p:spPr>
            <a:xfrm>
              <a:off x="2941637" y="3703141"/>
              <a:ext cx="2849563" cy="7926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Nhóm 20"/>
          <p:cNvGrpSpPr/>
          <p:nvPr/>
        </p:nvGrpSpPr>
        <p:grpSpPr>
          <a:xfrm>
            <a:off x="63500" y="4619626"/>
            <a:ext cx="2466731" cy="1924050"/>
            <a:chOff x="63500" y="4619626"/>
            <a:chExt cx="2466731" cy="1924050"/>
          </a:xfrm>
        </p:grpSpPr>
        <p:pic>
          <p:nvPicPr>
            <p:cNvPr id="19" name="Ảnh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" y="4619626"/>
              <a:ext cx="2466731" cy="1924050"/>
            </a:xfrm>
            <a:prstGeom prst="rect">
              <a:avLst/>
            </a:prstGeom>
          </p:spPr>
        </p:pic>
        <p:sp>
          <p:nvSpPr>
            <p:cNvPr id="20" name="Hình chữ nhật 19"/>
            <p:cNvSpPr/>
            <p:nvPr/>
          </p:nvSpPr>
          <p:spPr>
            <a:xfrm>
              <a:off x="63500" y="6248400"/>
              <a:ext cx="698500" cy="2809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23" name="Hình chữ nhật 22"/>
          <p:cNvSpPr/>
          <p:nvPr/>
        </p:nvSpPr>
        <p:spPr>
          <a:xfrm>
            <a:off x="474570" y="2967335"/>
            <a:ext cx="81948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Nhiều hơn, ít hơn</a:t>
            </a:r>
            <a:endParaRPr lang="vi-VN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36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̉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06" y="2203707"/>
            <a:ext cx="4617493" cy="4653156"/>
          </a:xfrm>
          <a:prstGeom prst="rect">
            <a:avLst/>
          </a:prstGeom>
        </p:spPr>
      </p:pic>
      <p:pic>
        <p:nvPicPr>
          <p:cNvPr id="6" name="Ảnh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6"/>
          <a:stretch/>
        </p:blipFill>
        <p:spPr>
          <a:xfrm>
            <a:off x="0" y="2209800"/>
            <a:ext cx="3276600" cy="4648200"/>
          </a:xfrm>
          <a:prstGeom prst="rect">
            <a:avLst/>
          </a:prstGeom>
        </p:spPr>
      </p:pic>
      <p:sp>
        <p:nvSpPr>
          <p:cNvPr id="7" name="Khung Chú Thích Hình Đám Mây 6"/>
          <p:cNvSpPr/>
          <p:nvPr/>
        </p:nvSpPr>
        <p:spPr>
          <a:xfrm>
            <a:off x="323850" y="951049"/>
            <a:ext cx="4248150" cy="1427956"/>
          </a:xfrm>
          <a:prstGeom prst="cloudCallout">
            <a:avLst>
              <a:gd name="adj1" fmla="val -20026"/>
              <a:gd name="adj2" fmla="val 137265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so sánh các nhóm vật  thể sau bằng hai cách đã học.</a:t>
            </a:r>
            <a:endParaRPr lang="vi-VN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 7"/>
          <p:cNvSpPr/>
          <p:nvPr/>
        </p:nvSpPr>
        <p:spPr>
          <a:xfrm>
            <a:off x="5181600" y="228601"/>
            <a:ext cx="37192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Nhiều hơn, ít hơn</a:t>
            </a:r>
            <a:endParaRPr lang="vi-VN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208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clrChange>
              <a:clrFrom>
                <a:srgbClr val="F1FFFF"/>
              </a:clrFrom>
              <a:clrTo>
                <a:srgbClr val="F1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75" y="2362198"/>
            <a:ext cx="6931025" cy="449580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Hộp_Văn_Bản 7"/>
          <p:cNvSpPr txBox="1"/>
          <p:nvPr/>
        </p:nvSpPr>
        <p:spPr>
          <a:xfrm>
            <a:off x="802043" y="1389894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Có 5 chiếc cốc và 4 chiếc thìa. Hãy so sánh và cho biết số cốc nhiều hơn hay ít hơn số thìa?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 8"/>
          <p:cNvSpPr/>
          <p:nvPr/>
        </p:nvSpPr>
        <p:spPr>
          <a:xfrm>
            <a:off x="3429000" y="3124200"/>
            <a:ext cx="2209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Hình chữ nhật 11"/>
          <p:cNvSpPr/>
          <p:nvPr/>
        </p:nvSpPr>
        <p:spPr>
          <a:xfrm>
            <a:off x="3429000" y="3886200"/>
            <a:ext cx="2209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3" name="Hình chữ nhật 12"/>
          <p:cNvSpPr/>
          <p:nvPr/>
        </p:nvSpPr>
        <p:spPr>
          <a:xfrm>
            <a:off x="3429000" y="4724400"/>
            <a:ext cx="2209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Hình chữ nhật 13"/>
          <p:cNvSpPr/>
          <p:nvPr/>
        </p:nvSpPr>
        <p:spPr>
          <a:xfrm>
            <a:off x="3429000" y="5486400"/>
            <a:ext cx="2209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Hình Bầu dục 9"/>
          <p:cNvSpPr/>
          <p:nvPr/>
        </p:nvSpPr>
        <p:spPr>
          <a:xfrm>
            <a:off x="2590800" y="5715000"/>
            <a:ext cx="10668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" name="Hình chữ nhật 10"/>
          <p:cNvSpPr/>
          <p:nvPr/>
        </p:nvSpPr>
        <p:spPr>
          <a:xfrm>
            <a:off x="3581400" y="4002775"/>
            <a:ext cx="22060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nhiều hơn</a:t>
            </a:r>
            <a:endParaRPr lang="vi-VN" sz="36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7" name="Ảnh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0" r="31312"/>
          <a:stretch/>
        </p:blipFill>
        <p:spPr>
          <a:xfrm>
            <a:off x="533400" y="2381532"/>
            <a:ext cx="1457505" cy="4769948"/>
          </a:xfrm>
          <a:prstGeom prst="rect">
            <a:avLst/>
          </a:prstGeom>
        </p:spPr>
      </p:pic>
      <p:pic>
        <p:nvPicPr>
          <p:cNvPr id="18" name="Ảnh 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658928"/>
            <a:ext cx="2199071" cy="2199071"/>
          </a:xfrm>
          <a:prstGeom prst="rect">
            <a:avLst/>
          </a:prstGeom>
        </p:spPr>
      </p:pic>
      <p:sp>
        <p:nvSpPr>
          <p:cNvPr id="15" name="Hình chữ nhật 14"/>
          <p:cNvSpPr/>
          <p:nvPr/>
        </p:nvSpPr>
        <p:spPr>
          <a:xfrm>
            <a:off x="5181600" y="228601"/>
            <a:ext cx="37192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Nhiều hơn, ít hơn</a:t>
            </a:r>
            <a:endParaRPr lang="vi-VN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673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0" grpId="0" animBg="1"/>
      <p:bldP spid="10" grpId="1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802043" y="1389894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Có 4 cái nắp và 3 cái chai. Hãy so sánh và cho biết số nắp nhiều hơn hay ít hơn số chai?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̉nh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0" r="31312"/>
          <a:stretch/>
        </p:blipFill>
        <p:spPr>
          <a:xfrm flipH="1">
            <a:off x="7686495" y="2381532"/>
            <a:ext cx="1457505" cy="4769948"/>
          </a:xfrm>
          <a:prstGeom prst="rect">
            <a:avLst/>
          </a:prstGeom>
        </p:spPr>
      </p:pic>
      <p:pic>
        <p:nvPicPr>
          <p:cNvPr id="7" name="Ảnh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9237" y="4802900"/>
            <a:ext cx="2199071" cy="2199071"/>
          </a:xfrm>
          <a:prstGeom prst="rect">
            <a:avLst/>
          </a:prstGeom>
        </p:spPr>
      </p:pic>
      <p:pic>
        <p:nvPicPr>
          <p:cNvPr id="11" name="Ảnh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1" b="67288"/>
          <a:stretch/>
        </p:blipFill>
        <p:spPr>
          <a:xfrm>
            <a:off x="1868485" y="2776183"/>
            <a:ext cx="4254667" cy="2190468"/>
          </a:xfrm>
          <a:prstGeom prst="rect">
            <a:avLst/>
          </a:prstGeom>
        </p:spPr>
      </p:pic>
      <p:sp>
        <p:nvSpPr>
          <p:cNvPr id="12" name="Hình Bầu dục 11"/>
          <p:cNvSpPr/>
          <p:nvPr/>
        </p:nvSpPr>
        <p:spPr>
          <a:xfrm>
            <a:off x="4953000" y="3200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3" name="Khung Chú Thích Hình Đám Mây 12"/>
          <p:cNvSpPr/>
          <p:nvPr/>
        </p:nvSpPr>
        <p:spPr>
          <a:xfrm>
            <a:off x="2590800" y="5181600"/>
            <a:ext cx="2971800" cy="1143000"/>
          </a:xfrm>
          <a:prstGeom prst="cloudCallout">
            <a:avLst>
              <a:gd name="adj1" fmla="val -79157"/>
              <a:gd name="adj2" fmla="val 26679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nắp nhiều hơn số chai.</a:t>
            </a:r>
            <a:endParaRPr lang="vi-VN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 13"/>
          <p:cNvSpPr/>
          <p:nvPr/>
        </p:nvSpPr>
        <p:spPr>
          <a:xfrm>
            <a:off x="5181600" y="228601"/>
            <a:ext cx="37192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Nhiều hơn, ít hơn</a:t>
            </a:r>
            <a:endParaRPr lang="vi-VN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879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_Văn_Bản 5"/>
          <p:cNvSpPr txBox="1"/>
          <p:nvPr/>
        </p:nvSpPr>
        <p:spPr>
          <a:xfrm>
            <a:off x="802043" y="1389894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Có 2 củ cà rốt và 3 chú thỏ. Hãy so sánh và cho biết số cà rốt nhiều hơn hay ít hơn số thỏ?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3429000" y="3124200"/>
            <a:ext cx="2209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Hình chữ nhật 7"/>
          <p:cNvSpPr/>
          <p:nvPr/>
        </p:nvSpPr>
        <p:spPr>
          <a:xfrm>
            <a:off x="3429000" y="3886200"/>
            <a:ext cx="2209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" name="Hình chữ nhật 8"/>
          <p:cNvSpPr/>
          <p:nvPr/>
        </p:nvSpPr>
        <p:spPr>
          <a:xfrm>
            <a:off x="3429000" y="4724400"/>
            <a:ext cx="2209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Hình chữ nhật 9"/>
          <p:cNvSpPr/>
          <p:nvPr/>
        </p:nvSpPr>
        <p:spPr>
          <a:xfrm>
            <a:off x="3429000" y="5486400"/>
            <a:ext cx="2209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13" name="Ảnh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0" r="31312"/>
          <a:stretch/>
        </p:blipFill>
        <p:spPr>
          <a:xfrm>
            <a:off x="533400" y="2381532"/>
            <a:ext cx="1457505" cy="4769948"/>
          </a:xfrm>
          <a:prstGeom prst="rect">
            <a:avLst/>
          </a:prstGeom>
        </p:spPr>
      </p:pic>
      <p:pic>
        <p:nvPicPr>
          <p:cNvPr id="14" name="Ảnh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658928"/>
            <a:ext cx="2199071" cy="2199071"/>
          </a:xfrm>
          <a:prstGeom prst="rect">
            <a:avLst/>
          </a:prstGeom>
        </p:spPr>
      </p:pic>
      <p:pic>
        <p:nvPicPr>
          <p:cNvPr id="6146" name="Picture 2" descr="HÃ¬nh áº£nh cÃ³ liÃ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40" y="4059072"/>
            <a:ext cx="786334" cy="143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Ã¬nh áº£nh cÃ³ liÃ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173" y="4632278"/>
            <a:ext cx="786334" cy="143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Ã¬nh áº£nh cÃ³ liÃ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2573" y="4021540"/>
            <a:ext cx="786334" cy="143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̉nh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6706">
            <a:off x="3193126" y="2564281"/>
            <a:ext cx="1071563" cy="1071563"/>
          </a:xfrm>
          <a:prstGeom prst="rect">
            <a:avLst/>
          </a:prstGeom>
        </p:spPr>
      </p:pic>
      <p:pic>
        <p:nvPicPr>
          <p:cNvPr id="22" name="Ảnh 2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6706">
            <a:off x="4616078" y="2522200"/>
            <a:ext cx="1071563" cy="1071563"/>
          </a:xfrm>
          <a:prstGeom prst="rect">
            <a:avLst/>
          </a:prstGeom>
        </p:spPr>
      </p:pic>
      <p:cxnSp>
        <p:nvCxnSpPr>
          <p:cNvPr id="23" name="Đường kết nối Thẳng 22"/>
          <p:cNvCxnSpPr/>
          <p:nvPr/>
        </p:nvCxnSpPr>
        <p:spPr>
          <a:xfrm flipH="1">
            <a:off x="3581400" y="3352800"/>
            <a:ext cx="147507" cy="7620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Đường kết nối Thẳng 24"/>
          <p:cNvCxnSpPr/>
          <p:nvPr/>
        </p:nvCxnSpPr>
        <p:spPr>
          <a:xfrm>
            <a:off x="5140552" y="3457496"/>
            <a:ext cx="404988" cy="71309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Hình Bầu dục 26"/>
          <p:cNvSpPr/>
          <p:nvPr/>
        </p:nvSpPr>
        <p:spPr>
          <a:xfrm>
            <a:off x="3886200" y="4495800"/>
            <a:ext cx="115604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Khung Chú Thích Hình Đám Mây 28"/>
          <p:cNvSpPr/>
          <p:nvPr/>
        </p:nvSpPr>
        <p:spPr>
          <a:xfrm>
            <a:off x="5940425" y="2857500"/>
            <a:ext cx="2971800" cy="1143000"/>
          </a:xfrm>
          <a:prstGeom prst="cloudCallout">
            <a:avLst>
              <a:gd name="adj1" fmla="val 33817"/>
              <a:gd name="adj2" fmla="val 107873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cà rốt ít hơn số thỏ.</a:t>
            </a:r>
            <a:endParaRPr lang="vi-VN" sz="20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ình chữ nhật 20"/>
          <p:cNvSpPr/>
          <p:nvPr/>
        </p:nvSpPr>
        <p:spPr>
          <a:xfrm>
            <a:off x="5181600" y="228601"/>
            <a:ext cx="37192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Nhiều hơn, ít hơn</a:t>
            </a:r>
            <a:endParaRPr lang="vi-VN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271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̉n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5" t="32563" b="42553"/>
          <a:stretch/>
        </p:blipFill>
        <p:spPr>
          <a:xfrm>
            <a:off x="2147324" y="2514600"/>
            <a:ext cx="4823346" cy="2888833"/>
          </a:xfrm>
          <a:prstGeom prst="rect">
            <a:avLst/>
          </a:prstGeom>
        </p:spPr>
      </p:pic>
      <p:sp>
        <p:nvSpPr>
          <p:cNvPr id="6" name="Hộp_Văn_Bản 5"/>
          <p:cNvSpPr txBox="1"/>
          <p:nvPr/>
        </p:nvSpPr>
        <p:spPr>
          <a:xfrm>
            <a:off x="802043" y="1389894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Có 5 cái nắp và 4 cái nồi. Hãy so sánh và cho biết số nắp nhiều hơn hay ít hơn số nồi?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0" r="31312"/>
          <a:stretch/>
        </p:blipFill>
        <p:spPr>
          <a:xfrm>
            <a:off x="533400" y="2381532"/>
            <a:ext cx="1457505" cy="4769948"/>
          </a:xfrm>
          <a:prstGeom prst="rect">
            <a:avLst/>
          </a:prstGeom>
        </p:spPr>
      </p:pic>
      <p:pic>
        <p:nvPicPr>
          <p:cNvPr id="8" name="Ảnh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658928"/>
            <a:ext cx="2199071" cy="2199071"/>
          </a:xfrm>
          <a:prstGeom prst="rect">
            <a:avLst/>
          </a:prstGeom>
        </p:spPr>
      </p:pic>
      <p:sp>
        <p:nvSpPr>
          <p:cNvPr id="9" name="Khung Chú Thích Hình Đám Mây 8"/>
          <p:cNvSpPr/>
          <p:nvPr/>
        </p:nvSpPr>
        <p:spPr>
          <a:xfrm>
            <a:off x="3354743" y="5403433"/>
            <a:ext cx="2971800" cy="1143000"/>
          </a:xfrm>
          <a:prstGeom prst="cloudCallout">
            <a:avLst>
              <a:gd name="adj1" fmla="val 76986"/>
              <a:gd name="adj2" fmla="val -1750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nắp nhiều hơn số nồi.</a:t>
            </a:r>
            <a:endParaRPr lang="vi-VN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Bầu dục 9"/>
          <p:cNvSpPr/>
          <p:nvPr/>
        </p:nvSpPr>
        <p:spPr>
          <a:xfrm>
            <a:off x="5943600" y="2971800"/>
            <a:ext cx="1148193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" name="Hình chữ nhật 10"/>
          <p:cNvSpPr/>
          <p:nvPr/>
        </p:nvSpPr>
        <p:spPr>
          <a:xfrm>
            <a:off x="5181600" y="228601"/>
            <a:ext cx="37192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Nhiều hơn, ít hơn</a:t>
            </a:r>
            <a:endParaRPr lang="vi-VN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847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_Văn_Bản 8"/>
          <p:cNvSpPr txBox="1"/>
          <p:nvPr/>
        </p:nvSpPr>
        <p:spPr>
          <a:xfrm>
            <a:off x="802043" y="1389894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Có 4 đồ điện và 5 ổ cắm. Hãy so sánh và cho biết số đồ điện nhiều hơn hay ít hơn số ổ cấm?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̉nh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0" r="31312"/>
          <a:stretch/>
        </p:blipFill>
        <p:spPr>
          <a:xfrm flipH="1">
            <a:off x="7686495" y="2381532"/>
            <a:ext cx="1457505" cy="4769948"/>
          </a:xfrm>
          <a:prstGeom prst="rect">
            <a:avLst/>
          </a:prstGeom>
        </p:spPr>
      </p:pic>
      <p:pic>
        <p:nvPicPr>
          <p:cNvPr id="11" name="Ảnh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9237" y="4802900"/>
            <a:ext cx="2199071" cy="2199071"/>
          </a:xfrm>
          <a:prstGeom prst="rect">
            <a:avLst/>
          </a:prstGeom>
        </p:spPr>
      </p:pic>
      <p:pic>
        <p:nvPicPr>
          <p:cNvPr id="12" name="Ảnh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" t="60246" r="2349" b="871"/>
          <a:stretch/>
        </p:blipFill>
        <p:spPr>
          <a:xfrm>
            <a:off x="1752600" y="2320188"/>
            <a:ext cx="5713863" cy="3048851"/>
          </a:xfrm>
          <a:prstGeom prst="rect">
            <a:avLst/>
          </a:prstGeom>
        </p:spPr>
      </p:pic>
      <p:sp>
        <p:nvSpPr>
          <p:cNvPr id="13" name="Hình Bầu dục 12"/>
          <p:cNvSpPr/>
          <p:nvPr/>
        </p:nvSpPr>
        <p:spPr>
          <a:xfrm>
            <a:off x="6705600" y="4495800"/>
            <a:ext cx="980895" cy="8732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Khung Chú Thích Hình Đám Mây 13"/>
          <p:cNvSpPr/>
          <p:nvPr/>
        </p:nvSpPr>
        <p:spPr>
          <a:xfrm>
            <a:off x="3354743" y="5403433"/>
            <a:ext cx="2971800" cy="1143000"/>
          </a:xfrm>
          <a:prstGeom prst="cloudCallout">
            <a:avLst>
              <a:gd name="adj1" fmla="val -98904"/>
              <a:gd name="adj2" fmla="val 2906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đồ điện ít hơn số ổ cấm.</a:t>
            </a:r>
            <a:endParaRPr lang="vi-VN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ình chữ nhật 14"/>
          <p:cNvSpPr/>
          <p:nvPr/>
        </p:nvSpPr>
        <p:spPr>
          <a:xfrm>
            <a:off x="5181600" y="228601"/>
            <a:ext cx="37192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Nhiều hơn, ít hơn</a:t>
            </a:r>
            <a:endParaRPr lang="vi-VN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58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351901" y="619035"/>
            <a:ext cx="299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* 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Củng cố</a:t>
            </a:r>
            <a:endParaRPr lang="vi-VN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2368579" y="1295400"/>
            <a:ext cx="43370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Trò chơi</a:t>
            </a:r>
            <a:endParaRPr lang="en-US" sz="9600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-69646" y="2967335"/>
            <a:ext cx="928331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spc="0" dirty="0" smtClean="0">
                <a:ln w="381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Tìm nhà cho bạn</a:t>
            </a:r>
            <a:endParaRPr lang="en-US" sz="8800" b="1" cap="all" spc="0" dirty="0">
              <a:ln w="381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Ảnh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22" y="1905000"/>
            <a:ext cx="1580644" cy="1395412"/>
          </a:xfrm>
          <a:prstGeom prst="rect">
            <a:avLst/>
          </a:prstGeom>
        </p:spPr>
      </p:pic>
      <p:pic>
        <p:nvPicPr>
          <p:cNvPr id="13" name="Ảnh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1580644" cy="1395412"/>
          </a:xfrm>
          <a:prstGeom prst="rect">
            <a:avLst/>
          </a:prstGeom>
        </p:spPr>
      </p:pic>
      <p:pic>
        <p:nvPicPr>
          <p:cNvPr id="14" name="Ảnh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18" y="4343400"/>
            <a:ext cx="3733800" cy="1219200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" y="4586785"/>
            <a:ext cx="2286000" cy="2286000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419600"/>
            <a:ext cx="2286000" cy="2286000"/>
          </a:xfrm>
          <a:prstGeom prst="rect">
            <a:avLst/>
          </a:prstGeom>
        </p:spPr>
      </p:pic>
      <p:sp>
        <p:nvSpPr>
          <p:cNvPr id="17" name="Hình chữ nhật 16"/>
          <p:cNvSpPr/>
          <p:nvPr/>
        </p:nvSpPr>
        <p:spPr>
          <a:xfrm>
            <a:off x="5181600" y="228601"/>
            <a:ext cx="37192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Nhiều hơn, ít hơn</a:t>
            </a:r>
            <a:endParaRPr lang="vi-VN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820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0" y="1600200"/>
            <a:ext cx="9144000" cy="5257800"/>
            <a:chOff x="0" y="1600200"/>
            <a:chExt cx="9144000" cy="5257800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4"/>
            <a:stretch/>
          </p:blipFill>
          <p:spPr>
            <a:xfrm>
              <a:off x="0" y="1600200"/>
              <a:ext cx="8153400" cy="5257800"/>
            </a:xfrm>
            <a:prstGeom prst="rect">
              <a:avLst/>
            </a:prstGeom>
          </p:spPr>
        </p:pic>
        <p:pic>
          <p:nvPicPr>
            <p:cNvPr id="7" name="Ảnh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50"/>
            <a:stretch/>
          </p:blipFill>
          <p:spPr>
            <a:xfrm>
              <a:off x="5500048" y="1600200"/>
              <a:ext cx="3643952" cy="5257800"/>
            </a:xfrm>
            <a:prstGeom prst="rect">
              <a:avLst/>
            </a:prstGeom>
          </p:spPr>
        </p:pic>
      </p:grpSp>
      <p:sp>
        <p:nvSpPr>
          <p:cNvPr id="9" name="Cuộn Ngang 8"/>
          <p:cNvSpPr/>
          <p:nvPr/>
        </p:nvSpPr>
        <p:spPr>
          <a:xfrm>
            <a:off x="3149078" y="1828800"/>
            <a:ext cx="5638800" cy="4038600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3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phát cho mỗi đội 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nhà và 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vật. Mỗi đội sẽ dán mỗi con vật vào một ngôi nhà rồi gắn lên bảng Sau đó so sánh số lượng 2 nhóm đồ vật. Lớp cử 3 đội (mỗi đội 4 bạn) thi đua trong vòng 1 phút. Đội nào hoàn thành nhanh hơn và trả lời đúng sẽ giành chiến thắng.</a:t>
            </a:r>
            <a:endParaRPr lang="vi-VN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̉nh 9"/>
          <p:cNvPicPr>
            <a:picLocks noChangeAspect="1"/>
          </p:cNvPicPr>
          <p:nvPr/>
        </p:nvPicPr>
        <p:blipFill>
          <a:blip r:embed="rId3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78" y="3968515"/>
            <a:ext cx="2718321" cy="1983117"/>
          </a:xfrm>
          <a:prstGeom prst="rect">
            <a:avLst/>
          </a:prstGeom>
        </p:spPr>
      </p:pic>
      <p:pic>
        <p:nvPicPr>
          <p:cNvPr id="11" name="Ảnh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4" b="13523"/>
          <a:stretch/>
        </p:blipFill>
        <p:spPr>
          <a:xfrm>
            <a:off x="6248400" y="3778156"/>
            <a:ext cx="2850606" cy="2527110"/>
          </a:xfrm>
          <a:prstGeom prst="rect">
            <a:avLst/>
          </a:prstGeom>
        </p:spPr>
      </p:pic>
      <p:pic>
        <p:nvPicPr>
          <p:cNvPr id="12" name="Ảnh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8600" y="3860328"/>
            <a:ext cx="2852819" cy="2840140"/>
          </a:xfrm>
          <a:prstGeom prst="rect">
            <a:avLst/>
          </a:prstGeom>
        </p:spPr>
      </p:pic>
      <p:pic>
        <p:nvPicPr>
          <p:cNvPr id="13" name="Ảnh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436" y="1610639"/>
            <a:ext cx="1425299" cy="1672283"/>
          </a:xfrm>
          <a:prstGeom prst="rect">
            <a:avLst/>
          </a:prstGeom>
        </p:spPr>
      </p:pic>
      <p:pic>
        <p:nvPicPr>
          <p:cNvPr id="14" name="Ảnh 1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0" y="1571868"/>
            <a:ext cx="1654163" cy="1495364"/>
          </a:xfrm>
          <a:prstGeom prst="rect">
            <a:avLst/>
          </a:prstGeom>
        </p:spPr>
      </p:pic>
      <p:pic>
        <p:nvPicPr>
          <p:cNvPr id="15" name="Ảnh 1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26" y="1716505"/>
            <a:ext cx="1178748" cy="1566417"/>
          </a:xfrm>
          <a:prstGeom prst="rect">
            <a:avLst/>
          </a:prstGeom>
        </p:spPr>
      </p:pic>
      <p:pic>
        <p:nvPicPr>
          <p:cNvPr id="16" name="Ảnh 1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3" y="2075578"/>
            <a:ext cx="1623416" cy="1435100"/>
          </a:xfrm>
          <a:prstGeom prst="rect">
            <a:avLst/>
          </a:prstGeom>
        </p:spPr>
      </p:pic>
      <p:sp>
        <p:nvSpPr>
          <p:cNvPr id="17" name="Hình Bầu dục 16"/>
          <p:cNvSpPr/>
          <p:nvPr/>
        </p:nvSpPr>
        <p:spPr>
          <a:xfrm>
            <a:off x="685800" y="1828800"/>
            <a:ext cx="2209800" cy="2001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8" name="Rectangle 6"/>
          <p:cNvSpPr/>
          <p:nvPr/>
        </p:nvSpPr>
        <p:spPr>
          <a:xfrm>
            <a:off x="257688" y="995229"/>
            <a:ext cx="46978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381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Tìm nhà cho bạn</a:t>
            </a:r>
            <a:endParaRPr lang="en-US" sz="4400" b="1" cap="all" spc="0" dirty="0">
              <a:ln w="381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Hình chữ nhật 18"/>
          <p:cNvSpPr/>
          <p:nvPr/>
        </p:nvSpPr>
        <p:spPr>
          <a:xfrm>
            <a:off x="5181600" y="228601"/>
            <a:ext cx="37192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Nhiều hơn, ít hơn</a:t>
            </a:r>
            <a:endParaRPr lang="vi-VN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281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32562E-8 C -0.00399 0.01665 -0.00625 0.03122 -0.00903 0.04788 C -0.01198 0.06638 -0.01215 0.08418 -0.02101 0.09945 C -0.02969 0.13714 -0.06441 0.14663 -0.08958 0.14732 C -0.15087 0.14917 -0.21198 0.14986 -0.27326 0.15125 C -0.27621 0.15195 -0.27917 0.15287 -0.28212 0.1531 C -0.29358 0.15426 -0.30521 0.1531 -0.31649 0.15518 C -0.32031 0.15588 -0.32326 0.15981 -0.32691 0.1612 C -0.33611 0.16443 -0.34583 0.16397 -0.35521 0.16513 C -0.37257 0.17114 -0.38958 0.17253 -0.40746 0.17507 C -0.41736 0.17947 -0.42726 0.18155 -0.43733 0.18502 C -0.44635 0.19242 -0.45608 0.19334 -0.4658 0.19889 C -0.47274 0.20282 -0.47795 0.20976 -0.48507 0.21277 C -0.4875 0.22202 -0.49219 0.22017 -0.49705 0.22873 C -0.50035 0.23428 -0.50608 0.24653 -0.50608 0.24653 C -0.50764 0.25347 -0.50955 0.25763 -0.51354 0.26249 C -0.51493 0.26874 -0.51562 0.27637 -0.51788 0.28238 C -0.51962 0.28724 -0.52222 0.2914 -0.52396 0.29626 C -0.52535 0.30435 -0.52639 0.30944 -0.52986 0.31615 C -0.53385 0.33719 -0.54149 0.358 -0.55087 0.37581 C -0.55868 0.39061 -0.5533 0.38483 -0.56128 0.39177 C -0.5618 0.39385 -0.56146 0.3964 -0.56267 0.39778 C -0.56424 0.3994 -0.56667 0.39894 -0.56875 0.39963 C -0.58246 0.40472 -0.55816 0.39986 -0.59114 0.4038 C -0.60469 0.41559 -0.62187 0.40935 -0.63733 0.41374 C -0.65069 0.42553 -0.65972 0.44172 -0.66875 0.4593 C -0.67326 0.46809 -0.67326 0.4785 -0.6776 0.48728 C -0.67812 0.48983 -0.67917 0.49515 -0.67917 0.49515 " pathEditMode="relative" ptsTypes="fffffffffffffffffffffffffff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333E-6 C 0.0007 0.03862 -0.0066 0.07978 0.00452 0.1154 C 0.00747 0.12488 0.01215 0.13298 0.01649 0.1413 C 0.04375 0.19357 0.06771 0.21554 0.10608 0.25069 C 0.11945 0.26295 0.13802 0.28978 0.14479 0.31036 C 0.14549 0.31221 0.14566 0.31429 0.14636 0.31614 C 0.14722 0.31822 0.14861 0.32007 0.14931 0.32215 C 0.15156 0.32863 0.15538 0.34204 0.15538 0.34204 C 0.15764 0.35823 0.16702 0.38645 0.15087 0.39385 C 0.14879 0.40125 0.14375 0.40472 0.13889 0.40957 C 0.13143 0.4172 0.12292 0.4246 0.11493 0.43154 C 0.11163 0.43432 0.1092 0.43848 0.10608 0.44149 C 0.09983 0.44727 0.09323 0.45629 0.08663 0.46138 C 0.08472 0.46276 0.08264 0.46369 0.08073 0.46531 C 0.07952 0.46646 0.07761 0.46924 0.07761 0.46924 " pathEditMode="relative" ptsTypes="ffffffffffffff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77983E-6 C -0.00886 0.00787 -0.0198 0.0125 -0.02691 0.02383 C -0.03039 0.02915 -0.03143 0.03608 -0.03438 0.04187 C -0.03368 0.06222 -0.03941 0.09136 -0.02691 0.10732 C -0.02223 0.11957 -0.01927 0.13044 -0.00903 0.1353 C -0.00382 0.14177 0.00173 0.14478 0.00746 0.14917 C 0.01336 0.15357 0.01753 0.16051 0.02378 0.16305 C 0.0302 0.16883 0.03593 0.17554 0.04323 0.17901 C 0.04722 0.18433 0.05277 0.18733 0.05677 0.19288 C 0.071 0.21277 0.05225 0.18595 0.06423 0.20491 C 0.06562 0.20699 0.06736 0.20861 0.06857 0.21069 C 0.07083 0.21439 0.07465 0.22272 0.07465 0.22272 C 0.0802 0.24654 0.07152 0.21277 0.07916 0.23266 C 0.08125 0.23821 0.08211 0.24446 0.0835 0.25047 C 0.08593 0.26157 0.08611 0.27313 0.08802 0.28447 C 0.08698 0.30528 0.08784 0.31661 0.07916 0.33211 C 0.07691 0.3409 0.07378 0.34806 0.07014 0.35593 C 0.06649 0.37397 0.05173 0.38969 0.04027 0.39964 C 0.03593 0.40334 0.03333 0.4075 0.0283 0.40958 C 0.02048 0.41629 0.01336 0.42346 0.00451 0.42762 C 0.00034 0.43294 -0.00018 0.43479 -0.00591 0.43756 C -0.01372 0.4415 -0.01077 0.43595 -0.01337 0.44335 " pathEditMode="relative" ptsTypes="fffffffffffffffffffffA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/>
          <p:cNvGrpSpPr/>
          <p:nvPr/>
        </p:nvGrpSpPr>
        <p:grpSpPr>
          <a:xfrm>
            <a:off x="0" y="1600200"/>
            <a:ext cx="9144000" cy="5257800"/>
            <a:chOff x="0" y="1600200"/>
            <a:chExt cx="9144000" cy="5257800"/>
          </a:xfrm>
        </p:grpSpPr>
        <p:pic>
          <p:nvPicPr>
            <p:cNvPr id="3" name="Ảnh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4"/>
            <a:stretch/>
          </p:blipFill>
          <p:spPr>
            <a:xfrm>
              <a:off x="0" y="1600200"/>
              <a:ext cx="8153400" cy="5257800"/>
            </a:xfrm>
            <a:prstGeom prst="rect">
              <a:avLst/>
            </a:prstGeom>
          </p:spPr>
        </p:pic>
        <p:pic>
          <p:nvPicPr>
            <p:cNvPr id="4" name="Ảnh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50"/>
            <a:stretch/>
          </p:blipFill>
          <p:spPr>
            <a:xfrm>
              <a:off x="5500048" y="1600200"/>
              <a:ext cx="3643952" cy="5257800"/>
            </a:xfrm>
            <a:prstGeom prst="rect">
              <a:avLst/>
            </a:prstGeom>
          </p:spPr>
        </p:pic>
      </p:grpSp>
      <p:grpSp>
        <p:nvGrpSpPr>
          <p:cNvPr id="8" name="Nhóm 7"/>
          <p:cNvGrpSpPr/>
          <p:nvPr/>
        </p:nvGrpSpPr>
        <p:grpSpPr>
          <a:xfrm>
            <a:off x="3210413" y="4600251"/>
            <a:ext cx="5478921" cy="1605408"/>
            <a:chOff x="3168893" y="4114800"/>
            <a:chExt cx="5478921" cy="1605408"/>
          </a:xfrm>
        </p:grpSpPr>
        <p:pic>
          <p:nvPicPr>
            <p:cNvPr id="5" name="Ảnh 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EBEBEB"/>
                </a:clrFrom>
                <a:clrTo>
                  <a:srgbClr val="EBEBE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81600" y="4495800"/>
              <a:ext cx="1536549" cy="1120970"/>
            </a:xfrm>
            <a:prstGeom prst="rect">
              <a:avLst/>
            </a:prstGeom>
          </p:spPr>
        </p:pic>
        <p:pic>
          <p:nvPicPr>
            <p:cNvPr id="6" name="Ảnh 5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CECEC"/>
                </a:clrFrom>
                <a:clrTo>
                  <a:srgbClr val="ECEC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54" b="13523"/>
            <a:stretch/>
          </p:blipFill>
          <p:spPr>
            <a:xfrm flipH="1">
              <a:off x="7036490" y="4203271"/>
              <a:ext cx="1611324" cy="1428466"/>
            </a:xfrm>
            <a:prstGeom prst="rect">
              <a:avLst/>
            </a:prstGeom>
          </p:spPr>
        </p:pic>
        <p:pic>
          <p:nvPicPr>
            <p:cNvPr id="7" name="Ảnh 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893" y="4114800"/>
              <a:ext cx="1612575" cy="1605408"/>
            </a:xfrm>
            <a:prstGeom prst="rect">
              <a:avLst/>
            </a:prstGeom>
          </p:spPr>
        </p:pic>
      </p:grpSp>
      <p:grpSp>
        <p:nvGrpSpPr>
          <p:cNvPr id="13" name="Nhóm 12"/>
          <p:cNvGrpSpPr/>
          <p:nvPr/>
        </p:nvGrpSpPr>
        <p:grpSpPr>
          <a:xfrm>
            <a:off x="2682505" y="1832917"/>
            <a:ext cx="6300516" cy="1672283"/>
            <a:chOff x="2624219" y="1610639"/>
            <a:chExt cx="6300516" cy="1672283"/>
          </a:xfrm>
        </p:grpSpPr>
        <p:pic>
          <p:nvPicPr>
            <p:cNvPr id="9" name="Ảnh 8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9436" y="1610639"/>
              <a:ext cx="1425299" cy="1672283"/>
            </a:xfrm>
            <a:prstGeom prst="rect">
              <a:avLst/>
            </a:prstGeom>
          </p:spPr>
        </p:pic>
        <p:pic>
          <p:nvPicPr>
            <p:cNvPr id="10" name="Ảnh 9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45273" y="1699098"/>
              <a:ext cx="1654163" cy="1495364"/>
            </a:xfrm>
            <a:prstGeom prst="rect">
              <a:avLst/>
            </a:prstGeom>
          </p:spPr>
        </p:pic>
        <p:pic>
          <p:nvPicPr>
            <p:cNvPr id="11" name="Ảnh 10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1610639"/>
              <a:ext cx="1178748" cy="1566417"/>
            </a:xfrm>
            <a:prstGeom prst="rect">
              <a:avLst/>
            </a:prstGeom>
          </p:spPr>
        </p:pic>
        <p:pic>
          <p:nvPicPr>
            <p:cNvPr id="12" name="Ảnh 11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4219" y="1699098"/>
              <a:ext cx="1623416" cy="1435100"/>
            </a:xfrm>
            <a:prstGeom prst="rect">
              <a:avLst/>
            </a:prstGeom>
          </p:spPr>
        </p:pic>
      </p:grpSp>
      <p:sp>
        <p:nvSpPr>
          <p:cNvPr id="17" name="Hình chữ nhật 16"/>
          <p:cNvSpPr/>
          <p:nvPr/>
        </p:nvSpPr>
        <p:spPr>
          <a:xfrm>
            <a:off x="4293943" y="3571501"/>
            <a:ext cx="3708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Nhiều hơn</a:t>
            </a:r>
            <a:endParaRPr lang="vi-VN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Hình chữ nhật 17"/>
          <p:cNvSpPr/>
          <p:nvPr/>
        </p:nvSpPr>
        <p:spPr>
          <a:xfrm>
            <a:off x="4801459" y="3572470"/>
            <a:ext cx="23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Ít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hơn</a:t>
            </a:r>
            <a:endParaRPr lang="vi-VN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257688" y="995229"/>
            <a:ext cx="46978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381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Tìm nhà cho bạn</a:t>
            </a:r>
            <a:endParaRPr lang="en-US" sz="4400" b="1" cap="all" spc="0" dirty="0">
              <a:ln w="381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Hình chữ nhật 19"/>
          <p:cNvSpPr/>
          <p:nvPr/>
        </p:nvSpPr>
        <p:spPr>
          <a:xfrm>
            <a:off x="5181600" y="228601"/>
            <a:ext cx="37192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Nhiều hơn, ít hơn</a:t>
            </a:r>
            <a:endParaRPr lang="vi-VN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575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0.02104 L 0.01285 0.432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56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77521E-6 L -4.44444E-6 -0.4095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4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̉nh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28564"/>
          </a:xfrm>
          <a:prstGeom prst="rect">
            <a:avLst/>
          </a:prstGeom>
        </p:spPr>
      </p:pic>
      <p:sp>
        <p:nvSpPr>
          <p:cNvPr id="6" name="Hình chữ nhật 5"/>
          <p:cNvSpPr/>
          <p:nvPr/>
        </p:nvSpPr>
        <p:spPr>
          <a:xfrm>
            <a:off x="3470235" y="1600200"/>
            <a:ext cx="2271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Dặn dò</a:t>
            </a:r>
            <a:endParaRPr lang="vi-V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Ảnh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12" y="1678483"/>
            <a:ext cx="766763" cy="766763"/>
          </a:xfrm>
          <a:prstGeom prst="rect">
            <a:avLst/>
          </a:prstGeom>
        </p:spPr>
      </p:pic>
      <p:pic>
        <p:nvPicPr>
          <p:cNvPr id="8" name="Ảnh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287" y="4772025"/>
            <a:ext cx="2190750" cy="2085975"/>
          </a:xfrm>
          <a:prstGeom prst="rect">
            <a:avLst/>
          </a:prstGeom>
        </p:spPr>
      </p:pic>
      <p:sp>
        <p:nvSpPr>
          <p:cNvPr id="10" name="Hình chữ nhật 9"/>
          <p:cNvSpPr/>
          <p:nvPr/>
        </p:nvSpPr>
        <p:spPr>
          <a:xfrm>
            <a:off x="0" y="2948582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 lại bài cũ: </a:t>
            </a:r>
            <a:r>
              <a:rPr lang="en-US" sz="40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 hơn, ít hơn</a:t>
            </a:r>
          </a:p>
          <a:p>
            <a:r>
              <a:rPr lang="en-US" sz="4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Chuẩn bị bài: </a:t>
            </a:r>
            <a:r>
              <a:rPr lang="en-US" sz="4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vuông, hình tròn</a:t>
            </a:r>
            <a:endParaRPr lang="vi-VN" sz="40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Ảnh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47" y="4772025"/>
            <a:ext cx="2190750" cy="2085975"/>
          </a:xfrm>
          <a:prstGeom prst="rect">
            <a:avLst/>
          </a:prstGeom>
        </p:spPr>
      </p:pic>
      <p:pic>
        <p:nvPicPr>
          <p:cNvPr id="12" name="Ảnh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4772025"/>
            <a:ext cx="2190750" cy="2085975"/>
          </a:xfrm>
          <a:prstGeom prst="rect">
            <a:avLst/>
          </a:prstGeom>
        </p:spPr>
      </p:pic>
      <p:pic>
        <p:nvPicPr>
          <p:cNvPr id="13" name="Ảnh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89" y="2507608"/>
            <a:ext cx="1295400" cy="1214438"/>
          </a:xfrm>
          <a:prstGeom prst="rect">
            <a:avLst/>
          </a:prstGeom>
        </p:spPr>
      </p:pic>
      <p:sp>
        <p:nvSpPr>
          <p:cNvPr id="14" name="Hình chữ nhật 13"/>
          <p:cNvSpPr/>
          <p:nvPr/>
        </p:nvSpPr>
        <p:spPr>
          <a:xfrm>
            <a:off x="5181600" y="228601"/>
            <a:ext cx="37192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Nhiều hơn, ít hơn</a:t>
            </a:r>
            <a:endParaRPr lang="vi-VN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160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331471" y="216847"/>
            <a:ext cx="5030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* 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Kiểm tra bài cũ</a:t>
            </a:r>
            <a:endParaRPr lang="vi-VN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DCCF"/>
              </a:clrFrom>
              <a:clrTo>
                <a:srgbClr val="E4DC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26" y="1691989"/>
            <a:ext cx="6336974" cy="516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_Văn_Bản 13"/>
          <p:cNvSpPr txBox="1"/>
          <p:nvPr/>
        </p:nvSpPr>
        <p:spPr>
          <a:xfrm>
            <a:off x="2504406" y="2362200"/>
            <a:ext cx="41990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 kể tên những 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 cụ cần thiết trong </a:t>
            </a: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toán?</a:t>
            </a:r>
            <a:endParaRPr lang="vi-VN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Khung Chú Thích Hình Đám Mây 14"/>
          <p:cNvSpPr/>
          <p:nvPr/>
        </p:nvSpPr>
        <p:spPr>
          <a:xfrm>
            <a:off x="152400" y="3035110"/>
            <a:ext cx="2133600" cy="851595"/>
          </a:xfrm>
          <a:prstGeom prst="cloudCallout">
            <a:avLst>
              <a:gd name="adj1" fmla="val 38868"/>
              <a:gd name="adj2" fmla="val 87284"/>
            </a:avLst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toán ạ</a:t>
            </a:r>
            <a:endParaRPr lang="vi-VN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Khung Chú Thích Hình Đám Mây 15"/>
          <p:cNvSpPr/>
          <p:nvPr/>
        </p:nvSpPr>
        <p:spPr>
          <a:xfrm>
            <a:off x="7116814" y="3076053"/>
            <a:ext cx="2027186" cy="851595"/>
          </a:xfrm>
          <a:prstGeom prst="cloudCallout">
            <a:avLst>
              <a:gd name="adj1" fmla="val -41089"/>
              <a:gd name="adj2" fmla="val 96900"/>
            </a:avLst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Dạ, bút thước ạ</a:t>
            </a:r>
            <a:endParaRPr lang="vi-VN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Nhóm 26"/>
          <p:cNvGrpSpPr/>
          <p:nvPr/>
        </p:nvGrpSpPr>
        <p:grpSpPr>
          <a:xfrm>
            <a:off x="2680003" y="2133600"/>
            <a:ext cx="3111197" cy="1905000"/>
            <a:chOff x="2680003" y="1787411"/>
            <a:chExt cx="3111197" cy="1707113"/>
          </a:xfrm>
        </p:grpSpPr>
        <p:sp>
          <p:nvSpPr>
            <p:cNvPr id="28" name="Hình chữ nhật 27"/>
            <p:cNvSpPr/>
            <p:nvPr/>
          </p:nvSpPr>
          <p:spPr>
            <a:xfrm>
              <a:off x="2708436" y="1828800"/>
              <a:ext cx="3082764" cy="16657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29" name="Nhóm 28"/>
            <p:cNvGrpSpPr/>
            <p:nvPr/>
          </p:nvGrpSpPr>
          <p:grpSpPr>
            <a:xfrm>
              <a:off x="2680003" y="1787411"/>
              <a:ext cx="3082764" cy="1641589"/>
              <a:chOff x="2410553" y="827730"/>
              <a:chExt cx="3082764" cy="1641589"/>
            </a:xfrm>
          </p:grpSpPr>
          <p:pic>
            <p:nvPicPr>
              <p:cNvPr id="30" name="Ảnh 29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634"/>
              <a:stretch/>
            </p:blipFill>
            <p:spPr>
              <a:xfrm>
                <a:off x="2410553" y="827730"/>
                <a:ext cx="3082764" cy="1641589"/>
              </a:xfrm>
              <a:prstGeom prst="rect">
                <a:avLst/>
              </a:prstGeom>
            </p:spPr>
          </p:pic>
          <p:sp>
            <p:nvSpPr>
              <p:cNvPr id="33" name="Hình chữ nhật 32"/>
              <p:cNvSpPr/>
              <p:nvPr/>
            </p:nvSpPr>
            <p:spPr>
              <a:xfrm>
                <a:off x="3292314" y="945319"/>
                <a:ext cx="474582" cy="3944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4" name="Ảnh 3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09" r="15625" b="9781"/>
              <a:stretch/>
            </p:blipFill>
            <p:spPr>
              <a:xfrm>
                <a:off x="2981175" y="1339776"/>
                <a:ext cx="649614" cy="615343"/>
              </a:xfrm>
              <a:prstGeom prst="rect">
                <a:avLst/>
              </a:prstGeom>
            </p:spPr>
          </p:pic>
          <p:sp>
            <p:nvSpPr>
              <p:cNvPr id="35" name="Hình chữ nhật 34"/>
              <p:cNvSpPr/>
              <p:nvPr/>
            </p:nvSpPr>
            <p:spPr>
              <a:xfrm>
                <a:off x="4759750" y="1757890"/>
                <a:ext cx="542091" cy="711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</p:grpSp>
      </p:grpSp>
      <p:sp>
        <p:nvSpPr>
          <p:cNvPr id="36" name="Hình Bầu dục 35"/>
          <p:cNvSpPr/>
          <p:nvPr/>
        </p:nvSpPr>
        <p:spPr>
          <a:xfrm>
            <a:off x="3194432" y="2790352"/>
            <a:ext cx="762000" cy="57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7" name="Hình Bầu dục 36"/>
          <p:cNvSpPr/>
          <p:nvPr/>
        </p:nvSpPr>
        <p:spPr>
          <a:xfrm>
            <a:off x="2747651" y="2218950"/>
            <a:ext cx="762000" cy="57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8" name="Hình Bầu dục 37"/>
          <p:cNvSpPr/>
          <p:nvPr/>
        </p:nvSpPr>
        <p:spPr>
          <a:xfrm>
            <a:off x="3352800" y="3315303"/>
            <a:ext cx="547439" cy="57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9" name="Hình Bầu dục 38"/>
          <p:cNvSpPr/>
          <p:nvPr/>
        </p:nvSpPr>
        <p:spPr>
          <a:xfrm>
            <a:off x="3799055" y="3369462"/>
            <a:ext cx="762000" cy="57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Bầu dục 39"/>
          <p:cNvSpPr/>
          <p:nvPr/>
        </p:nvSpPr>
        <p:spPr>
          <a:xfrm>
            <a:off x="3799054" y="2798060"/>
            <a:ext cx="618291" cy="57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1" name="Hình Bầu dục 40"/>
          <p:cNvSpPr/>
          <p:nvPr/>
        </p:nvSpPr>
        <p:spPr>
          <a:xfrm>
            <a:off x="4773711" y="2264820"/>
            <a:ext cx="797579" cy="57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2" name="Hình Bầu dục 41"/>
          <p:cNvSpPr/>
          <p:nvPr/>
        </p:nvSpPr>
        <p:spPr>
          <a:xfrm>
            <a:off x="2747651" y="3394348"/>
            <a:ext cx="762000" cy="492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3" name="Hình Bầu dục 42"/>
          <p:cNvSpPr/>
          <p:nvPr/>
        </p:nvSpPr>
        <p:spPr>
          <a:xfrm>
            <a:off x="3999854" y="2264820"/>
            <a:ext cx="762000" cy="57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Khung Chú Thích Hình Đám Mây 43"/>
          <p:cNvSpPr/>
          <p:nvPr/>
        </p:nvSpPr>
        <p:spPr>
          <a:xfrm>
            <a:off x="6988416" y="1507698"/>
            <a:ext cx="2027186" cy="851595"/>
          </a:xfrm>
          <a:prstGeom prst="cloudCallout">
            <a:avLst>
              <a:gd name="adj1" fmla="val -41089"/>
              <a:gd name="adj2" fmla="val 96900"/>
            </a:avLst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Toán </a:t>
            </a:r>
            <a:endParaRPr lang="vi-VN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Khung Chú Thích Hình Đám Mây 44"/>
          <p:cNvSpPr/>
          <p:nvPr/>
        </p:nvSpPr>
        <p:spPr>
          <a:xfrm>
            <a:off x="7004338" y="1507697"/>
            <a:ext cx="2027186" cy="851595"/>
          </a:xfrm>
          <a:prstGeom prst="cloudCallout">
            <a:avLst>
              <a:gd name="adj1" fmla="val -41089"/>
              <a:gd name="adj2" fmla="val 96900"/>
            </a:avLst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Toán </a:t>
            </a:r>
            <a:endParaRPr lang="vi-VN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Khung Chú Thích Hình Đám Mây 45"/>
          <p:cNvSpPr/>
          <p:nvPr/>
        </p:nvSpPr>
        <p:spPr>
          <a:xfrm>
            <a:off x="7004338" y="1495188"/>
            <a:ext cx="2027186" cy="851595"/>
          </a:xfrm>
          <a:prstGeom prst="cloudCallout">
            <a:avLst>
              <a:gd name="adj1" fmla="val -41089"/>
              <a:gd name="adj2" fmla="val 96900"/>
            </a:avLst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 chì</a:t>
            </a:r>
            <a:endParaRPr lang="vi-VN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Khung Chú Thích Hình Đám Mây 47"/>
          <p:cNvSpPr/>
          <p:nvPr/>
        </p:nvSpPr>
        <p:spPr>
          <a:xfrm>
            <a:off x="6988416" y="1495187"/>
            <a:ext cx="2027186" cy="851595"/>
          </a:xfrm>
          <a:prstGeom prst="cloudCallout">
            <a:avLst>
              <a:gd name="adj1" fmla="val -41089"/>
              <a:gd name="adj2" fmla="val 96900"/>
            </a:avLst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Gôm</a:t>
            </a:r>
          </a:p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(cục tẩy)</a:t>
            </a:r>
            <a:endParaRPr lang="vi-VN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Khung Chú Thích Hình Đám Mây 48"/>
          <p:cNvSpPr/>
          <p:nvPr/>
        </p:nvSpPr>
        <p:spPr>
          <a:xfrm>
            <a:off x="6967686" y="1499735"/>
            <a:ext cx="2027186" cy="851595"/>
          </a:xfrm>
          <a:prstGeom prst="cloudCallout">
            <a:avLst>
              <a:gd name="adj1" fmla="val -41089"/>
              <a:gd name="adj2" fmla="val 96900"/>
            </a:avLst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Chuốt viết chì</a:t>
            </a:r>
            <a:endParaRPr lang="vi-VN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Khung Chú Thích Hình Đám Mây 49"/>
          <p:cNvSpPr/>
          <p:nvPr/>
        </p:nvSpPr>
        <p:spPr>
          <a:xfrm>
            <a:off x="7022535" y="1472562"/>
            <a:ext cx="2027186" cy="851595"/>
          </a:xfrm>
          <a:prstGeom prst="cloudCallout">
            <a:avLst>
              <a:gd name="adj1" fmla="val -41089"/>
              <a:gd name="adj2" fmla="val 96900"/>
            </a:avLst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vi-VN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Khung Chú Thích Hình Đám Mây 50"/>
          <p:cNvSpPr/>
          <p:nvPr/>
        </p:nvSpPr>
        <p:spPr>
          <a:xfrm>
            <a:off x="6974639" y="1486796"/>
            <a:ext cx="2027186" cy="851595"/>
          </a:xfrm>
          <a:prstGeom prst="cloudCallout">
            <a:avLst>
              <a:gd name="adj1" fmla="val -41089"/>
              <a:gd name="adj2" fmla="val 96900"/>
            </a:avLst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vi-VN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Khung Chú Thích Hình Đám Mây 51"/>
          <p:cNvSpPr/>
          <p:nvPr/>
        </p:nvSpPr>
        <p:spPr>
          <a:xfrm>
            <a:off x="7022535" y="1495186"/>
            <a:ext cx="2027186" cy="851595"/>
          </a:xfrm>
          <a:prstGeom prst="cloudCallout">
            <a:avLst>
              <a:gd name="adj1" fmla="val -41089"/>
              <a:gd name="adj2" fmla="val 96900"/>
            </a:avLst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 viết,…</a:t>
            </a:r>
            <a:endParaRPr lang="vi-VN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 animBg="1"/>
      <p:bldP spid="15" grpId="1" animBg="1"/>
      <p:bldP spid="16" grpId="0" animBg="1"/>
      <p:bldP spid="16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2"/>
          <a:stretch/>
        </p:blipFill>
        <p:spPr bwMode="auto">
          <a:xfrm>
            <a:off x="0" y="4421848"/>
            <a:ext cx="9144000" cy="243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ình chữ nhật 12"/>
          <p:cNvSpPr/>
          <p:nvPr/>
        </p:nvSpPr>
        <p:spPr>
          <a:xfrm>
            <a:off x="2462304" y="5940441"/>
            <a:ext cx="4148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Hẹn </a:t>
            </a:r>
            <a:r>
              <a:rPr lang="en-US" sz="5400" b="1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gặp </a:t>
            </a:r>
            <a:r>
              <a:rPr lang="en-US" sz="5400" b="1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lại !!!</a:t>
            </a:r>
            <a:endParaRPr lang="vi-VN" sz="5400" b="1" cap="none" spc="0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6" name="Picture 8" descr="Káº¿t quáº£ hÃ¬nh áº£nh cho hinh Äá»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0" y="3962400"/>
            <a:ext cx="1913220" cy="155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ình chữ nhật 8"/>
          <p:cNvSpPr/>
          <p:nvPr/>
        </p:nvSpPr>
        <p:spPr>
          <a:xfrm>
            <a:off x="378527" y="2438400"/>
            <a:ext cx="83164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rgbClr val="0070C0"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CẢM ƠN QUÝ THẦY CÔ </a:t>
            </a:r>
          </a:p>
          <a:p>
            <a:pPr algn="ctr"/>
            <a:r>
              <a:rPr lang="en-US" sz="5400" b="1" spc="50" dirty="0" smtClean="0">
                <a:ln w="13500">
                  <a:solidFill>
                    <a:srgbClr val="0070C0"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VÀ CÁC EM ĐÃ THEO DÕI</a:t>
            </a:r>
            <a:endParaRPr lang="vi-VN" sz="5400" b="1" cap="none" spc="50" dirty="0">
              <a:ln w="13500">
                <a:solidFill>
                  <a:srgbClr val="0070C0">
                    <a:alpha val="6500"/>
                  </a:srgb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" name="Ảnh 9"/>
          <p:cNvPicPr>
            <a:picLocks noChangeAspect="1"/>
          </p:cNvPicPr>
          <p:nvPr/>
        </p:nvPicPr>
        <p:blipFill>
          <a:blip r:embed="rId4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11811"/>
            <a:ext cx="5867400" cy="1476375"/>
          </a:xfrm>
          <a:prstGeom prst="rect">
            <a:avLst/>
          </a:prstGeom>
        </p:spPr>
      </p:pic>
      <p:pic>
        <p:nvPicPr>
          <p:cNvPr id="19" name="Picture 8" descr="Káº¿t quáº£ hÃ¬nh áº£nh cho hinh Äá»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780" y="3962400"/>
            <a:ext cx="1913220" cy="155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ình chữ nhật 10"/>
          <p:cNvSpPr/>
          <p:nvPr/>
        </p:nvSpPr>
        <p:spPr>
          <a:xfrm>
            <a:off x="5181600" y="228601"/>
            <a:ext cx="37192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Nhiều hơn, ít hơn</a:t>
            </a:r>
            <a:endParaRPr lang="vi-VN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97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Hình chữ nhật 26"/>
          <p:cNvSpPr/>
          <p:nvPr/>
        </p:nvSpPr>
        <p:spPr>
          <a:xfrm>
            <a:off x="351901" y="230495"/>
            <a:ext cx="2912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* 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Bài mới</a:t>
            </a:r>
            <a:endParaRPr lang="vi-VN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8" name="Nhóm 27"/>
          <p:cNvGrpSpPr/>
          <p:nvPr/>
        </p:nvGrpSpPr>
        <p:grpSpPr>
          <a:xfrm>
            <a:off x="3581400" y="1571935"/>
            <a:ext cx="2484437" cy="1658938"/>
            <a:chOff x="457200" y="934614"/>
            <a:chExt cx="2484437" cy="1658938"/>
          </a:xfrm>
        </p:grpSpPr>
        <p:pic>
          <p:nvPicPr>
            <p:cNvPr id="29" name="Picture 6" descr="2511784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934614"/>
              <a:ext cx="2484437" cy="165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Hình chữ nhật 29"/>
            <p:cNvSpPr/>
            <p:nvPr/>
          </p:nvSpPr>
          <p:spPr>
            <a:xfrm>
              <a:off x="762000" y="1531723"/>
              <a:ext cx="156836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Bài </a:t>
              </a:r>
              <a:r>
                <a:rPr lang="en-US" sz="6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vi-VN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2" name="Nhóm 21"/>
          <p:cNvGrpSpPr/>
          <p:nvPr/>
        </p:nvGrpSpPr>
        <p:grpSpPr>
          <a:xfrm>
            <a:off x="76200" y="2178075"/>
            <a:ext cx="8652072" cy="2868448"/>
            <a:chOff x="0" y="2947829"/>
            <a:chExt cx="8652072" cy="2868448"/>
          </a:xfrm>
        </p:grpSpPr>
        <p:pic>
          <p:nvPicPr>
            <p:cNvPr id="15364" name="Picture 4" descr="HÃ¬nh áº£nh cÃ³ liÃªn qua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6083">
              <a:off x="7219980" y="3233852"/>
              <a:ext cx="1368723" cy="2027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6" name="Picture 6" descr="HÃ¬nh áº£nh cÃ³ liÃªn qua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47829"/>
              <a:ext cx="2599783" cy="2599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Hình chữ nhật 33"/>
            <p:cNvSpPr/>
            <p:nvPr/>
          </p:nvSpPr>
          <p:spPr>
            <a:xfrm>
              <a:off x="457200" y="4615948"/>
              <a:ext cx="819487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Nhiều hơn, ít hơn</a:t>
              </a:r>
              <a:endParaRPr lang="vi-VN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32" name="Ảnh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18" y="5181600"/>
            <a:ext cx="3733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1" y="-152399"/>
            <a:ext cx="8588374" cy="6915150"/>
          </a:xfrm>
          <a:prstGeom prst="rect">
            <a:avLst/>
          </a:prstGeom>
        </p:spPr>
      </p:pic>
      <p:sp>
        <p:nvSpPr>
          <p:cNvPr id="8" name="Hình chữ nhật 7"/>
          <p:cNvSpPr/>
          <p:nvPr/>
        </p:nvSpPr>
        <p:spPr>
          <a:xfrm>
            <a:off x="2237876" y="3124200"/>
            <a:ext cx="47603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* So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sánh số lượng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cốc</a:t>
            </a:r>
          </a:p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và thìa bằng cách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đặt </a:t>
            </a:r>
          </a:p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thìa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vào cốc</a:t>
            </a:r>
            <a:endParaRPr lang="vi-VN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1" name="Nhóm 10"/>
          <p:cNvGrpSpPr/>
          <p:nvPr/>
        </p:nvGrpSpPr>
        <p:grpSpPr>
          <a:xfrm>
            <a:off x="0" y="4949398"/>
            <a:ext cx="9144000" cy="1929992"/>
            <a:chOff x="71718" y="4949398"/>
            <a:chExt cx="9072282" cy="1929992"/>
          </a:xfrm>
        </p:grpSpPr>
        <p:pic>
          <p:nvPicPr>
            <p:cNvPr id="9" name="Ảnh 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3" t="21137"/>
            <a:stretch/>
          </p:blipFill>
          <p:spPr>
            <a:xfrm>
              <a:off x="4608000" y="4949398"/>
              <a:ext cx="4536000" cy="1929932"/>
            </a:xfrm>
            <a:prstGeom prst="rect">
              <a:avLst/>
            </a:prstGeom>
          </p:spPr>
        </p:pic>
        <p:pic>
          <p:nvPicPr>
            <p:cNvPr id="10" name="Ảnh 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3" t="21137"/>
            <a:stretch/>
          </p:blipFill>
          <p:spPr>
            <a:xfrm flipH="1">
              <a:off x="71718" y="4949398"/>
              <a:ext cx="4536141" cy="1929992"/>
            </a:xfrm>
            <a:prstGeom prst="rect">
              <a:avLst/>
            </a:prstGeom>
          </p:spPr>
        </p:pic>
      </p:grpSp>
      <p:sp>
        <p:nvSpPr>
          <p:cNvPr id="12" name="Hình chữ nhật 11"/>
          <p:cNvSpPr/>
          <p:nvPr/>
        </p:nvSpPr>
        <p:spPr>
          <a:xfrm>
            <a:off x="5181600" y="228601"/>
            <a:ext cx="37192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Nhiều hơn, ít hơn</a:t>
            </a:r>
            <a:endParaRPr lang="vi-VN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1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5" y="2443849"/>
            <a:ext cx="1756152" cy="1756152"/>
          </a:xfrm>
          <a:prstGeom prst="rect">
            <a:avLst/>
          </a:prstGeom>
        </p:spPr>
      </p:pic>
      <p:sp>
        <p:nvSpPr>
          <p:cNvPr id="9" name="Hình chữ nhật 8"/>
          <p:cNvSpPr/>
          <p:nvPr/>
        </p:nvSpPr>
        <p:spPr>
          <a:xfrm>
            <a:off x="1446755" y="1735963"/>
            <a:ext cx="25202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chiếc cốc</a:t>
            </a:r>
            <a:endParaRPr lang="vi-VN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 9"/>
          <p:cNvSpPr/>
          <p:nvPr/>
        </p:nvSpPr>
        <p:spPr>
          <a:xfrm>
            <a:off x="5966982" y="1757810"/>
            <a:ext cx="26645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chiếc thìa</a:t>
            </a:r>
            <a:endParaRPr lang="vi-VN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Ảnh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43849"/>
            <a:ext cx="1756152" cy="1756152"/>
          </a:xfrm>
          <a:prstGeom prst="rect">
            <a:avLst/>
          </a:prstGeom>
        </p:spPr>
      </p:pic>
      <p:pic>
        <p:nvPicPr>
          <p:cNvPr id="12" name="Ảnh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57" y="2443849"/>
            <a:ext cx="1756152" cy="1756152"/>
          </a:xfrm>
          <a:prstGeom prst="rect">
            <a:avLst/>
          </a:prstGeom>
        </p:spPr>
      </p:pic>
      <p:pic>
        <p:nvPicPr>
          <p:cNvPr id="13" name="Ảnh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0" r="49084"/>
          <a:stretch/>
        </p:blipFill>
        <p:spPr>
          <a:xfrm>
            <a:off x="6659234" y="2343272"/>
            <a:ext cx="432559" cy="2152528"/>
          </a:xfrm>
          <a:prstGeom prst="rect">
            <a:avLst/>
          </a:prstGeom>
        </p:spPr>
      </p:pic>
      <p:pic>
        <p:nvPicPr>
          <p:cNvPr id="14" name="Ảnh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0" r="49084"/>
          <a:stretch/>
        </p:blipFill>
        <p:spPr>
          <a:xfrm>
            <a:off x="7486123" y="2343272"/>
            <a:ext cx="432559" cy="2152528"/>
          </a:xfrm>
          <a:prstGeom prst="rect">
            <a:avLst/>
          </a:prstGeom>
        </p:spPr>
      </p:pic>
      <p:sp>
        <p:nvSpPr>
          <p:cNvPr id="16" name="Hình Bầu dục 15"/>
          <p:cNvSpPr/>
          <p:nvPr/>
        </p:nvSpPr>
        <p:spPr>
          <a:xfrm>
            <a:off x="3197290" y="2326212"/>
            <a:ext cx="1987943" cy="19239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18" name="Ảnh 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16" y="3135438"/>
            <a:ext cx="1228201" cy="1228201"/>
          </a:xfrm>
          <a:prstGeom prst="rect">
            <a:avLst/>
          </a:prstGeom>
        </p:spPr>
      </p:pic>
      <p:pic>
        <p:nvPicPr>
          <p:cNvPr id="19" name="Ảnh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17" y="3135438"/>
            <a:ext cx="1228201" cy="1228201"/>
          </a:xfrm>
          <a:prstGeom prst="rect">
            <a:avLst/>
          </a:prstGeom>
        </p:spPr>
      </p:pic>
      <p:pic>
        <p:nvPicPr>
          <p:cNvPr id="20" name="Ảnh 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618" y="3132026"/>
            <a:ext cx="1228201" cy="1228201"/>
          </a:xfrm>
          <a:prstGeom prst="rect">
            <a:avLst/>
          </a:prstGeom>
        </p:spPr>
      </p:pic>
      <p:pic>
        <p:nvPicPr>
          <p:cNvPr id="21" name="Ảnh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0" r="49084"/>
          <a:stretch/>
        </p:blipFill>
        <p:spPr>
          <a:xfrm>
            <a:off x="7764278" y="2687239"/>
            <a:ext cx="336879" cy="1676400"/>
          </a:xfrm>
          <a:prstGeom prst="rect">
            <a:avLst/>
          </a:prstGeom>
        </p:spPr>
      </p:pic>
      <p:pic>
        <p:nvPicPr>
          <p:cNvPr id="22" name="Ảnh 2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0" r="49084"/>
          <a:stretch/>
        </p:blipFill>
        <p:spPr>
          <a:xfrm>
            <a:off x="8325892" y="2687239"/>
            <a:ext cx="336879" cy="1676400"/>
          </a:xfrm>
          <a:prstGeom prst="rect">
            <a:avLst/>
          </a:prstGeom>
        </p:spPr>
      </p:pic>
      <p:sp>
        <p:nvSpPr>
          <p:cNvPr id="23" name="Hình chữ nhật 22"/>
          <p:cNvSpPr/>
          <p:nvPr/>
        </p:nvSpPr>
        <p:spPr>
          <a:xfrm>
            <a:off x="4240990" y="3270680"/>
            <a:ext cx="3300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nhiều hơn</a:t>
            </a:r>
            <a:endParaRPr lang="vi-VN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4" name="Ảnh 2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0" r="49084"/>
          <a:stretch/>
        </p:blipFill>
        <p:spPr>
          <a:xfrm>
            <a:off x="730760" y="2743200"/>
            <a:ext cx="336879" cy="1676400"/>
          </a:xfrm>
          <a:prstGeom prst="rect">
            <a:avLst/>
          </a:prstGeom>
        </p:spPr>
      </p:pic>
      <p:pic>
        <p:nvPicPr>
          <p:cNvPr id="25" name="Ảnh 2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0" r="49084"/>
          <a:stretch/>
        </p:blipFill>
        <p:spPr>
          <a:xfrm>
            <a:off x="1292374" y="2743200"/>
            <a:ext cx="336879" cy="1676400"/>
          </a:xfrm>
          <a:prstGeom prst="rect">
            <a:avLst/>
          </a:prstGeom>
        </p:spPr>
      </p:pic>
      <p:pic>
        <p:nvPicPr>
          <p:cNvPr id="26" name="Ảnh 2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285" y="2995817"/>
            <a:ext cx="1228201" cy="1228201"/>
          </a:xfrm>
          <a:prstGeom prst="rect">
            <a:avLst/>
          </a:prstGeom>
        </p:spPr>
      </p:pic>
      <p:pic>
        <p:nvPicPr>
          <p:cNvPr id="27" name="Ảnh 2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86" y="2995817"/>
            <a:ext cx="1228201" cy="1228201"/>
          </a:xfrm>
          <a:prstGeom prst="rect">
            <a:avLst/>
          </a:prstGeom>
        </p:spPr>
      </p:pic>
      <p:pic>
        <p:nvPicPr>
          <p:cNvPr id="28" name="Ảnh 2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87" y="2992405"/>
            <a:ext cx="1228201" cy="1228201"/>
          </a:xfrm>
          <a:prstGeom prst="rect">
            <a:avLst/>
          </a:prstGeom>
        </p:spPr>
      </p:pic>
      <p:sp>
        <p:nvSpPr>
          <p:cNvPr id="29" name="Hình chữ nhật 28"/>
          <p:cNvSpPr/>
          <p:nvPr/>
        </p:nvSpPr>
        <p:spPr>
          <a:xfrm>
            <a:off x="2621011" y="3148252"/>
            <a:ext cx="1981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í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hơn</a:t>
            </a:r>
            <a:endParaRPr lang="vi-VN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7" name="Ảnh 1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7" r="17282"/>
          <a:stretch/>
        </p:blipFill>
        <p:spPr>
          <a:xfrm>
            <a:off x="-1" y="4071582"/>
            <a:ext cx="2003765" cy="2786418"/>
          </a:xfrm>
          <a:prstGeom prst="rect">
            <a:avLst/>
          </a:prstGeom>
        </p:spPr>
      </p:pic>
      <p:pic>
        <p:nvPicPr>
          <p:cNvPr id="30" name="Ảnh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86" y="876655"/>
            <a:ext cx="2728396" cy="2408663"/>
          </a:xfrm>
          <a:prstGeom prst="rect">
            <a:avLst/>
          </a:prstGeom>
        </p:spPr>
      </p:pic>
      <p:pic>
        <p:nvPicPr>
          <p:cNvPr id="35" name="Ảnh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4883" y="2089906"/>
            <a:ext cx="4876800" cy="4876800"/>
          </a:xfrm>
          <a:prstGeom prst="rect">
            <a:avLst/>
          </a:prstGeom>
        </p:spPr>
      </p:pic>
      <p:sp>
        <p:nvSpPr>
          <p:cNvPr id="14339" name="Hình chữ nhật 14338"/>
          <p:cNvSpPr/>
          <p:nvPr/>
        </p:nvSpPr>
        <p:spPr>
          <a:xfrm>
            <a:off x="2319499" y="4350793"/>
            <a:ext cx="4544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Còn 1 chiếc cốc</a:t>
            </a:r>
            <a:endParaRPr lang="vi-VN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7" name="Ảnh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28793" y="4228534"/>
            <a:ext cx="2710510" cy="2710510"/>
          </a:xfrm>
          <a:prstGeom prst="rect">
            <a:avLst/>
          </a:prstGeom>
        </p:spPr>
      </p:pic>
      <p:pic>
        <p:nvPicPr>
          <p:cNvPr id="38" name="Ảnh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793" y="4228534"/>
            <a:ext cx="2710510" cy="2710510"/>
          </a:xfrm>
          <a:prstGeom prst="rect">
            <a:avLst/>
          </a:prstGeom>
        </p:spPr>
      </p:pic>
      <p:pic>
        <p:nvPicPr>
          <p:cNvPr id="39" name="Ảnh 38"/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" y="310873"/>
            <a:ext cx="2728396" cy="2408663"/>
          </a:xfrm>
          <a:prstGeom prst="rect">
            <a:avLst/>
          </a:prstGeom>
        </p:spPr>
      </p:pic>
      <p:sp>
        <p:nvSpPr>
          <p:cNvPr id="14340" name="Hộp_Văn_Bản 14339"/>
          <p:cNvSpPr txBox="1"/>
          <p:nvPr/>
        </p:nvSpPr>
        <p:spPr>
          <a:xfrm>
            <a:off x="1219200" y="5106735"/>
            <a:ext cx="7336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 đặt mỗi cốc 1 thìa thì vẫn còn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 1 cốc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chưa có thìa. Ta nói: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cốc nhiều hơn số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thìa.</a:t>
            </a:r>
            <a:endParaRPr lang="vi-V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Hộp_Văn_Bản 40"/>
          <p:cNvSpPr txBox="1"/>
          <p:nvPr/>
        </p:nvSpPr>
        <p:spPr>
          <a:xfrm>
            <a:off x="533400" y="5105400"/>
            <a:ext cx="720136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 đặt mỗi cốc 1 thìa thì không còn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thìa nào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 đặt cốc còn lại. Ta nói: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thìa ít hơn số cốc.</a:t>
            </a:r>
            <a:endParaRPr lang="vi-V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ình chữ nhật 33"/>
          <p:cNvSpPr/>
          <p:nvPr/>
        </p:nvSpPr>
        <p:spPr>
          <a:xfrm>
            <a:off x="5181600" y="228601"/>
            <a:ext cx="37192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Nhiều hơn, ít hơn</a:t>
            </a:r>
            <a:endParaRPr lang="vi-VN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41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6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399 0.00463 L -0.05399 0.1901 C -0.05399 0.27313 0.02066 0.37558 0.08142 0.37558 L 0.21684 0.37558 " pathEditMode="relative" rAng="0" ptsTypes="FfFF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185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559 0.35083 L -0.21753 0.35083 C -0.15573 0.35083 -0.07899 0.24653 -0.07899 0.16166 L -0.07899 -0.02729 " pathEditMode="relative" rAng="0" ptsTypes="FfFF">
                                      <p:cBhvr>
                                        <p:cTn id="32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37" y="-189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6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268 -0.0222 L -0.01268 0.17993 C -0.01268 0.27035 0.07448 0.38205 0.14566 0.38205 L 0.30399 0.38205 " pathEditMode="relative" rAng="0" ptsTypes="FfFF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20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8403 0.34551 L -0.08785 0.34551 C -0.04514 0.34551 0.00833 0.25 0.00833 0.17276 L 0.00833 1.3876E-7 " pathEditMode="relative" rAng="0" ptsTypes="FfFF">
                                      <p:cBhvr>
                                        <p:cTn id="40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-172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6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6" grpId="0" animBg="1"/>
      <p:bldP spid="16" grpId="1" animBg="1"/>
      <p:bldP spid="23" grpId="0"/>
      <p:bldP spid="23" grpId="1"/>
      <p:bldP spid="29" grpId="0"/>
      <p:bldP spid="14339" grpId="0"/>
      <p:bldP spid="14339" grpId="1"/>
      <p:bldP spid="14340" grpId="0"/>
      <p:bldP spid="14340" grpId="1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̉nh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38200" y="3244094"/>
            <a:ext cx="3613906" cy="3613906"/>
          </a:xfrm>
          <a:prstGeom prst="rect">
            <a:avLst/>
          </a:prstGeom>
        </p:spPr>
      </p:pic>
      <p:pic>
        <p:nvPicPr>
          <p:cNvPr id="13314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0" r="50000" b="13366"/>
          <a:stretch/>
        </p:blipFill>
        <p:spPr bwMode="auto">
          <a:xfrm>
            <a:off x="1060528" y="2133600"/>
            <a:ext cx="1099306" cy="16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0" r="50000" b="13366"/>
          <a:stretch/>
        </p:blipFill>
        <p:spPr bwMode="auto">
          <a:xfrm>
            <a:off x="2346860" y="2133600"/>
            <a:ext cx="1099306" cy="16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0" r="50000" b="13366"/>
          <a:stretch/>
        </p:blipFill>
        <p:spPr bwMode="auto">
          <a:xfrm>
            <a:off x="3641347" y="2148385"/>
            <a:ext cx="1099306" cy="16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Káº¿t quáº£ hÃ¬nh áº£nh cho vien pháº¥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0" r="81305" b="28609"/>
          <a:stretch/>
        </p:blipFill>
        <p:spPr bwMode="auto">
          <a:xfrm>
            <a:off x="5614334" y="4800600"/>
            <a:ext cx="446383" cy="137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áº¿t quáº£ hÃ¬nh áº£nh cho vien pháº¥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0" r="81305" b="28609"/>
          <a:stretch/>
        </p:blipFill>
        <p:spPr bwMode="auto">
          <a:xfrm>
            <a:off x="6778681" y="4496915"/>
            <a:ext cx="460319" cy="14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Káº¿t quáº£ hÃ¬nh áº£nh cho vien pháº¥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61" y="4150630"/>
            <a:ext cx="2430078" cy="243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Káº¿t quáº£ hÃ¬nh áº£nh cho vien pháº¥n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0" r="81305" b="28609"/>
          <a:stretch/>
        </p:blipFill>
        <p:spPr bwMode="auto">
          <a:xfrm>
            <a:off x="6070648" y="5078343"/>
            <a:ext cx="446383" cy="137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0" r="50000" b="13366"/>
          <a:stretch/>
        </p:blipFill>
        <p:spPr bwMode="auto">
          <a:xfrm>
            <a:off x="161468" y="1748028"/>
            <a:ext cx="1099306" cy="16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0" r="50000" b="13366"/>
          <a:stretch/>
        </p:blipFill>
        <p:spPr bwMode="auto">
          <a:xfrm>
            <a:off x="1260774" y="1713571"/>
            <a:ext cx="1099306" cy="16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0" r="50000" b="13366"/>
          <a:stretch/>
        </p:blipFill>
        <p:spPr bwMode="auto">
          <a:xfrm>
            <a:off x="2360080" y="1762813"/>
            <a:ext cx="1099306" cy="16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Nhóm 33"/>
          <p:cNvGrpSpPr/>
          <p:nvPr/>
        </p:nvGrpSpPr>
        <p:grpSpPr>
          <a:xfrm>
            <a:off x="6453271" y="1219200"/>
            <a:ext cx="2458953" cy="2389708"/>
            <a:chOff x="5614334" y="4150630"/>
            <a:chExt cx="2839705" cy="2430078"/>
          </a:xfrm>
        </p:grpSpPr>
        <p:pic>
          <p:nvPicPr>
            <p:cNvPr id="35" name="Picture 4" descr="Káº¿t quáº£ hÃ¬nh áº£nh cho vien pháº¥n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70" r="81305" b="28609"/>
            <a:stretch/>
          </p:blipFill>
          <p:spPr bwMode="auto">
            <a:xfrm>
              <a:off x="5614334" y="4800600"/>
              <a:ext cx="446383" cy="1378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Káº¿t quáº£ hÃ¬nh áº£nh cho vien pháº¥n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70" r="81305" b="28609"/>
            <a:stretch/>
          </p:blipFill>
          <p:spPr bwMode="auto">
            <a:xfrm>
              <a:off x="6778681" y="4496915"/>
              <a:ext cx="460319" cy="1421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Káº¿t quáº£ hÃ¬nh áº£nh cho vien pháº¥n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961" y="4150630"/>
              <a:ext cx="2430078" cy="2430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Káº¿t quáº£ hÃ¬nh áº£nh cho vien pháº¥n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70" r="81305" b="28609"/>
            <a:stretch/>
          </p:blipFill>
          <p:spPr bwMode="auto">
            <a:xfrm>
              <a:off x="6070648" y="5078343"/>
              <a:ext cx="446383" cy="1378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Hình chữ nhật 38"/>
          <p:cNvSpPr/>
          <p:nvPr/>
        </p:nvSpPr>
        <p:spPr>
          <a:xfrm>
            <a:off x="4119022" y="2258533"/>
            <a:ext cx="1981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í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hơn</a:t>
            </a:r>
            <a:endParaRPr lang="vi-VN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9" name="Ảnh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43" y="3608908"/>
            <a:ext cx="3265977" cy="3271001"/>
          </a:xfrm>
          <a:prstGeom prst="rect">
            <a:avLst/>
          </a:prstGeom>
        </p:spPr>
      </p:pic>
      <p:pic>
        <p:nvPicPr>
          <p:cNvPr id="41" name="Ảnh 40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8" y="4114800"/>
            <a:ext cx="3265977" cy="3271001"/>
          </a:xfrm>
          <a:prstGeom prst="rect">
            <a:avLst/>
          </a:prstGeom>
        </p:spPr>
      </p:pic>
      <p:pic>
        <p:nvPicPr>
          <p:cNvPr id="42" name="Ảnh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271" y="3349155"/>
            <a:ext cx="3613906" cy="3613906"/>
          </a:xfrm>
          <a:prstGeom prst="rect">
            <a:avLst/>
          </a:prstGeom>
        </p:spPr>
      </p:pic>
      <p:pic>
        <p:nvPicPr>
          <p:cNvPr id="52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0" r="50000" b="13366"/>
          <a:stretch/>
        </p:blipFill>
        <p:spPr bwMode="auto">
          <a:xfrm>
            <a:off x="5623230" y="1649801"/>
            <a:ext cx="1099306" cy="16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0" r="50000" b="13366"/>
          <a:stretch/>
        </p:blipFill>
        <p:spPr bwMode="auto">
          <a:xfrm>
            <a:off x="6722536" y="1615344"/>
            <a:ext cx="1099306" cy="16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0" r="50000" b="13366"/>
          <a:stretch/>
        </p:blipFill>
        <p:spPr bwMode="auto">
          <a:xfrm>
            <a:off x="7821842" y="1664586"/>
            <a:ext cx="1099306" cy="16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Nhóm 54"/>
          <p:cNvGrpSpPr/>
          <p:nvPr/>
        </p:nvGrpSpPr>
        <p:grpSpPr>
          <a:xfrm>
            <a:off x="323850" y="912399"/>
            <a:ext cx="2458953" cy="2389708"/>
            <a:chOff x="5614334" y="4150630"/>
            <a:chExt cx="2839705" cy="2430078"/>
          </a:xfrm>
        </p:grpSpPr>
        <p:pic>
          <p:nvPicPr>
            <p:cNvPr id="56" name="Picture 4" descr="Káº¿t quáº£ hÃ¬nh áº£nh cho vien pháº¥n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70" r="81305" b="28609"/>
            <a:stretch/>
          </p:blipFill>
          <p:spPr bwMode="auto">
            <a:xfrm>
              <a:off x="5614334" y="4800600"/>
              <a:ext cx="446383" cy="1378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Káº¿t quáº£ hÃ¬nh áº£nh cho vien pháº¥n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70" r="81305" b="28609"/>
            <a:stretch/>
          </p:blipFill>
          <p:spPr bwMode="auto">
            <a:xfrm>
              <a:off x="6778681" y="4496915"/>
              <a:ext cx="460319" cy="1421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Káº¿t quáº£ hÃ¬nh áº£nh cho vien pháº¥n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961" y="4150630"/>
              <a:ext cx="2430078" cy="2430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 descr="Káº¿t quáº£ hÃ¬nh áº£nh cho vien pháº¥n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70" r="81305" b="28609"/>
            <a:stretch/>
          </p:blipFill>
          <p:spPr bwMode="auto">
            <a:xfrm>
              <a:off x="6070648" y="5078343"/>
              <a:ext cx="446383" cy="1378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Hình chữ nhật 59"/>
          <p:cNvSpPr/>
          <p:nvPr/>
        </p:nvSpPr>
        <p:spPr>
          <a:xfrm>
            <a:off x="2514601" y="1824700"/>
            <a:ext cx="327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nhiều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hơn</a:t>
            </a:r>
            <a:endParaRPr lang="vi-VN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0" name="Hình chữ nhật 39"/>
          <p:cNvSpPr/>
          <p:nvPr/>
        </p:nvSpPr>
        <p:spPr>
          <a:xfrm>
            <a:off x="5181600" y="228601"/>
            <a:ext cx="37192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Nhiều hơn, ít hơn</a:t>
            </a:r>
            <a:endParaRPr lang="vi-VN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391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01 -0.03677 C 0.03333 -0.06013 0.03594 -0.05064 0.00625 -0.05273 C -0.02708 -0.0592 -0.01476 -0.0555 -0.03108 -0.06059 C -0.06944 -0.0599 -0.10764 -0.0599 -0.14601 -0.05874 C -0.15712 -0.05828 -0.1691 -0.05157 -0.18038 -0.05064 C -0.19427 -0.04949 -0.20816 -0.04949 -0.22205 -0.04879 C -0.31979 -0.05134 -0.34045 -0.04417 -0.40712 -0.06267 C -0.42361 -0.07909 -0.40226 -0.05966 -0.42066 -0.07053 C -0.42292 -0.07192 -0.42448 -0.07493 -0.42656 -0.07655 C -0.4342 -0.0821 -0.44514 -0.08626 -0.45347 -0.08857 C -0.47066 -0.10199 -0.46267 -0.09875 -0.47587 -0.10245 C -0.48142 -0.10731 -0.48542 -0.11332 -0.4908 -0.11841 C -0.4941 -0.12141 -0.49792 -0.12326 -0.50121 -0.12627 C -0.5066 -0.13136 -0.50989 -0.13991 -0.51458 -0.14616 C -0.51667 -0.15402 -0.52083 -0.15888 -0.52361 -0.16605 C -0.52691 -0.17484 -0.52864 -0.18455 -0.53108 -0.1938 C -0.53698 -0.21623 -0.5316 -0.18455 -0.53559 -0.20583 C -0.53715 -0.21438 -0.53785 -0.22317 -0.53993 -0.23173 C -0.54305 -0.24445 -0.55052 -0.2641 -0.55052 -0.27729 " pathEditMode="relative" rAng="0" ptsTypes="ffffffffffffffffff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35" y="-120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92414E-6 C -0.01458 0.00509 -0.02535 0.01966 -0.03889 0.02798 C -0.05035 0.03492 -0.05955 0.03955 -0.0717 0.04186 C -0.08351 0.04972 -0.09739 0.04995 -0.11041 0.0518 C -0.12239 0.05111 -0.13437 0.05134 -0.14635 0.04972 C -0.15399 0.04857 -0.16094 0.04024 -0.16875 0.03793 C -0.17639 0.0303 -0.17882 0.02012 -0.18507 0.00995 C -0.18958 -0.01827 -0.18281 0.01735 -0.19114 -0.00786 C -0.19219 -0.01087 -0.19166 -0.01457 -0.19253 -0.01781 C -0.19357 -0.02197 -0.19548 -0.02567 -0.19705 -0.0296 C -0.20052 -0.04926 -0.20312 -0.06984 -0.20746 -0.08927 C -0.20816 -0.09204 -0.20955 -0.09459 -0.21041 -0.09736 C -0.21163 -0.10129 -0.21267 -0.10523 -0.21337 -0.10916 C -0.21701 -0.12882 -0.21232 -0.11401 -0.21788 -0.12905 C -0.22153 -0.1716 -0.21094 -0.21762 -0.22535 -0.25647 C -0.23229 -0.27544 -0.24566 -0.28284 -0.25972 -0.28631 C -0.26719 -0.28816 -0.28212 -0.29209 -0.28212 -0.29209 L -0.28055 -0.30805 " pathEditMode="relative" ptsTypes="ffffffffffffffff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1304E-6 C -0.01042 0.00601 -0.01806 0.02359 -0.02761 0.03376 C -0.03577 0.04209 -0.04236 0.04764 -0.05087 0.05041 C -0.0592 0.05989 -0.0691 0.06013 -0.0783 0.06244 C -0.08681 0.06151 -0.09532 0.06174 -0.10382 0.05989 C -0.1092 0.05851 -0.11424 0.04833 -0.11979 0.04556 C -0.12518 0.03654 -0.12691 0.02428 -0.13125 0.01202 C -0.13455 -0.02197 -0.12969 0.02081 -0.13559 -0.00949 C -0.13629 -0.01319 -0.13594 -0.01758 -0.13664 -0.02151 C -0.13733 -0.02637 -0.13872 -0.03099 -0.13976 -0.03562 C -0.14219 -0.05921 -0.1441 -0.08395 -0.14723 -0.10731 C -0.14757 -0.11078 -0.14861 -0.11379 -0.14931 -0.11703 C -0.15018 -0.12188 -0.15087 -0.12651 -0.15139 -0.13136 C -0.154 -0.15495 -0.1507 -0.13715 -0.15452 -0.15518 C -0.15712 -0.20653 -0.14966 -0.2618 -0.1599 -0.30851 C -0.16476 -0.33141 -0.17431 -0.3402 -0.1842 -0.34436 C -0.18959 -0.34667 -0.2 -0.3513 -0.2 -0.35107 L -0.19896 -0.37049 " pathEditMode="relative" rAng="0" ptsTypes="ffffffffffffffff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5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60" grpId="0"/>
      <p:bldP spid="6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̉nh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1" y="-152399"/>
            <a:ext cx="8588374" cy="6915150"/>
          </a:xfrm>
          <a:prstGeom prst="rect">
            <a:avLst/>
          </a:prstGeom>
        </p:spPr>
      </p:pic>
      <p:sp>
        <p:nvSpPr>
          <p:cNvPr id="15" name="Hình chữ nhật 14"/>
          <p:cNvSpPr/>
          <p:nvPr/>
        </p:nvSpPr>
        <p:spPr>
          <a:xfrm>
            <a:off x="2237876" y="3418582"/>
            <a:ext cx="476032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* So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sánh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bằng cách nối số lượng hai nhóm</a:t>
            </a:r>
            <a:endParaRPr lang="vi-VN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6" name="Nhóm 15"/>
          <p:cNvGrpSpPr/>
          <p:nvPr/>
        </p:nvGrpSpPr>
        <p:grpSpPr>
          <a:xfrm>
            <a:off x="0" y="4949398"/>
            <a:ext cx="9144000" cy="1929992"/>
            <a:chOff x="71718" y="4949398"/>
            <a:chExt cx="9072282" cy="1929992"/>
          </a:xfrm>
        </p:grpSpPr>
        <p:pic>
          <p:nvPicPr>
            <p:cNvPr id="17" name="Ảnh 1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3" t="21137"/>
            <a:stretch/>
          </p:blipFill>
          <p:spPr>
            <a:xfrm>
              <a:off x="4608000" y="4949398"/>
              <a:ext cx="4536000" cy="1929932"/>
            </a:xfrm>
            <a:prstGeom prst="rect">
              <a:avLst/>
            </a:prstGeom>
          </p:spPr>
        </p:pic>
        <p:pic>
          <p:nvPicPr>
            <p:cNvPr id="18" name="Ảnh 1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3" t="21137"/>
            <a:stretch/>
          </p:blipFill>
          <p:spPr>
            <a:xfrm flipH="1">
              <a:off x="71718" y="4949398"/>
              <a:ext cx="4536141" cy="1929992"/>
            </a:xfrm>
            <a:prstGeom prst="rect">
              <a:avLst/>
            </a:prstGeom>
          </p:spPr>
        </p:pic>
      </p:grpSp>
      <p:sp>
        <p:nvSpPr>
          <p:cNvPr id="10" name="Hình chữ nhật 9"/>
          <p:cNvSpPr/>
          <p:nvPr/>
        </p:nvSpPr>
        <p:spPr>
          <a:xfrm>
            <a:off x="5181600" y="228601"/>
            <a:ext cx="37192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Nhiều hơn, ít hơn</a:t>
            </a:r>
            <a:endParaRPr lang="vi-VN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9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̉n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94"/>
          <a:stretch/>
        </p:blipFill>
        <p:spPr>
          <a:xfrm flipH="1">
            <a:off x="0" y="3244094"/>
            <a:ext cx="2775706" cy="3613906"/>
          </a:xfrm>
          <a:prstGeom prst="rect">
            <a:avLst/>
          </a:prstGeom>
        </p:spPr>
      </p:pic>
      <p:pic>
        <p:nvPicPr>
          <p:cNvPr id="11266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3845"/>
          <a:stretch/>
        </p:blipFill>
        <p:spPr bwMode="auto">
          <a:xfrm>
            <a:off x="2159834" y="1238534"/>
            <a:ext cx="1683896" cy="168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9" r="-1520" b="53845"/>
          <a:stretch/>
        </p:blipFill>
        <p:spPr bwMode="auto">
          <a:xfrm>
            <a:off x="2134231" y="3067334"/>
            <a:ext cx="1735102" cy="168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3845"/>
          <a:stretch/>
        </p:blipFill>
        <p:spPr bwMode="auto">
          <a:xfrm>
            <a:off x="2159834" y="4972334"/>
            <a:ext cx="1683896" cy="168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̉n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43660"/>
            <a:ext cx="1899807" cy="1899807"/>
          </a:xfrm>
          <a:prstGeom prst="rect">
            <a:avLst/>
          </a:prstGeom>
        </p:spPr>
      </p:pic>
      <p:pic>
        <p:nvPicPr>
          <p:cNvPr id="11" name="Ảnh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101143"/>
            <a:ext cx="1899807" cy="1899807"/>
          </a:xfrm>
          <a:prstGeom prst="rect">
            <a:avLst/>
          </a:prstGeom>
        </p:spPr>
      </p:pic>
      <p:cxnSp>
        <p:nvCxnSpPr>
          <p:cNvPr id="12" name="Đường kết nối Thẳng 11"/>
          <p:cNvCxnSpPr>
            <a:stCxn id="11266" idx="3"/>
            <a:endCxn id="6" idx="1"/>
          </p:cNvCxnSpPr>
          <p:nvPr/>
        </p:nvCxnSpPr>
        <p:spPr>
          <a:xfrm>
            <a:off x="3843730" y="2081283"/>
            <a:ext cx="2709470" cy="81228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Đường kết nối Thẳng 13"/>
          <p:cNvCxnSpPr/>
          <p:nvPr/>
        </p:nvCxnSpPr>
        <p:spPr>
          <a:xfrm>
            <a:off x="3995819" y="4036435"/>
            <a:ext cx="2709470" cy="81228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Hình Bầu dục 12"/>
          <p:cNvSpPr/>
          <p:nvPr/>
        </p:nvSpPr>
        <p:spPr>
          <a:xfrm>
            <a:off x="1905000" y="4848716"/>
            <a:ext cx="2209800" cy="2009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6" name="Khung Chú Thích Hình Đám Mây 15"/>
          <p:cNvSpPr/>
          <p:nvPr/>
        </p:nvSpPr>
        <p:spPr>
          <a:xfrm>
            <a:off x="2233588" y="1420623"/>
            <a:ext cx="4953000" cy="2133600"/>
          </a:xfrm>
          <a:prstGeom prst="cloudCallout">
            <a:avLst>
              <a:gd name="adj1" fmla="val -62716"/>
              <a:gd name="adj2" fmla="val 82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con khỉ nhiều hơn số quả chuối.</a:t>
            </a:r>
            <a:endParaRPr lang="vi-VN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Khung Chú Thích Hình Đám Mây 16"/>
          <p:cNvSpPr/>
          <p:nvPr/>
        </p:nvSpPr>
        <p:spPr>
          <a:xfrm>
            <a:off x="2116047" y="1391657"/>
            <a:ext cx="4953000" cy="2133600"/>
          </a:xfrm>
          <a:prstGeom prst="cloudCallout">
            <a:avLst>
              <a:gd name="adj1" fmla="val -62716"/>
              <a:gd name="adj2" fmla="val 82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quả chuối ít hơn số con khỉ.</a:t>
            </a:r>
            <a:endParaRPr lang="vi-VN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Nhóm 17"/>
          <p:cNvGrpSpPr/>
          <p:nvPr/>
        </p:nvGrpSpPr>
        <p:grpSpPr>
          <a:xfrm>
            <a:off x="1420569" y="4950725"/>
            <a:ext cx="3429000" cy="1400032"/>
            <a:chOff x="533400" y="4972334"/>
            <a:chExt cx="5181600" cy="1685498"/>
          </a:xfrm>
        </p:grpSpPr>
        <p:pic>
          <p:nvPicPr>
            <p:cNvPr id="19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3845"/>
            <a:stretch/>
          </p:blipFill>
          <p:spPr bwMode="auto">
            <a:xfrm>
              <a:off x="4031104" y="4972334"/>
              <a:ext cx="1683896" cy="168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3845"/>
            <a:stretch/>
          </p:blipFill>
          <p:spPr bwMode="auto">
            <a:xfrm>
              <a:off x="2278504" y="4972334"/>
              <a:ext cx="1683896" cy="168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9" r="-1520" b="53845"/>
            <a:stretch/>
          </p:blipFill>
          <p:spPr bwMode="auto">
            <a:xfrm>
              <a:off x="533400" y="4972334"/>
              <a:ext cx="1735102" cy="168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Nhóm 21"/>
          <p:cNvGrpSpPr/>
          <p:nvPr/>
        </p:nvGrpSpPr>
        <p:grpSpPr>
          <a:xfrm>
            <a:off x="6761188" y="4950725"/>
            <a:ext cx="2481642" cy="1448809"/>
            <a:chOff x="6430583" y="3886200"/>
            <a:chExt cx="2481642" cy="1448809"/>
          </a:xfrm>
        </p:grpSpPr>
        <p:pic>
          <p:nvPicPr>
            <p:cNvPr id="23" name="Ảnh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0583" y="3886200"/>
              <a:ext cx="1448809" cy="1448809"/>
            </a:xfrm>
            <a:prstGeom prst="rect">
              <a:avLst/>
            </a:prstGeom>
          </p:spPr>
        </p:pic>
        <p:pic>
          <p:nvPicPr>
            <p:cNvPr id="24" name="Ảnh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3416" y="3886200"/>
              <a:ext cx="1448809" cy="1448809"/>
            </a:xfrm>
            <a:prstGeom prst="rect">
              <a:avLst/>
            </a:prstGeom>
          </p:spPr>
        </p:pic>
      </p:grpSp>
      <p:sp>
        <p:nvSpPr>
          <p:cNvPr id="25" name="Hình chữ nhật 24"/>
          <p:cNvSpPr/>
          <p:nvPr/>
        </p:nvSpPr>
        <p:spPr>
          <a:xfrm>
            <a:off x="4849569" y="5492759"/>
            <a:ext cx="24268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nhiều hơn</a:t>
            </a:r>
            <a:endParaRPr lang="vi-VN" sz="3600" b="1" cap="none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pSp>
        <p:nvGrpSpPr>
          <p:cNvPr id="26" name="Nhóm 25"/>
          <p:cNvGrpSpPr/>
          <p:nvPr/>
        </p:nvGrpSpPr>
        <p:grpSpPr>
          <a:xfrm>
            <a:off x="5715000" y="5037943"/>
            <a:ext cx="3429000" cy="1400032"/>
            <a:chOff x="533400" y="4972334"/>
            <a:chExt cx="5181600" cy="1685498"/>
          </a:xfrm>
        </p:grpSpPr>
        <p:pic>
          <p:nvPicPr>
            <p:cNvPr id="27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3845"/>
            <a:stretch/>
          </p:blipFill>
          <p:spPr bwMode="auto">
            <a:xfrm>
              <a:off x="4031104" y="4972334"/>
              <a:ext cx="1683896" cy="168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3845"/>
            <a:stretch/>
          </p:blipFill>
          <p:spPr bwMode="auto">
            <a:xfrm>
              <a:off x="2278504" y="4972334"/>
              <a:ext cx="1683896" cy="168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9" r="-1520" b="53845"/>
            <a:stretch/>
          </p:blipFill>
          <p:spPr bwMode="auto">
            <a:xfrm>
              <a:off x="533400" y="4972334"/>
              <a:ext cx="1735102" cy="168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Nhóm 29"/>
          <p:cNvGrpSpPr/>
          <p:nvPr/>
        </p:nvGrpSpPr>
        <p:grpSpPr>
          <a:xfrm>
            <a:off x="1519864" y="4989166"/>
            <a:ext cx="2481642" cy="1448809"/>
            <a:chOff x="6430583" y="3886200"/>
            <a:chExt cx="2481642" cy="1448809"/>
          </a:xfrm>
        </p:grpSpPr>
        <p:pic>
          <p:nvPicPr>
            <p:cNvPr id="31" name="Ảnh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0583" y="3886200"/>
              <a:ext cx="1448809" cy="1448809"/>
            </a:xfrm>
            <a:prstGeom prst="rect">
              <a:avLst/>
            </a:prstGeom>
          </p:spPr>
        </p:pic>
        <p:pic>
          <p:nvPicPr>
            <p:cNvPr id="32" name="Ảnh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3416" y="3886200"/>
              <a:ext cx="1448809" cy="1448809"/>
            </a:xfrm>
            <a:prstGeom prst="rect">
              <a:avLst/>
            </a:prstGeom>
          </p:spPr>
        </p:pic>
      </p:grpSp>
      <p:sp>
        <p:nvSpPr>
          <p:cNvPr id="33" name="Hình chữ nhật 32"/>
          <p:cNvSpPr/>
          <p:nvPr/>
        </p:nvSpPr>
        <p:spPr>
          <a:xfrm>
            <a:off x="3429000" y="5534172"/>
            <a:ext cx="24268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ít hơn</a:t>
            </a:r>
            <a:endParaRPr lang="vi-VN" sz="3600" b="1" cap="none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4" name="Hình chữ nhật 33"/>
          <p:cNvSpPr/>
          <p:nvPr/>
        </p:nvSpPr>
        <p:spPr>
          <a:xfrm>
            <a:off x="5181600" y="228601"/>
            <a:ext cx="37192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Nhiều hơn, ít hơn</a:t>
            </a:r>
            <a:endParaRPr lang="vi-VN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221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7" grpId="0" animBg="1"/>
      <p:bldP spid="25" grpId="0"/>
      <p:bldP spid="25" grpId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264" y="1447800"/>
            <a:ext cx="4762500" cy="541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ình chữ nhật 25"/>
          <p:cNvSpPr/>
          <p:nvPr/>
        </p:nvSpPr>
        <p:spPr>
          <a:xfrm>
            <a:off x="2210085" y="2057400"/>
            <a:ext cx="63287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LUYỆN TẬP</a:t>
            </a:r>
            <a:endParaRPr lang="vi-VN" sz="88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3" name="Ảnh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03117" y="3831743"/>
            <a:ext cx="3514725" cy="3026257"/>
          </a:xfrm>
          <a:prstGeom prst="rect">
            <a:avLst/>
          </a:prstGeom>
        </p:spPr>
      </p:pic>
      <p:sp>
        <p:nvSpPr>
          <p:cNvPr id="8" name="Hình chữ nhật 7"/>
          <p:cNvSpPr/>
          <p:nvPr/>
        </p:nvSpPr>
        <p:spPr>
          <a:xfrm>
            <a:off x="5181600" y="228601"/>
            <a:ext cx="37192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Nhiều hơn, ít hơn</a:t>
            </a:r>
            <a:endParaRPr lang="vi-VN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35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̣ng sóng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ạng sóng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iấ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275</TotalTime>
  <Words>587</Words>
  <Application>Microsoft Office PowerPoint</Application>
  <PresentationFormat>Trình chiếu trên màn hình (4:3)</PresentationFormat>
  <Paragraphs>81</Paragraphs>
  <Slides>20</Slides>
  <Notes>1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20</vt:i4>
      </vt:variant>
    </vt:vector>
  </HeadingPairs>
  <TitlesOfParts>
    <vt:vector size="21" baseType="lpstr">
      <vt:lpstr>Dạng sóng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Asus</dc:creator>
  <cp:lastModifiedBy>Asus</cp:lastModifiedBy>
  <cp:revision>33</cp:revision>
  <dcterms:created xsi:type="dcterms:W3CDTF">2006-08-16T00:00:00Z</dcterms:created>
  <dcterms:modified xsi:type="dcterms:W3CDTF">2019-10-04T02:58:03Z</dcterms:modified>
</cp:coreProperties>
</file>