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007577194" r:id="rId6"/>
    <p:sldId id="284" r:id="rId7"/>
    <p:sldId id="445" r:id="rId8"/>
    <p:sldId id="260" r:id="rId9"/>
    <p:sldId id="355" r:id="rId10"/>
    <p:sldId id="261" r:id="rId11"/>
    <p:sldId id="294" r:id="rId12"/>
    <p:sldId id="262" r:id="rId13"/>
    <p:sldId id="296" r:id="rId14"/>
    <p:sldId id="358" r:id="rId15"/>
    <p:sldId id="359" r:id="rId16"/>
    <p:sldId id="360" r:id="rId17"/>
    <p:sldId id="427" r:id="rId18"/>
    <p:sldId id="267" r:id="rId19"/>
    <p:sldId id="428" r:id="rId20"/>
    <p:sldId id="450" r:id="rId21"/>
    <p:sldId id="441" r:id="rId22"/>
    <p:sldId id="448" r:id="rId23"/>
    <p:sldId id="285" r:id="rId24"/>
    <p:sldId id="429" r:id="rId25"/>
    <p:sldId id="292" r:id="rId26"/>
    <p:sldId id="2007577211" r:id="rId27"/>
    <p:sldId id="269" r:id="rId28"/>
    <p:sldId id="454" r:id="rId29"/>
    <p:sldId id="455" r:id="rId30"/>
    <p:sldId id="458" r:id="rId31"/>
    <p:sldId id="457" r:id="rId32"/>
    <p:sldId id="456" r:id="rId33"/>
    <p:sldId id="459" r:id="rId34"/>
    <p:sldId id="291" r:id="rId35"/>
    <p:sldId id="2007577210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25E"/>
    <a:srgbClr val="EFFAEE"/>
    <a:srgbClr val="D7F5D7"/>
    <a:srgbClr val="818181"/>
    <a:srgbClr val="B3DEDF"/>
    <a:srgbClr val="377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 autoAdjust="0"/>
  </p:normalViewPr>
  <p:slideViewPr>
    <p:cSldViewPr snapToGrid="0">
      <p:cViewPr varScale="1">
        <p:scale>
          <a:sx n="44" d="100"/>
          <a:sy n="44" d="100"/>
        </p:scale>
        <p:origin x="98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C5EE3-D26B-4A11-9E2A-94C92C423039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5926C-2D2B-426A-B19F-1994A04D6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420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98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260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967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177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988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64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ADEFD8BB-E185-408B-8DD5-C061A55A3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7C5E4E-9F3C-4EA5-97C5-16BE348CDA6E}" type="slidenum">
              <a:rPr lang="en-US" altLang="en-US" sz="1200" b="0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en-US" altLang="en-US" sz="1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Slide Image Placeholder 1">
            <a:extLst>
              <a:ext uri="{FF2B5EF4-FFF2-40B4-BE49-F238E27FC236}">
                <a16:creationId xmlns:a16="http://schemas.microsoft.com/office/drawing/2014/main" id="{462FF0B2-393F-42D5-8B98-CCB116D60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6" name="Notes Placeholder 2">
            <a:extLst>
              <a:ext uri="{FF2B5EF4-FFF2-40B4-BE49-F238E27FC236}">
                <a16:creationId xmlns:a16="http://schemas.microsoft.com/office/drawing/2014/main" id="{A9E85D6E-98B2-4119-9AF3-3FCA232BB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38917" name="Slide Number Placeholder 3">
            <a:extLst>
              <a:ext uri="{FF2B5EF4-FFF2-40B4-BE49-F238E27FC236}">
                <a16:creationId xmlns:a16="http://schemas.microsoft.com/office/drawing/2014/main" id="{6DBC38C3-604A-4A56-9CFF-93AD2CBDCFD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89EF28F-0FF3-4E7E-B325-AF832B7A90D6}" type="slidenum"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pPr algn="r"/>
              <a:t>30</a:t>
            </a:fld>
            <a:endParaRPr lang="en-US" altLang="en-US" sz="1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0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27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45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86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7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861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0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0A7EDF-3F97-43A8-9999-BDDB56698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E8ED16B-D831-4A94-8535-AD25DD85D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225369-E140-491D-864E-EF812CE0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FC321-C023-4A5C-9944-1E892F16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8DBF2C-B63A-4F6C-90C7-3DD7C777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4A199-CB30-4DAF-BC8E-3ED99B745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3BC229-DC67-4FFD-BF32-58A9E01AF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EEC357-3DF7-44E1-B316-8CA8AA8F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5EB570-1D68-4FEC-94A0-7C7F76EA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30FCB7-260E-48ED-A217-8C3C995B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6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8887E9-DF04-4CFE-B6E2-9A835191A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94A32E9-7F3B-4BF8-8A1F-D706B6D04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971653-8B81-4678-86B2-7596787D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E664CE-6BE5-447F-BC7E-1567DF93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4A4456-A18F-4424-895E-69DF7037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C58629-38DA-4DD2-B18E-75F1EF0122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24E2D7-6FFD-4A0A-A398-A0944F825D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485B2B-39F2-4A10-B307-8E20903B65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2C5E50A-F720-4ECA-8901-BA2AA6D7A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865295"/>
      </p:ext>
    </p:extLst>
  </p:cSld>
  <p:clrMapOvr>
    <a:masterClrMapping/>
  </p:clrMapOvr>
  <p:transition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50DF-8548-43C9-B497-B7E813C2A6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111CB-9613-43CC-949E-4C9D481015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B39DD-3840-42FD-9EFB-1F4D1A0E04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6ABC050-B7BD-475F-8B19-9696768162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181902"/>
      </p:ext>
    </p:extLst>
  </p:cSld>
  <p:clrMapOvr>
    <a:masterClrMapping/>
  </p:clrMapOvr>
  <p:transition>
    <p:checke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13C6EE-80E8-4C03-97C7-E0359286D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1D74E0-B2DA-4509-8CB1-355BD43A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8FDF9C-9C50-490A-8B49-8CAC5F39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347B3-98EE-41D4-8BD7-886548ED51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764850"/>
      </p:ext>
    </p:extLst>
  </p:cSld>
  <p:clrMapOvr>
    <a:masterClrMapping/>
  </p:clrMapOvr>
  <p:transition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87C859-DA06-4284-9568-8311DB66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6E801B-EEC6-4CF1-B772-3C25BD48E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F4DE25-3720-4E58-9F2E-E8131ED9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DDCEE2-7E92-4387-959D-F2933838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99950F-0BB5-4AD0-9E7B-B5577601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B6FAA-88CF-4092-941F-93394EE03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3B4E6A-22BA-43B9-A343-2D21C77F1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60C520-C7E2-40CF-8B2B-7123BC6F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7BF052-0B36-40D3-97A7-454F6BF7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CA973B-B9F7-433C-8687-08FF8FD5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026A1-C81E-449E-AA88-E019D814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C649C4-CD41-4ED0-AEB6-49D1DFC82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6340C4-6417-4071-BF70-E82E463C5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AE64D0-CBA0-4261-B523-76A29A5E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20113C-BC0A-41F9-9352-41907402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F60FCA-8087-4E53-9F48-2D36872B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94C64C-B68A-47CB-BBE3-580EEC4A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A6A725-121E-413C-A7C9-6601D4172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C22163-1B4D-4969-95D0-BCF10B428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D17C2D-E2F2-4251-B9E0-1715ED7BE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2FD8D55-A067-441D-979A-099BBCDB8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5B76CAC-E7F0-46D6-AD3C-7F5F596B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7CC588D-1AC1-4964-8A65-C000285D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872D36-2FF9-4AD1-8241-AFF27189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F368FD-2669-4D0C-9401-0CDC0F10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5E681D-B55E-474F-9DAB-63E019DE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87B807B-47B3-4495-B290-D42D1B3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06C67E-9E27-4B1A-B624-ECF0DE7A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7CBB64-FFBD-4FFF-8420-4F7AC395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5D97B79-4892-4DEC-93CA-80507FF0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91415D-C75A-4251-B76E-32E2CC6D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2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BCDAE-C82C-4FC1-892F-E3FFFC84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0F7257-50C0-4BCF-8007-68A81F937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330F6F-FEFC-48F6-BC7C-4B032BC55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9CDE60-40F6-4E72-8569-504E20A0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5EAD04-3708-42E5-B2BF-9E1039D1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2EAD6E-C19A-41CA-98DA-BA7B46D3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ED2BA-FD4D-46CE-A293-0F14DF92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FEF026A-645F-4103-905E-1D081CA72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699D3C-FC96-4FD6-A393-7019E526C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D4A031-67A3-48E3-B379-1386994E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6B2C5D-BB7D-47EF-B10E-58494191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3454DD-2849-4114-8AC8-A3F1648E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8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A3639B5-6E37-4A6D-A7A2-41DF624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C8029B-464E-4436-A343-4573255D0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8E9CF8-9F6F-49E0-BED9-4A6DE2E6A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41F36-B7C5-4D48-8F07-369DC76ED0E0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CD7063-B962-42AA-8032-0C83208BB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AF011-4D69-4910-B6BF-351776368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2CD13-3645-46EF-B94D-BAFE572B7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5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3.png"/><Relationship Id="rId7" Type="http://schemas.openxmlformats.org/officeDocument/2006/relationships/image" Target="../media/image4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5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9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F44E7D9-4E72-4DBD-B075-D333C85BA75D}"/>
              </a:ext>
            </a:extLst>
          </p:cNvPr>
          <p:cNvSpPr/>
          <p:nvPr/>
        </p:nvSpPr>
        <p:spPr>
          <a:xfrm>
            <a:off x="2136738" y="707788"/>
            <a:ext cx="5724644" cy="1317097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EA10962-9DE5-4C16-B098-7AAB99305E5F}"/>
              </a:ext>
            </a:extLst>
          </p:cNvPr>
          <p:cNvSpPr txBox="1"/>
          <p:nvPr/>
        </p:nvSpPr>
        <p:spPr>
          <a:xfrm>
            <a:off x="2230298" y="824556"/>
            <a:ext cx="502573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vi-VN" altLang="zh-CN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汉仪铸字美心体W" panose="00000500000000000000" pitchFamily="2" charset="-122"/>
              </a:rPr>
              <a:t>Tập đọc 5</a:t>
            </a:r>
            <a:endParaRPr lang="zh-CN" alt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汉仪铸字美心体W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29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F47D265-DC7C-4453-8F1B-06668AAE9C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75417">
            <a:off x="-224688" y="4542149"/>
            <a:ext cx="2494522" cy="81820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7B1F227-7A26-4C60-BD62-FAA0F49D84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275226">
            <a:off x="10413241" y="141630"/>
            <a:ext cx="1650046" cy="238587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B193A3-EE11-48E3-82B4-E6FF148B8A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2" b="15706"/>
          <a:stretch/>
        </p:blipFill>
        <p:spPr>
          <a:xfrm>
            <a:off x="9875995" y="4125671"/>
            <a:ext cx="2316005" cy="2732330"/>
          </a:xfrm>
          <a:prstGeom prst="rect">
            <a:avLst/>
          </a:prstGeom>
        </p:spPr>
      </p:pic>
      <p:sp>
        <p:nvSpPr>
          <p:cNvPr id="26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4635149" y="4664280"/>
            <a:ext cx="549945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altLang="zh-CN" sz="3000" dirty="0">
                <a:ln w="25400">
                  <a:noFill/>
                </a:ln>
                <a:solidFill>
                  <a:srgbClr val="2F725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Đàn ba-la-lai-ca</a:t>
            </a:r>
            <a:endParaRPr lang="zh-CN" altLang="en-US" sz="3000" dirty="0">
              <a:ln w="25400">
                <a:noFill/>
              </a:ln>
              <a:solidFill>
                <a:srgbClr val="2F725E"/>
              </a:solidFill>
              <a:latin typeface="Tahoma" pitchFamily="34" charset="0"/>
              <a:ea typeface="汉仪铸字美心体W" panose="00000500000000000000" pitchFamily="2" charset="-122"/>
              <a:cs typeface="Tahoma" pitchFamily="34" charset="0"/>
            </a:endParaRPr>
          </a:p>
        </p:txBody>
      </p:sp>
      <p:pic>
        <p:nvPicPr>
          <p:cNvPr id="3" name="giai nghia Dan balalaik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82062"/>
            <a:ext cx="12293600" cy="6917832"/>
          </a:xfrm>
        </p:spPr>
      </p:pic>
    </p:spTree>
    <p:extLst>
      <p:ext uri="{BB962C8B-B14F-4D97-AF65-F5344CB8AC3E}">
        <p14:creationId xmlns:p14="http://schemas.microsoft.com/office/powerpoint/2010/main" val="28066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48263" y="380127"/>
            <a:ext cx="3822700" cy="28670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3538884"/>
            <a:ext cx="4762500" cy="31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5" y="3476071"/>
            <a:ext cx="4245825" cy="3328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62" y="0"/>
            <a:ext cx="3472675" cy="347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2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6964903" y="0"/>
            <a:ext cx="5227097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DB0A51B-4C2F-4DF6-8FD5-26D362B303D3}"/>
              </a:ext>
            </a:extLst>
          </p:cNvPr>
          <p:cNvGrpSpPr/>
          <p:nvPr/>
        </p:nvGrpSpPr>
        <p:grpSpPr>
          <a:xfrm>
            <a:off x="736600" y="3351264"/>
            <a:ext cx="6038739" cy="1317097"/>
            <a:chOff x="4803645" y="2265528"/>
            <a:chExt cx="6038739" cy="1317097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9DA862B-B10B-4B48-ACBE-4301476B8FF4}"/>
                </a:ext>
              </a:extLst>
            </p:cNvPr>
            <p:cNvSpPr/>
            <p:nvPr/>
          </p:nvSpPr>
          <p:spPr>
            <a:xfrm>
              <a:off x="4803645" y="2265528"/>
              <a:ext cx="6038739" cy="1317097"/>
            </a:xfrm>
            <a:prstGeom prst="rect">
              <a:avLst/>
            </a:prstGeom>
            <a:solidFill>
              <a:srgbClr val="377561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FA33283-29AE-4D79-871F-8F7C78266ADA}"/>
                </a:ext>
              </a:extLst>
            </p:cNvPr>
            <p:cNvSpPr txBox="1"/>
            <p:nvPr/>
          </p:nvSpPr>
          <p:spPr>
            <a:xfrm>
              <a:off x="4952630" y="2382296"/>
              <a:ext cx="5889754" cy="12003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vi-VN" altLang="zh-CN" sz="7200" dirty="0"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BÀI</a:t>
              </a:r>
              <a:endParaRPr lang="zh-CN" altLang="en-US" sz="7200" dirty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汉仪铸字美心体W" panose="00000500000000000000" pitchFamily="2" charset="-122"/>
                <a:cs typeface="Tahoma" pitchFamily="34" charset="0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3037611" y="1836816"/>
            <a:ext cx="1585690" cy="16312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0000" dirty="0">
                <a:ln w="25400">
                  <a:noFill/>
                </a:ln>
                <a:solidFill>
                  <a:srgbClr val="2F725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  <a:endParaRPr lang="zh-CN" altLang="en-US" sz="10000" dirty="0">
              <a:ln w="25400">
                <a:noFill/>
              </a:ln>
              <a:solidFill>
                <a:srgbClr val="2F725E"/>
              </a:solidFill>
              <a:latin typeface="Tahoma" pitchFamily="34" charset="0"/>
              <a:ea typeface="汉仪铸字美心体W" panose="00000500000000000000" pitchFamily="2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E875-B811-488B-88FD-36DEBB7B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3409"/>
            <a:ext cx="10515600" cy="66720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9AE12-2D96-4315-A0AA-E8B3A411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1796"/>
            <a:ext cx="10515600" cy="6672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0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extLst>
              <a:ext uri="{FF2B5EF4-FFF2-40B4-BE49-F238E27FC236}">
                <a16:creationId xmlns:a16="http://schemas.microsoft.com/office/drawing/2014/main" id="{249D5DB7-D45E-46EC-800D-7C8F58471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B066B158-A9AF-4BF5-A315-8C0B28B10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86400"/>
            <a:ext cx="868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Trăng một mình sáng toả sa</a:t>
            </a:r>
            <a:r>
              <a:rPr lang="vi-VN" altLang="en-US" sz="2800">
                <a:cs typeface="Times New Roman" panose="02020603050405020304" pitchFamily="18" charset="0"/>
              </a:rPr>
              <a:t>́ng </a:t>
            </a:r>
            <a:r>
              <a:rPr lang="en-US" altLang="en-US" sz="2800">
                <a:cs typeface="Times New Roman" panose="02020603050405020304" pitchFamily="18" charset="0"/>
              </a:rPr>
              <a:t>giữa cảnh đêm bao la, cho ta cảm giác như trăng đang bay lơ lửng, bồng bềnh.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3377D1-DEBD-4526-B697-02C10C8D8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2352675"/>
            <a:ext cx="11066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dirty="0"/>
              <a:t>Khổ thơ 1 cho ta thấy đêm trăng ở sông Đà như thế nào?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272183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9914284" y="866189"/>
            <a:ext cx="2668134" cy="9357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05000" y="1676400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vi-VN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 đọc</a:t>
            </a:r>
            <a:endParaRPr lang="en-US" sz="3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0" y="2209800"/>
            <a:ext cx="38862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ngữ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Ba-la-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lai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lấp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loáng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ngẫm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nghĩ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bỡ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ngỡ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...</a:t>
            </a:r>
          </a:p>
        </p:txBody>
      </p:sp>
      <p:sp>
        <p:nvSpPr>
          <p:cNvPr id="11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2551304" y="246587"/>
            <a:ext cx="734199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altLang="zh-CN" sz="2800" b="1" dirty="0">
                <a:ln w="25400">
                  <a:noFill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Tập đọc</a:t>
            </a:r>
          </a:p>
          <a:p>
            <a:pPr algn="ctr"/>
            <a:r>
              <a:rPr lang="vi-VN" altLang="zh-CN" sz="2800" b="1" dirty="0">
                <a:ln w="25400">
                  <a:noFill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Tiếng đàn ba-la-lai-ca trên sông Đà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298502" y="17526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hiểu</a:t>
            </a:r>
            <a:r>
              <a:rPr lang="en-US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endParaRPr lang="en-US" sz="3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842000" y="1676400"/>
            <a:ext cx="0" cy="459891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752AD8-4E4C-4327-AE45-F9B2AF16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301" y="2498974"/>
            <a:ext cx="5493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2400" dirty="0">
                <a:solidFill>
                  <a:srgbClr val="FF0000"/>
                </a:solidFill>
              </a:rPr>
              <a:t>Ý </a:t>
            </a:r>
            <a:r>
              <a:rPr lang="en-US" altLang="en-US" sz="2400" dirty="0">
                <a:solidFill>
                  <a:srgbClr val="FF0000"/>
                </a:solidFill>
              </a:rPr>
              <a:t>1</a:t>
            </a:r>
            <a:r>
              <a:rPr lang="vi-VN" altLang="en-US" sz="2400" dirty="0">
                <a:solidFill>
                  <a:srgbClr val="FF0000"/>
                </a:solidFill>
              </a:rPr>
              <a:t>: </a:t>
            </a:r>
            <a:r>
              <a:rPr lang="vi-VN" altLang="en-US" sz="2400" dirty="0"/>
              <a:t>Cảnh đêm trăng đẹp trên sông Đà</a:t>
            </a:r>
            <a:endParaRPr lang="vi-V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1EAF8-32C1-4196-98E2-0117F8D4E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599" y="1752601"/>
            <a:ext cx="7739743" cy="195386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say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ngủ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ca</a:t>
            </a:r>
            <a:r>
              <a:rPr lang="vi-VN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̣nh dòng sông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tháp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khoan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nhô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trời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ngẫm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nghĩ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ủi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ben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sóng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nằm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nghỉ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DD67E8F0-2E6F-4CF9-9FEA-97D16D613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19400"/>
            <a:ext cx="199548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Tĩnh mịch</a:t>
            </a:r>
            <a:endParaRPr lang="vi-VN" altLang="en-US">
              <a:cs typeface="Times New Roman" panose="02020603050405020304" pitchFamily="18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D40DEA1D-B42F-4C45-B34B-304CF0FAFD7D}"/>
              </a:ext>
            </a:extLst>
          </p:cNvPr>
          <p:cNvSpPr/>
          <p:nvPr/>
        </p:nvSpPr>
        <p:spPr>
          <a:xfrm>
            <a:off x="3505201" y="2362201"/>
            <a:ext cx="519113" cy="1408113"/>
          </a:xfrm>
          <a:prstGeom prst="leftBrace">
            <a:avLst>
              <a:gd name="adj1" fmla="val 8333"/>
              <a:gd name="adj2" fmla="val 5295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482A7BE3-4710-4C47-8192-A1BAC1A9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03813"/>
            <a:ext cx="194945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Sinh động</a:t>
            </a:r>
            <a:endParaRPr lang="vi-VN" altLang="en-US">
              <a:cs typeface="Times New Roman" panose="02020603050405020304" pitchFamily="18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64E8E68-4D4C-4232-9B99-C755C07C79CA}"/>
              </a:ext>
            </a:extLst>
          </p:cNvPr>
          <p:cNvSpPr/>
          <p:nvPr/>
        </p:nvSpPr>
        <p:spPr>
          <a:xfrm>
            <a:off x="3470276" y="5029201"/>
            <a:ext cx="519113" cy="887413"/>
          </a:xfrm>
          <a:prstGeom prst="leftBrace">
            <a:avLst>
              <a:gd name="adj1" fmla="val 8333"/>
              <a:gd name="adj2" fmla="val 5295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475D3-3F2C-4293-82C4-24E26B64E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724401"/>
            <a:ext cx="5207000" cy="523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C00000"/>
                </a:solidFill>
                <a:cs typeface="Times New Roman" panose="02020603050405020304" pitchFamily="18" charset="0"/>
              </a:rPr>
              <a:t>- Tiếng đàn ngân nga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08265-055B-46C6-97DE-E4CB35FFD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5638801"/>
            <a:ext cx="6070600" cy="523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C00000"/>
                </a:solidFill>
                <a:cs typeface="Times New Roman" panose="02020603050405020304" pitchFamily="18" charset="0"/>
              </a:rPr>
              <a:t>- Dòng sông lấp loáng dưới trăng</a:t>
            </a:r>
          </a:p>
        </p:txBody>
      </p:sp>
      <p:sp>
        <p:nvSpPr>
          <p:cNvPr id="20489" name="TextBox 10">
            <a:extLst>
              <a:ext uri="{FF2B5EF4-FFF2-40B4-BE49-F238E27FC236}">
                <a16:creationId xmlns:a16="http://schemas.microsoft.com/office/drawing/2014/main" id="{5BF7F73A-796D-4190-ABB7-6FCE933EF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7" y="52388"/>
            <a:ext cx="1120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cs typeface="Times New Roman" panose="02020603050405020304" pitchFamily="18" charset="0"/>
              </a:rPr>
              <a:t> chi </a:t>
            </a:r>
            <a:r>
              <a:rPr lang="en-US" altLang="en-US" sz="2800" dirty="0" err="1"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đêm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trăng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vừa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tĩnh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mịch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vừa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sông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Đà</a:t>
            </a:r>
            <a:r>
              <a:rPr lang="en-US" altLang="en-US" sz="2800" dirty="0"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2833BB-DC44-4510-82DE-E61E3FC688BF}"/>
              </a:ext>
            </a:extLst>
          </p:cNvPr>
          <p:cNvCxnSpPr/>
          <p:nvPr/>
        </p:nvCxnSpPr>
        <p:spPr>
          <a:xfrm>
            <a:off x="800100" y="100649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DBD5E6-FE77-4AB8-8A5B-0154783CFACF}"/>
              </a:ext>
            </a:extLst>
          </p:cNvPr>
          <p:cNvCxnSpPr/>
          <p:nvPr/>
        </p:nvCxnSpPr>
        <p:spPr>
          <a:xfrm>
            <a:off x="3107419" y="100649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452482-C781-4927-8436-651459AC89D5}"/>
              </a:ext>
            </a:extLst>
          </p:cNvPr>
          <p:cNvCxnSpPr/>
          <p:nvPr/>
        </p:nvCxnSpPr>
        <p:spPr>
          <a:xfrm>
            <a:off x="6858000" y="2362201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41F9DA-1E1F-4ADA-A851-131FD14BD45F}"/>
              </a:ext>
            </a:extLst>
          </p:cNvPr>
          <p:cNvCxnSpPr/>
          <p:nvPr/>
        </p:nvCxnSpPr>
        <p:spPr>
          <a:xfrm>
            <a:off x="9165771" y="29718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CC96A8-FA54-4466-A375-72A2E13EDBD1}"/>
              </a:ext>
            </a:extLst>
          </p:cNvPr>
          <p:cNvCxnSpPr/>
          <p:nvPr/>
        </p:nvCxnSpPr>
        <p:spPr>
          <a:xfrm>
            <a:off x="9699171" y="3706469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FD15DB-A1C1-4491-80A8-DBEAACEB47ED}"/>
              </a:ext>
            </a:extLst>
          </p:cNvPr>
          <p:cNvCxnSpPr/>
          <p:nvPr/>
        </p:nvCxnSpPr>
        <p:spPr>
          <a:xfrm>
            <a:off x="7369629" y="3646715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">
            <a:extLst>
              <a:ext uri="{FF2B5EF4-FFF2-40B4-BE49-F238E27FC236}">
                <a16:creationId xmlns:a16="http://schemas.microsoft.com/office/drawing/2014/main" id="{A045D3C6-9C35-4CA3-A144-72E68574428C}"/>
              </a:ext>
            </a:extLst>
          </p:cNvPr>
          <p:cNvSpPr/>
          <p:nvPr/>
        </p:nvSpPr>
        <p:spPr>
          <a:xfrm>
            <a:off x="293965" y="1561857"/>
            <a:ext cx="10642612" cy="2341685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kẻ 8">
            <a:extLst>
              <a:ext uri="{FF2B5EF4-FFF2-40B4-BE49-F238E27FC236}">
                <a16:creationId xmlns:a16="http://schemas.microsoft.com/office/drawing/2014/main" id="{91BF5230-8078-48AA-85F0-6CAC52F95E67}"/>
              </a:ext>
            </a:extLst>
          </p:cNvPr>
          <p:cNvCxnSpPr>
            <a:cxnSpLocks/>
          </p:cNvCxnSpPr>
          <p:nvPr/>
        </p:nvCxnSpPr>
        <p:spPr>
          <a:xfrm>
            <a:off x="380999" y="1342094"/>
            <a:ext cx="8134066" cy="0"/>
          </a:xfrm>
          <a:prstGeom prst="line">
            <a:avLst/>
          </a:prstGeom>
          <a:ln w="254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âu 2 10">
            <a:extLst>
              <a:ext uri="{FF2B5EF4-FFF2-40B4-BE49-F238E27FC236}">
                <a16:creationId xmlns:a16="http://schemas.microsoft.com/office/drawing/2014/main" id="{7C642DF9-3D45-4407-A724-1C40D56F0F0E}"/>
              </a:ext>
            </a:extLst>
          </p:cNvPr>
          <p:cNvSpPr/>
          <p:nvPr/>
        </p:nvSpPr>
        <p:spPr>
          <a:xfrm>
            <a:off x="210444" y="178401"/>
            <a:ext cx="11709413" cy="984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vi-VN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Câu 2. Tìm một hình ảnh đẹp trong bài thơ thể hiện sự gắn bó giữa con người với thiên nhiên trong đêm trăng bên sông Đà?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家书简" panose="02010600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Quả cầu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71" y="4049806"/>
            <a:ext cx="3004213" cy="3004213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5571" y="1833239"/>
            <a:ext cx="10439400" cy="195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+</a:t>
            </a:r>
            <a:r>
              <a:rPr lang="en-US" altLang="en-US" sz="36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ChØ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cßn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tiÕng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®µn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ng©n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nga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-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víi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dßng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tr¨ng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lÊp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lo¸ng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s«ng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§µ</a:t>
            </a:r>
            <a:r>
              <a:rPr lang="en-US" altLang="en-US" sz="3600" b="1" i="1" dirty="0">
                <a:solidFill>
                  <a:srgbClr val="000099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95570" y="2621655"/>
            <a:ext cx="1072962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+</a:t>
            </a:r>
            <a:r>
              <a:rPr lang="en-US" altLang="en-US" sz="36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ChiÕc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®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Ëp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lín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nèi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liÒn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hai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khèi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nói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-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BiÓn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sÏ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n»m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bì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ngì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gi÷a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cao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nguyªn</a:t>
            </a:r>
            <a:r>
              <a:rPr lang="en-US" altLang="en-US" sz="3600" b="1" i="1" dirty="0">
                <a:solidFill>
                  <a:srgbClr val="000099"/>
                </a:solidFill>
                <a:latin typeface=".VnTim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3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9914284" y="866189"/>
            <a:ext cx="2668134" cy="9357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05000" y="1676400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vi-VN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 đọc</a:t>
            </a:r>
            <a:endParaRPr lang="en-US" sz="3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0" y="2209800"/>
            <a:ext cx="38862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ngữ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Ba-la-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lai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lấp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loáng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ngẫm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nghĩ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bỡ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ngỡ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...</a:t>
            </a:r>
          </a:p>
        </p:txBody>
      </p:sp>
      <p:sp>
        <p:nvSpPr>
          <p:cNvPr id="11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2551304" y="246587"/>
            <a:ext cx="734199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altLang="zh-CN" sz="2800" b="1" dirty="0">
                <a:ln w="25400">
                  <a:noFill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Tập đọc</a:t>
            </a:r>
          </a:p>
          <a:p>
            <a:pPr algn="ctr"/>
            <a:r>
              <a:rPr lang="vi-VN" altLang="zh-CN" sz="2800" b="1" dirty="0">
                <a:ln w="25400">
                  <a:noFill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Tiếng đàn ba-la-lai-ca trên sông Đà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298502" y="17526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hiểu</a:t>
            </a:r>
            <a:r>
              <a:rPr lang="en-US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endParaRPr lang="en-US" sz="3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842000" y="1676400"/>
            <a:ext cx="0" cy="459891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752AD8-4E4C-4327-AE45-F9B2AF16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301" y="2498974"/>
            <a:ext cx="54939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2400" dirty="0">
                <a:solidFill>
                  <a:srgbClr val="FF0000"/>
                </a:solidFill>
                <a:latin typeface="+mn-lt"/>
              </a:rPr>
              <a:t>Ý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1</a:t>
            </a:r>
            <a:r>
              <a:rPr lang="vi-VN" altLang="en-US" sz="2400" dirty="0">
                <a:solidFill>
                  <a:srgbClr val="FF0000"/>
                </a:solidFill>
                <a:latin typeface="+mn-lt"/>
              </a:rPr>
              <a:t>: </a:t>
            </a:r>
            <a:r>
              <a:rPr lang="vi-VN" altLang="en-US" sz="2400" dirty="0">
                <a:latin typeface="+mn-lt"/>
              </a:rPr>
              <a:t>Cảnh đêm trăng đẹp trên sông Đà</a:t>
            </a:r>
            <a:endParaRPr lang="vi-VN" alt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74A08-336D-4C1B-A269-C4CC9EC86D56}"/>
              </a:ext>
            </a:extLst>
          </p:cNvPr>
          <p:cNvSpPr txBox="1"/>
          <p:nvPr/>
        </p:nvSpPr>
        <p:spPr>
          <a:xfrm>
            <a:off x="6222301" y="3466745"/>
            <a:ext cx="6096000" cy="143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vi-VN" altLang="zh-CN" sz="2400" b="1" dirty="0">
                <a:solidFill>
                  <a:srgbClr val="FF0000"/>
                </a:solidFill>
                <a:ea typeface="Tahoma" pitchFamily="34" charset="0"/>
                <a:cs typeface="Times New Roman" panose="02020603050405020304" pitchFamily="18" charset="0"/>
              </a:rPr>
              <a:t>Ý </a:t>
            </a:r>
            <a:r>
              <a:rPr lang="en-US" altLang="zh-CN" sz="2400" b="1" dirty="0">
                <a:solidFill>
                  <a:srgbClr val="FF0000"/>
                </a:solidFill>
                <a:ea typeface="Tahoma" pitchFamily="34" charset="0"/>
                <a:cs typeface="Times New Roman" panose="02020603050405020304" pitchFamily="18" charset="0"/>
              </a:rPr>
              <a:t>2</a:t>
            </a:r>
            <a:r>
              <a:rPr lang="vi-VN" altLang="zh-CN" sz="2400" b="1" dirty="0">
                <a:solidFill>
                  <a:srgbClr val="FF0000"/>
                </a:solidFill>
                <a:ea typeface="Tahoma" pitchFamily="34" charset="0"/>
                <a:cs typeface="Times New Roman" panose="02020603050405020304" pitchFamily="18" charset="0"/>
              </a:rPr>
              <a:t>: </a:t>
            </a:r>
            <a:r>
              <a:rPr lang="vi-VN" altLang="zh-CN" sz="2400" b="1" dirty="0">
                <a:ea typeface="Tahoma" pitchFamily="34" charset="0"/>
                <a:cs typeface="Times New Roman" panose="02020603050405020304" pitchFamily="18" charset="0"/>
              </a:rPr>
              <a:t>Vẻ đẹp kì vĩ của công trình thủy điện sông Đà cùng với tiếng đàn ba-la-lai-ca trong ánh trăng</a:t>
            </a:r>
            <a:endParaRPr lang="zh-CN" altLang="en-US" sz="2400" b="1" dirty="0">
              <a:ea typeface="汉仪家书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BBB2D6-976B-427D-8847-F3E7D8C10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3" b="9501"/>
          <a:stretch/>
        </p:blipFill>
        <p:spPr>
          <a:xfrm>
            <a:off x="1" y="4548836"/>
            <a:ext cx="1537494" cy="23091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F722F1-15F8-40CE-A996-A4BDDCD91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7" t="25275"/>
          <a:stretch/>
        </p:blipFill>
        <p:spPr>
          <a:xfrm flipH="1">
            <a:off x="9253180" y="0"/>
            <a:ext cx="2938819" cy="29791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A628B5-5AE2-40A2-8068-7833F0C63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6374"/>
          <a:stretch/>
        </p:blipFill>
        <p:spPr>
          <a:xfrm>
            <a:off x="212743" y="0"/>
            <a:ext cx="1645546" cy="22277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C8ADF9-80D0-4A20-936A-896E2801C3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89020" y="5622878"/>
            <a:ext cx="1502980" cy="1235122"/>
          </a:xfrm>
          <a:prstGeom prst="rect">
            <a:avLst/>
          </a:prstGeom>
        </p:spPr>
      </p:pic>
      <p:sp>
        <p:nvSpPr>
          <p:cNvPr id="31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1524796" y="290107"/>
            <a:ext cx="3174204" cy="6247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vi-VN" altLang="zh-CN" sz="10000" dirty="0">
                <a:ln w="25400">
                  <a:noFill/>
                </a:ln>
                <a:solidFill>
                  <a:srgbClr val="2F725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KIỂM TRA BÀI CŨ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4684906" y="2369357"/>
            <a:ext cx="5094094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vi-VN" altLang="zh-CN" sz="2800" b="1" dirty="0">
                <a:ln w="25400">
                  <a:noFill/>
                </a:ln>
                <a:solidFill>
                  <a:srgbClr val="2F725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 đoạn 3 của bài:</a:t>
            </a:r>
          </a:p>
          <a:p>
            <a:r>
              <a:rPr lang="vi-VN" altLang="zh-CN" sz="2800" b="1" dirty="0">
                <a:ln w="25400">
                  <a:noFill/>
                </a:ln>
                <a:solidFill>
                  <a:srgbClr val="2F725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«Những người bạn tốt»</a:t>
            </a:r>
          </a:p>
          <a:p>
            <a:r>
              <a:rPr lang="vi-VN" altLang="zh-CN" sz="2800" b="1" dirty="0">
                <a:ln w="25400">
                  <a:noFill/>
                </a:ln>
                <a:solidFill>
                  <a:srgbClr val="2F725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Em có suy nghĩ gì về cách đối xử của đám thủy thủ và của đàn cá heo đối với nghệ sĩ A-ri-ôn</a:t>
            </a:r>
          </a:p>
        </p:txBody>
      </p:sp>
    </p:spTree>
    <p:extLst>
      <p:ext uri="{BB962C8B-B14F-4D97-AF65-F5344CB8AC3E}">
        <p14:creationId xmlns:p14="http://schemas.microsoft.com/office/powerpoint/2010/main" val="13393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420D1A3C-3F14-4F4D-A865-57808AFAEB3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4724400" cy="6553199"/>
          </a:xfrm>
          <a:ln w="228600" cap="sq" cmpd="thickThin"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4A182E-9AF7-45B7-8F0A-C1A59C768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828" y="602797"/>
            <a:ext cx="6531429" cy="95410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giả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tưởng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mai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tất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xảy</a:t>
            </a:r>
            <a:r>
              <a:rPr lang="en-US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ra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3696B-2F57-435A-A5EF-43443EBA0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828" y="2304823"/>
            <a:ext cx="6716486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bỡ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ngỡ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nguyên</a:t>
            </a:r>
            <a:endParaRPr lang="en-US" altLang="en-US" sz="2400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Đà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ánh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muôn</a:t>
            </a:r>
            <a:r>
              <a:rPr lang="en-US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ngả</a:t>
            </a:r>
            <a:endParaRPr lang="vi-VN" altLang="en-US" sz="24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DD2B7AB-B238-4CD4-9008-62201973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152400"/>
            <a:ext cx="6781800" cy="622300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 đập lớn nối liền hai khối núi</a:t>
            </a:r>
          </a:p>
        </p:txBody>
      </p:sp>
      <p:pic>
        <p:nvPicPr>
          <p:cNvPr id="23555" name="Content Placeholder 4">
            <a:extLst>
              <a:ext uri="{FF2B5EF4-FFF2-40B4-BE49-F238E27FC236}">
                <a16:creationId xmlns:a16="http://schemas.microsoft.com/office/drawing/2014/main" id="{D14EC514-E5DE-40CC-A7AD-05AC535146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066800"/>
            <a:ext cx="8305800" cy="5257800"/>
          </a:xfrm>
        </p:spPr>
      </p:pic>
    </p:spTree>
  </p:cSld>
  <p:clrMapOvr>
    <a:masterClrMapping/>
  </p:clrMapOvr>
  <p:transition>
    <p:checke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17DA-8C0D-4D53-9DCB-0D3F682F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endParaRPr lang="vi-VN"/>
          </a:p>
        </p:txBody>
      </p:sp>
      <p:pic>
        <p:nvPicPr>
          <p:cNvPr id="24579" name="Picture 2" descr="C:\Users\Thuy Duong\Desktop\bho\hoa binh.jpg">
            <a:extLst>
              <a:ext uri="{FF2B5EF4-FFF2-40B4-BE49-F238E27FC236}">
                <a16:creationId xmlns:a16="http://schemas.microsoft.com/office/drawing/2014/main" id="{A3331B2C-AEEF-404F-93B0-A07B7ECB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87630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6C00FC-2DB4-4613-B317-2CE49889734A}"/>
              </a:ext>
            </a:extLst>
          </p:cNvPr>
          <p:cNvSpPr txBox="1">
            <a:spLocks/>
          </p:cNvSpPr>
          <p:nvPr/>
        </p:nvSpPr>
        <p:spPr>
          <a:xfrm>
            <a:off x="1600200" y="76200"/>
            <a:ext cx="8534400" cy="622300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  <a:defRPr/>
            </a:pPr>
            <a: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Biển sẽ nằm bỡ ngỡ giữa cao nguyên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988AB8F-27A0-4758-BB43-5CC92AB00BFD}"/>
              </a:ext>
            </a:extLst>
          </p:cNvPr>
          <p:cNvSpPr/>
          <p:nvPr/>
        </p:nvSpPr>
        <p:spPr>
          <a:xfrm>
            <a:off x="293313" y="1010836"/>
            <a:ext cx="11768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vi-VN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Câu 3. Những câu thơ nào trong bài sử dụng phép nhân hóa?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家书简" panose="0201060000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5054F02-6FAD-417A-B1BE-E69542A10628}"/>
              </a:ext>
            </a:extLst>
          </p:cNvPr>
          <p:cNvCxnSpPr>
            <a:cxnSpLocks/>
          </p:cNvCxnSpPr>
          <p:nvPr/>
        </p:nvCxnSpPr>
        <p:spPr>
          <a:xfrm>
            <a:off x="456713" y="1750456"/>
            <a:ext cx="8134066" cy="0"/>
          </a:xfrm>
          <a:prstGeom prst="line">
            <a:avLst/>
          </a:prstGeom>
          <a:ln w="254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0EBA915D-5D6E-4BA0-B963-27B50C4C8261}"/>
              </a:ext>
            </a:extLst>
          </p:cNvPr>
          <p:cNvSpPr/>
          <p:nvPr/>
        </p:nvSpPr>
        <p:spPr>
          <a:xfrm>
            <a:off x="456713" y="2242638"/>
            <a:ext cx="10496370" cy="2721989"/>
          </a:xfrm>
          <a:prstGeom prst="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54771" y="2434720"/>
            <a:ext cx="967501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+</a:t>
            </a:r>
            <a:r>
              <a:rPr lang="en-US" altLang="en-US" sz="36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C¶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c«ng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tr­ường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say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ngñ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c¹nh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dßng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s«ng</a:t>
            </a:r>
            <a:r>
              <a:rPr lang="en-US" altLang="en-US" sz="3600" b="1" i="1" dirty="0">
                <a:solidFill>
                  <a:srgbClr val="000099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53496" y="2928438"/>
            <a:ext cx="918139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+</a:t>
            </a:r>
            <a:r>
              <a:rPr lang="en-US" altLang="en-US" sz="36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Nh÷ng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th¸p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khoan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nh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«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lªn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trêi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ngÉm</a:t>
            </a:r>
            <a:r>
              <a:rPr lang="en-US" altLang="en-US" sz="2800" b="1" i="1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.VnTime" pitchFamily="34" charset="0"/>
              </a:rPr>
              <a:t>nghÜ</a:t>
            </a:r>
            <a:r>
              <a:rPr lang="en-US" altLang="en-US" sz="3600" b="1" i="1" dirty="0">
                <a:solidFill>
                  <a:srgbClr val="000099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53496" y="3380883"/>
            <a:ext cx="94775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800" b="1" i="1">
                <a:solidFill>
                  <a:srgbClr val="000099"/>
                </a:solidFill>
                <a:latin typeface=".VnTime" pitchFamily="34" charset="0"/>
              </a:rPr>
              <a:t>+</a:t>
            </a:r>
            <a:r>
              <a:rPr lang="en-US" altLang="en-US" sz="3600" b="1" i="1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>
                <a:solidFill>
                  <a:srgbClr val="000099"/>
                </a:solidFill>
                <a:latin typeface=".VnTime" pitchFamily="34" charset="0"/>
              </a:rPr>
              <a:t>Nh÷ng xe ñi, xe ben sãng vai nhau n»m nghØ</a:t>
            </a:r>
            <a:r>
              <a:rPr lang="en-US" altLang="en-US" sz="3600" b="1" i="1">
                <a:solidFill>
                  <a:srgbClr val="000099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62099" y="3838083"/>
            <a:ext cx="850677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800" b="1" i="1">
                <a:solidFill>
                  <a:srgbClr val="000099"/>
                </a:solidFill>
                <a:latin typeface=".VnTime" pitchFamily="34" charset="0"/>
              </a:rPr>
              <a:t>+</a:t>
            </a:r>
            <a:r>
              <a:rPr lang="en-US" altLang="en-US" sz="3600" b="1" i="1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>
                <a:solidFill>
                  <a:srgbClr val="000099"/>
                </a:solidFill>
                <a:latin typeface=".VnTime" pitchFamily="34" charset="0"/>
              </a:rPr>
              <a:t>BiÓn sÏ n»m bì ngì gi÷a cao nguyªn</a:t>
            </a:r>
            <a:r>
              <a:rPr lang="en-US" altLang="en-US" sz="3600" b="1" i="1">
                <a:solidFill>
                  <a:srgbClr val="000099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53496" y="4261945"/>
            <a:ext cx="850677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800" b="1" i="1">
                <a:solidFill>
                  <a:srgbClr val="000099"/>
                </a:solidFill>
                <a:latin typeface=".VnTime" pitchFamily="34" charset="0"/>
              </a:rPr>
              <a:t>+</a:t>
            </a:r>
            <a:r>
              <a:rPr lang="en-US" altLang="en-US" sz="3600" b="1" i="1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altLang="en-US" sz="2800" b="1" i="1">
                <a:solidFill>
                  <a:srgbClr val="000099"/>
                </a:solidFill>
                <a:latin typeface=".VnTime" pitchFamily="34" charset="0"/>
              </a:rPr>
              <a:t>S«ng §µ chia ¸nh s¸ng ®i mu«n ng¶</a:t>
            </a:r>
            <a:r>
              <a:rPr lang="en-US" altLang="en-US" sz="3600" b="1" i="1">
                <a:solidFill>
                  <a:srgbClr val="000099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2392449" y="4314333"/>
            <a:ext cx="227066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2647370" y="4781058"/>
            <a:ext cx="2468117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3553533" y="2896683"/>
            <a:ext cx="13986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>
            <a:off x="5984296" y="3385637"/>
            <a:ext cx="1657475" cy="2858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4287259" y="3838083"/>
            <a:ext cx="353957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6" grpId="0"/>
      <p:bldP spid="7" grpId="0"/>
      <p:bldP spid="8" grpId="0"/>
      <p:bldP spid="9" grpId="0"/>
      <p:bldP spid="10" grpId="0"/>
      <p:bldP spid="11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9914284" y="866189"/>
            <a:ext cx="2668134" cy="9357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05000" y="1676400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vi-VN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 đọc</a:t>
            </a:r>
            <a:endParaRPr lang="en-US" sz="3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0" y="2209800"/>
            <a:ext cx="38862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ngữ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Ba-la-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lai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lấp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loáng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ngẫm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nghĩ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bỡ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ngỡ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...</a:t>
            </a:r>
          </a:p>
        </p:txBody>
      </p:sp>
      <p:sp>
        <p:nvSpPr>
          <p:cNvPr id="11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2551304" y="246587"/>
            <a:ext cx="734199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altLang="zh-CN" sz="2800" b="1" dirty="0">
                <a:ln w="25400">
                  <a:noFill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Tập đọc</a:t>
            </a:r>
          </a:p>
          <a:p>
            <a:pPr algn="ctr"/>
            <a:r>
              <a:rPr lang="vi-VN" altLang="zh-CN" sz="2800" b="1" dirty="0">
                <a:ln w="25400">
                  <a:noFill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Tiếng đàn ba-la-lai-ca trên sông Đà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298502" y="17526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hiểu</a:t>
            </a:r>
            <a:r>
              <a:rPr lang="en-US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endParaRPr lang="en-US" sz="3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842000" y="1676400"/>
            <a:ext cx="0" cy="459891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752AD8-4E4C-4327-AE45-F9B2AF16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301" y="2498974"/>
            <a:ext cx="54939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2400" dirty="0">
                <a:solidFill>
                  <a:srgbClr val="FF0000"/>
                </a:solidFill>
                <a:latin typeface="+mn-lt"/>
              </a:rPr>
              <a:t>Ý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1</a:t>
            </a:r>
            <a:r>
              <a:rPr lang="vi-VN" altLang="en-US" sz="2400" dirty="0">
                <a:solidFill>
                  <a:srgbClr val="FF0000"/>
                </a:solidFill>
                <a:latin typeface="+mn-lt"/>
              </a:rPr>
              <a:t>: </a:t>
            </a:r>
            <a:r>
              <a:rPr lang="vi-VN" altLang="en-US" sz="2400" dirty="0">
                <a:latin typeface="+mn-lt"/>
              </a:rPr>
              <a:t>Cảnh đêm trăng đẹp trên sông Đà</a:t>
            </a:r>
            <a:endParaRPr lang="vi-VN" alt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74A08-336D-4C1B-A269-C4CC9EC86D56}"/>
              </a:ext>
            </a:extLst>
          </p:cNvPr>
          <p:cNvSpPr txBox="1"/>
          <p:nvPr/>
        </p:nvSpPr>
        <p:spPr>
          <a:xfrm>
            <a:off x="6222301" y="3466745"/>
            <a:ext cx="6096000" cy="143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vi-VN" altLang="zh-CN" sz="2400" b="1" dirty="0">
                <a:solidFill>
                  <a:srgbClr val="FF0000"/>
                </a:solidFill>
                <a:ea typeface="Tahoma" pitchFamily="34" charset="0"/>
                <a:cs typeface="Times New Roman" panose="02020603050405020304" pitchFamily="18" charset="0"/>
              </a:rPr>
              <a:t>Ý </a:t>
            </a:r>
            <a:r>
              <a:rPr lang="en-US" altLang="zh-CN" sz="2400" b="1" dirty="0">
                <a:solidFill>
                  <a:srgbClr val="FF0000"/>
                </a:solidFill>
                <a:ea typeface="Tahoma" pitchFamily="34" charset="0"/>
                <a:cs typeface="Times New Roman" panose="02020603050405020304" pitchFamily="18" charset="0"/>
              </a:rPr>
              <a:t>2</a:t>
            </a:r>
            <a:r>
              <a:rPr lang="vi-VN" altLang="zh-CN" sz="2400" b="1" dirty="0">
                <a:solidFill>
                  <a:srgbClr val="FF0000"/>
                </a:solidFill>
                <a:ea typeface="Tahoma" pitchFamily="34" charset="0"/>
                <a:cs typeface="Times New Roman" panose="02020603050405020304" pitchFamily="18" charset="0"/>
              </a:rPr>
              <a:t>: </a:t>
            </a:r>
            <a:r>
              <a:rPr lang="vi-VN" altLang="zh-CN" sz="2400" b="1" dirty="0">
                <a:ea typeface="Tahoma" pitchFamily="34" charset="0"/>
                <a:cs typeface="Times New Roman" panose="02020603050405020304" pitchFamily="18" charset="0"/>
              </a:rPr>
              <a:t>Vẻ đẹp kì vĩ của công trình thủy điện sông Đà cùng với tiếng đàn ba-la-lai-ca trong ánh trăng</a:t>
            </a:r>
            <a:endParaRPr lang="zh-CN" altLang="en-US" sz="2400" b="1" dirty="0">
              <a:ea typeface="汉仪家书简" panose="0201060000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câu 2 10">
            <a:extLst>
              <a:ext uri="{FF2B5EF4-FFF2-40B4-BE49-F238E27FC236}">
                <a16:creationId xmlns:a16="http://schemas.microsoft.com/office/drawing/2014/main" id="{95BCC29A-F8E9-4172-8762-ECF479124A55}"/>
              </a:ext>
            </a:extLst>
          </p:cNvPr>
          <p:cNvSpPr/>
          <p:nvPr/>
        </p:nvSpPr>
        <p:spPr>
          <a:xfrm>
            <a:off x="6222301" y="5145403"/>
            <a:ext cx="5493926" cy="979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vi-VN" altLang="zh-CN" sz="24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Ý </a:t>
            </a:r>
            <a:r>
              <a:rPr lang="en-US" altLang="zh-CN" sz="24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3</a:t>
            </a:r>
            <a:r>
              <a:rPr lang="vi-VN" altLang="zh-CN" sz="24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: </a:t>
            </a:r>
            <a:r>
              <a:rPr lang="vi-V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itchFamily="34" charset="0"/>
                <a:cs typeface="Tahoma" pitchFamily="34" charset="0"/>
              </a:rPr>
              <a:t>Sức mạnh chinh phục thiên nhiên của con người.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ea typeface="汉仪家书简" panose="02010600000101010101" pitchFamily="2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kẻ 8">
            <a:extLst>
              <a:ext uri="{FF2B5EF4-FFF2-40B4-BE49-F238E27FC236}">
                <a16:creationId xmlns:a16="http://schemas.microsoft.com/office/drawing/2014/main" id="{91BF5230-8078-48AA-85F0-6CAC52F95E67}"/>
              </a:ext>
            </a:extLst>
          </p:cNvPr>
          <p:cNvCxnSpPr>
            <a:cxnSpLocks/>
          </p:cNvCxnSpPr>
          <p:nvPr/>
        </p:nvCxnSpPr>
        <p:spPr>
          <a:xfrm>
            <a:off x="3773996" y="833187"/>
            <a:ext cx="8134066" cy="0"/>
          </a:xfrm>
          <a:prstGeom prst="line">
            <a:avLst/>
          </a:prstGeom>
          <a:ln w="254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âu 2 10">
            <a:extLst>
              <a:ext uri="{FF2B5EF4-FFF2-40B4-BE49-F238E27FC236}">
                <a16:creationId xmlns:a16="http://schemas.microsoft.com/office/drawing/2014/main" id="{7C642DF9-3D45-4407-A724-1C40D56F0F0E}"/>
              </a:ext>
            </a:extLst>
          </p:cNvPr>
          <p:cNvSpPr/>
          <p:nvPr/>
        </p:nvSpPr>
        <p:spPr>
          <a:xfrm>
            <a:off x="4307503" y="199362"/>
            <a:ext cx="7966319" cy="507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vi-VN" altLang="zh-CN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Nội dung của bài thơ?</a:t>
            </a:r>
            <a:endParaRPr lang="zh-CN" alt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汉仪家书简" panose="02010600000101010101" pitchFamily="2" charset="-122"/>
              <a:cs typeface="Tahoma" pitchFamily="34" charset="0"/>
            </a:endParaRPr>
          </a:p>
        </p:txBody>
      </p:sp>
      <p:pic>
        <p:nvPicPr>
          <p:cNvPr id="5" name="Quả cầu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71" y="4049806"/>
            <a:ext cx="3004213" cy="3004213"/>
          </a:xfrm>
          <a:prstGeom prst="rect">
            <a:avLst/>
          </a:prstGeom>
        </p:spPr>
      </p:pic>
      <p:sp>
        <p:nvSpPr>
          <p:cNvPr id="16" name="câu 2 10">
            <a:extLst>
              <a:ext uri="{FF2B5EF4-FFF2-40B4-BE49-F238E27FC236}">
                <a16:creationId xmlns:a16="http://schemas.microsoft.com/office/drawing/2014/main" id="{7C642DF9-3D45-4407-A724-1C40D56F0F0E}"/>
              </a:ext>
            </a:extLst>
          </p:cNvPr>
          <p:cNvSpPr/>
          <p:nvPr/>
        </p:nvSpPr>
        <p:spPr>
          <a:xfrm>
            <a:off x="1317374" y="1343305"/>
            <a:ext cx="10038964" cy="193899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NỘI DUNG: </a:t>
            </a:r>
            <a:r>
              <a:rPr lang="vi-VN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thơ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</a:t>
            </a:r>
            <a:r>
              <a:rPr lang="vi-VN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ngợi vẻ đẹp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kì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vĩ</a:t>
            </a:r>
            <a:r>
              <a:rPr lang="vi-VN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của công trình thủy điện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Hòa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Bình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sức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mạnh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đang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chinh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phục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sông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gắn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bó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hòa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quyện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giữa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thiên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nhiên</a:t>
            </a:r>
            <a:r>
              <a:rPr lang="en-US" altLang="zh-CN" sz="2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zh-CN" altLang="en-US" sz="2600" b="1" dirty="0">
              <a:solidFill>
                <a:srgbClr val="FF0000"/>
              </a:solidFill>
              <a:latin typeface="Tahoma" pitchFamily="34" charset="0"/>
              <a:ea typeface="汉仪家书简" panose="02010600000101010101" pitchFamily="2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DA37065-FF70-4732-8C2D-1B2C7D5CE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5FFEC0-15BD-4E1F-B83A-852EE13D162F}"/>
              </a:ext>
            </a:extLst>
          </p:cNvPr>
          <p:cNvGrpSpPr/>
          <p:nvPr/>
        </p:nvGrpSpPr>
        <p:grpSpPr>
          <a:xfrm rot="320761">
            <a:off x="7157459" y="3017351"/>
            <a:ext cx="4635490" cy="3798573"/>
            <a:chOff x="7321950" y="3042467"/>
            <a:chExt cx="4635490" cy="3798573"/>
          </a:xfrm>
        </p:grpSpPr>
        <p:pic>
          <p:nvPicPr>
            <p:cNvPr id="6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DBC0AE17-9535-4F19-9CDC-E2209AD7C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19905D-056A-4EE1-9C81-A32B4C65802A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8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5BDDC130-DFAB-4996-B533-BC4BC4A1A7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121D91D-627F-4091-9DE4-2DC55EB2F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CC56AB9-7C15-47DE-ACFB-F69F6326C527}"/>
              </a:ext>
            </a:extLst>
          </p:cNvPr>
          <p:cNvSpPr/>
          <p:nvPr/>
        </p:nvSpPr>
        <p:spPr>
          <a:xfrm>
            <a:off x="278573" y="414670"/>
            <a:ext cx="8163447" cy="5489022"/>
          </a:xfrm>
          <a:prstGeom prst="cloudCallout">
            <a:avLst>
              <a:gd name="adj1" fmla="val 13883"/>
              <a:gd name="adj2" fmla="val -288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2D02D7C8-27AA-4983-BF15-7C4FEDAF3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55" y="1205604"/>
            <a:ext cx="7543800" cy="9233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Nêu cách đọc diễn cảm bài thơ ?</a:t>
            </a:r>
            <a:r>
              <a:rPr lang="en-US" altLang="en-US" sz="540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91D13427-4751-43AC-B8C4-809E9B410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144" y="2357515"/>
            <a:ext cx="6883117" cy="236988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i="1">
                <a:solidFill>
                  <a:srgbClr val="0070C0"/>
                </a:solidFill>
                <a:latin typeface="Times New Roman" panose="02020603050405020304" pitchFamily="18" charset="0"/>
              </a:rPr>
              <a:t>Toàn bài đọc với giọng chậm rãi, ngân nga , thể hiện được niềm xúc động của tác giả khi nghe tiếng đàn trong đêm trăng.</a:t>
            </a:r>
          </a:p>
        </p:txBody>
      </p:sp>
    </p:spTree>
    <p:extLst>
      <p:ext uri="{BB962C8B-B14F-4D97-AF65-F5344CB8AC3E}">
        <p14:creationId xmlns:p14="http://schemas.microsoft.com/office/powerpoint/2010/main" val="18163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742E5BA-778C-4306-8C13-720F2CFE7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956" y="243972"/>
            <a:ext cx="1406288" cy="14062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566B11A-F6B2-485E-AA48-1EF821D327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4"/>
          <a:stretch/>
        </p:blipFill>
        <p:spPr>
          <a:xfrm>
            <a:off x="-294364" y="4921930"/>
            <a:ext cx="2258884" cy="1815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8000" y="1447800"/>
            <a:ext cx="10058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b="1" i="1">
                <a:solidFill>
                  <a:srgbClr val="9900CC"/>
                </a:solidFill>
                <a:latin typeface=".VnTime" pitchFamily="34" charset="0"/>
              </a:rPr>
              <a:t>LuyÖn ®äc diÔn c¶m - Häc thuéc lßng.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14400" y="3352800"/>
            <a:ext cx="1127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vi-VN" sz="3200" i="1">
              <a:latin typeface=".VnTime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09600" y="2209800"/>
            <a:ext cx="965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b="1" i="1" dirty="0" err="1">
                <a:latin typeface=".VnTime" pitchFamily="34" charset="0"/>
              </a:rPr>
              <a:t>Ngµy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mai</a:t>
            </a:r>
            <a:endParaRPr lang="en-US" sz="3600" b="1" i="1" dirty="0">
              <a:latin typeface=".VnTime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 i="1" dirty="0" err="1">
                <a:latin typeface=".VnTime" pitchFamily="34" charset="0"/>
              </a:rPr>
              <a:t>ChiÕc</a:t>
            </a:r>
            <a:r>
              <a:rPr lang="en-US" sz="3600" b="1" i="1" dirty="0">
                <a:latin typeface=".VnTime" pitchFamily="34" charset="0"/>
              </a:rPr>
              <a:t> ®</a:t>
            </a:r>
            <a:r>
              <a:rPr lang="en-US" sz="3600" b="1" i="1" dirty="0" err="1">
                <a:latin typeface=".VnTime" pitchFamily="34" charset="0"/>
              </a:rPr>
              <a:t>Ëp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lín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nèi</a:t>
            </a:r>
            <a:r>
              <a:rPr lang="en-US" sz="3600" b="1" i="1" u="sng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liÒn</a:t>
            </a:r>
            <a:r>
              <a:rPr lang="en-US" sz="36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hai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khèi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nói</a:t>
            </a:r>
            <a:endParaRPr lang="en-US" sz="3600" b="1" i="1" dirty="0">
              <a:latin typeface=".VnTime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 i="1" dirty="0" err="1">
                <a:latin typeface=".VnTime" pitchFamily="34" charset="0"/>
              </a:rPr>
              <a:t>BiÓn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sÏ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n»m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bì</a:t>
            </a:r>
            <a:r>
              <a:rPr lang="en-US" sz="3600" b="1" i="1" u="sng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ngì</a:t>
            </a:r>
            <a:r>
              <a:rPr lang="en-US" sz="36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gi÷a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cao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nguyªn</a:t>
            </a:r>
            <a:endParaRPr lang="en-US" sz="3600" b="1" i="1" dirty="0">
              <a:latin typeface=".VnTime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 i="1" dirty="0" err="1">
                <a:latin typeface=".VnTime" pitchFamily="34" charset="0"/>
              </a:rPr>
              <a:t>S«ng</a:t>
            </a:r>
            <a:r>
              <a:rPr lang="en-US" sz="3600" b="1" i="1" dirty="0">
                <a:latin typeface=".VnTime" pitchFamily="34" charset="0"/>
              </a:rPr>
              <a:t> §µ </a:t>
            </a:r>
            <a:r>
              <a:rPr lang="en-US" sz="3600" b="1" i="1" u="sng" dirty="0">
                <a:solidFill>
                  <a:srgbClr val="FF0000"/>
                </a:solidFill>
                <a:latin typeface=".VnTime" pitchFamily="34" charset="0"/>
              </a:rPr>
              <a:t>chia ¸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nh</a:t>
            </a:r>
            <a:r>
              <a:rPr lang="en-US" sz="3600" b="1" i="1" u="sng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s¸ng</a:t>
            </a:r>
            <a:r>
              <a:rPr lang="en-US" sz="36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600" b="1" i="1" dirty="0">
                <a:latin typeface=".VnTime" pitchFamily="34" charset="0"/>
              </a:rPr>
              <a:t>®i </a:t>
            </a:r>
            <a:r>
              <a:rPr lang="en-US" sz="3600" b="1" i="1" dirty="0" err="1">
                <a:latin typeface=".VnTime" pitchFamily="34" charset="0"/>
              </a:rPr>
              <a:t>mu«n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ng</a:t>
            </a:r>
            <a:r>
              <a:rPr lang="en-US" sz="3600" b="1" i="1" dirty="0">
                <a:latin typeface=".VnTime" pitchFamily="34" charset="0"/>
              </a:rPr>
              <a:t>¶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b="1" i="1" dirty="0" err="1">
                <a:latin typeface=".VnTime" pitchFamily="34" charset="0"/>
              </a:rPr>
              <a:t>Tõ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c«ng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tr×nh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dirty="0" err="1">
                <a:latin typeface=".VnTime" pitchFamily="34" charset="0"/>
              </a:rPr>
              <a:t>thuû</a:t>
            </a:r>
            <a:r>
              <a:rPr lang="en-US" sz="3600" b="1" i="1" dirty="0">
                <a:latin typeface=".VnTime" pitchFamily="34" charset="0"/>
              </a:rPr>
              <a:t> ®</a:t>
            </a:r>
            <a:r>
              <a:rPr lang="en-US" sz="3600" b="1" i="1" dirty="0" err="1">
                <a:latin typeface=".VnTime" pitchFamily="34" charset="0"/>
              </a:rPr>
              <a:t>iÖn</a:t>
            </a:r>
            <a:r>
              <a:rPr lang="en-US" sz="3600" b="1" i="1" dirty="0">
                <a:latin typeface=".VnTime" pitchFamily="34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lín</a:t>
            </a:r>
            <a:r>
              <a:rPr lang="en-US" sz="3600" b="1" i="1" u="sng" dirty="0">
                <a:solidFill>
                  <a:srgbClr val="FF0000"/>
                </a:solidFill>
                <a:latin typeface=".VnTime" pitchFamily="34" charset="0"/>
              </a:rPr>
              <a:t> ®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Çu</a:t>
            </a:r>
            <a:r>
              <a:rPr lang="en-US" sz="3600" b="1" i="1" u="sng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.VnTime" pitchFamily="34" charset="0"/>
              </a:rPr>
              <a:t>tiªn</a:t>
            </a:r>
            <a:endParaRPr lang="en-US" sz="3600" b="1" i="1" u="sng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228600"/>
            <a:ext cx="1219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2800" b="1"/>
              <a:t>TẬP ĐỌC</a:t>
            </a:r>
          </a:p>
          <a:p>
            <a:pPr eaLnBrk="1" hangingPunct="1">
              <a:lnSpc>
                <a:spcPct val="90000"/>
              </a:lnSpc>
            </a:pPr>
            <a:r>
              <a:rPr lang="en-US" sz="4000">
                <a:solidFill>
                  <a:srgbClr val="3333FF"/>
                </a:solidFill>
                <a:latin typeface=".VnAristote" pitchFamily="34" charset="0"/>
              </a:rPr>
              <a:t>TiÕng ®µn Ba - la - lai - ca trªn s«ng §µ</a:t>
            </a:r>
            <a:endParaRPr lang="en-US" sz="240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rên sông Đà có nhà máy Thủy điện đầu tiên mang tầm thế kỉ | Mytour.vn">
            <a:extLst>
              <a:ext uri="{FF2B5EF4-FFF2-40B4-BE49-F238E27FC236}">
                <a16:creationId xmlns:a16="http://schemas.microsoft.com/office/drawing/2014/main" id="{A65DBA53-9503-49C0-9B20-C5E8738D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>
            <a:extLst>
              <a:ext uri="{FF2B5EF4-FFF2-40B4-BE49-F238E27FC236}">
                <a16:creationId xmlns:a16="http://schemas.microsoft.com/office/drawing/2014/main" id="{037D2CD5-D4BF-4F56-B314-DC8A2F79F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6172200"/>
            <a:ext cx="8991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99"/>
                </a:solidFill>
                <a:cs typeface="Times New Roman" panose="02020603050405020304" pitchFamily="18" charset="0"/>
              </a:rPr>
              <a:t>CON ĐẬP CHÍNH CỦA NHÀ MÁY THỦY ĐIỆN HÒA BÌNH TRÊN SÔNG ĐÀ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16B6AE6-0F76-480A-A0F7-B40CBB27F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8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M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ột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số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hình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ảnh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về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thuỷ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điện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Hoà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Bình</a:t>
            </a:r>
            <a:endParaRPr lang="en-US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38D716D4-6EC1-45D6-8176-7A54DBE92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3528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endParaRPr lang="vi-VN" altLang="en-US" i="1"/>
          </a:p>
        </p:txBody>
      </p:sp>
      <p:pic>
        <p:nvPicPr>
          <p:cNvPr id="29699" name="Picture 7" descr="Toan canh HB5">
            <a:extLst>
              <a:ext uri="{FF2B5EF4-FFF2-40B4-BE49-F238E27FC236}">
                <a16:creationId xmlns:a16="http://schemas.microsoft.com/office/drawing/2014/main" id="{FCF91F6B-CCC9-4700-9E8C-4E5EFAAD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9">
            <a:extLst>
              <a:ext uri="{FF2B5EF4-FFF2-40B4-BE49-F238E27FC236}">
                <a16:creationId xmlns:a16="http://schemas.microsoft.com/office/drawing/2014/main" id="{1545050F-3A2D-4384-AFCF-66B4501D8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15000"/>
            <a:ext cx="693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>
                <a:solidFill>
                  <a:srgbClr val="FFFF00"/>
                </a:solidFill>
                <a:cs typeface="Times New Roman" panose="02020603050405020304" pitchFamily="18" charset="0"/>
              </a:rPr>
              <a:t>Chiều cao đập bằng 1 căn nhà 10 tầng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50D1AD-A8D7-44B9-857F-6BCA757A1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8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M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ột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số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hình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ảnh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về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nhà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máy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thuỷ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điện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Hoà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Bình</a:t>
            </a:r>
            <a:endParaRPr lang="en-US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-1" y="0"/>
            <a:ext cx="5227097" cy="6858000"/>
          </a:xfrm>
          <a:prstGeom prst="rect">
            <a:avLst/>
          </a:prstGeom>
        </p:spPr>
      </p:pic>
      <p:pic>
        <p:nvPicPr>
          <p:cNvPr id="9" name="Picture 6" descr="HB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-57150"/>
            <a:ext cx="1004697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ông ty Thủy điện Hòa Bình hoàn thành kế hoạch sản xuất năm - Trang tin  ngành điện">
            <a:extLst>
              <a:ext uri="{FF2B5EF4-FFF2-40B4-BE49-F238E27FC236}">
                <a16:creationId xmlns:a16="http://schemas.microsoft.com/office/drawing/2014/main" id="{D805F25E-6EE9-4EBC-AF1D-2EAF2BD6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525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ounded Rectangle 4">
            <a:extLst>
              <a:ext uri="{FF2B5EF4-FFF2-40B4-BE49-F238E27FC236}">
                <a16:creationId xmlns:a16="http://schemas.microsoft.com/office/drawing/2014/main" id="{7700B33D-752F-4C1D-BC87-7BE789667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943600"/>
            <a:ext cx="91440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  <a:cs typeface="Times New Roman" panose="02020603050405020304" pitchFamily="18" charset="0"/>
              </a:rPr>
              <a:t>                  TỔ MÁY SỐ 1</a:t>
            </a:r>
          </a:p>
        </p:txBody>
      </p:sp>
      <p:sp>
        <p:nvSpPr>
          <p:cNvPr id="30724" name="Rectangle 20">
            <a:extLst>
              <a:ext uri="{FF2B5EF4-FFF2-40B4-BE49-F238E27FC236}">
                <a16:creationId xmlns:a16="http://schemas.microsoft.com/office/drawing/2014/main" id="{D0ECEEF0-D6CE-47E0-AADC-880856D75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vi-VN" altLang="en-US"/>
          </a:p>
        </p:txBody>
      </p:sp>
    </p:spTree>
  </p:cSld>
  <p:clrMapOvr>
    <a:masterClrMapping/>
  </p:clrMapOvr>
  <p:transition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FC40ECC6-063C-4AD8-8321-4F6F5644D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3528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endParaRPr lang="vi-VN" altLang="en-US" i="1"/>
          </a:p>
        </p:txBody>
      </p:sp>
      <p:pic>
        <p:nvPicPr>
          <p:cNvPr id="31747" name="Picture 6" descr="Toan canh HB2">
            <a:extLst>
              <a:ext uri="{FF2B5EF4-FFF2-40B4-BE49-F238E27FC236}">
                <a16:creationId xmlns:a16="http://schemas.microsoft.com/office/drawing/2014/main" id="{99AED78B-59DC-4536-9540-477869B3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Rectangle 8">
            <a:extLst>
              <a:ext uri="{FF2B5EF4-FFF2-40B4-BE49-F238E27FC236}">
                <a16:creationId xmlns:a16="http://schemas.microsoft.com/office/drawing/2014/main" id="{FD39442A-AAB3-44C6-8229-E5EE19CD7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371600"/>
            <a:ext cx="830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defRPr/>
            </a:pPr>
            <a:r>
              <a:rPr lang="en-US" sz="2400" i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Lối vào hầm nơi đặt các tổ máy phát điện ngầm trong lòng đất , đường hầm dài hơn 800m.</a:t>
            </a:r>
            <a:r>
              <a:rPr lang="en-US" sz="240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48F87A4-11CB-430E-B4B1-8BE08B6C7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"/>
            <a:ext cx="876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8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M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ột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số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hình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ảnh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về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nhà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máy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thuỷ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điện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Hoà</a:t>
            </a:r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 pitchFamily="18" charset="0"/>
              </a:rPr>
              <a:t>Bình</a:t>
            </a:r>
            <a:endParaRPr lang="en-US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ransition advTm="4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àn nâng kỹ thuật chống tĩnh điện tại Hòa Bình đúng tiến trình thi công">
            <a:extLst>
              <a:ext uri="{FF2B5EF4-FFF2-40B4-BE49-F238E27FC236}">
                <a16:creationId xmlns:a16="http://schemas.microsoft.com/office/drawing/2014/main" id="{F460796E-2092-4D45-8503-B09C571E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-11113"/>
            <a:ext cx="923290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hiều nay Thủy điện Hòa Bình mở thêm 1 cửa xả đáy | Báo Dân trí">
            <a:extLst>
              <a:ext uri="{FF2B5EF4-FFF2-40B4-BE49-F238E27FC236}">
                <a16:creationId xmlns:a16="http://schemas.microsoft.com/office/drawing/2014/main" id="{CE94AF5C-B942-4F1F-AED1-52353FB6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>
            <a:extLst>
              <a:ext uri="{FF2B5EF4-FFF2-40B4-BE49-F238E27FC236}">
                <a16:creationId xmlns:a16="http://schemas.microsoft.com/office/drawing/2014/main" id="{6E8B6927-3B1A-4E65-AC94-E4EC9E22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1722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Cửa xả lũ của đập thủy điện Hòa Bình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11200" y="95031"/>
            <a:ext cx="11684000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err="1"/>
              <a:t>M</a:t>
            </a:r>
            <a:r>
              <a:rPr lang="en-US" dirty="0" err="1"/>
              <a:t>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thuỷ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Hoà</a:t>
            </a:r>
            <a:r>
              <a:rPr lang="en-US" dirty="0"/>
              <a:t> </a:t>
            </a:r>
            <a:r>
              <a:rPr lang="en-US" dirty="0" err="1"/>
              <a:t>Bình</a:t>
            </a:r>
            <a:endParaRPr lang="en-US" dirty="0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914400" y="3352800"/>
            <a:ext cx="1127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vi-VN" sz="3200" i="1">
              <a:latin typeface=".VnTime" pitchFamily="3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-130126" y="958069"/>
            <a:ext cx="957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Còn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đây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là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sông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Đà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và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bên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kia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là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thị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xã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Hòa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+mn-lt"/>
              </a:rPr>
              <a:t>Bình</a:t>
            </a:r>
            <a:br>
              <a:rPr lang="en-US" dirty="0">
                <a:solidFill>
                  <a:srgbClr val="3333FF"/>
                </a:solidFill>
              </a:rPr>
            </a:b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68" y="1295547"/>
            <a:ext cx="8472463" cy="54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9200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2B533352-B0A5-4432-AFDF-1F136513C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C7654652-D710-4659-83B7-66276AAC8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60" y="181765"/>
            <a:ext cx="1108257" cy="1108257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64FFABD-D5F4-44F7-91BB-151F3B967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434" y="1308480"/>
            <a:ext cx="899535" cy="899535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A430A0F1-F0C3-425A-A6E8-D6683E90B1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4" y="981154"/>
            <a:ext cx="654652" cy="654652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9D89FE66-44BE-4A92-8746-5D856827E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6664">
            <a:off x="-238879" y="6487"/>
            <a:ext cx="2057479" cy="20574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3FB054-877A-44CB-9EBC-85FDB3E39888}"/>
              </a:ext>
            </a:extLst>
          </p:cNvPr>
          <p:cNvSpPr/>
          <p:nvPr/>
        </p:nvSpPr>
        <p:spPr>
          <a:xfrm>
            <a:off x="1638300" y="458676"/>
            <a:ext cx="8225796" cy="75158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dirty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Mối quan hệ Việt Nam – Liên bang Nga</a:t>
            </a:r>
            <a:endParaRPr lang="en-US" sz="1600" b="1" cap="none" spc="0" dirty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10" descr="NGA 2.jpg">
            <a:extLst>
              <a:ext uri="{FF2B5EF4-FFF2-40B4-BE49-F238E27FC236}">
                <a16:creationId xmlns:a16="http://schemas.microsoft.com/office/drawing/2014/main" id="{716C6CA5-EB13-4677-81BE-7000DB884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543" y="1498765"/>
            <a:ext cx="3672515" cy="2230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NGA 3.jpg">
            <a:extLst>
              <a:ext uri="{FF2B5EF4-FFF2-40B4-BE49-F238E27FC236}">
                <a16:creationId xmlns:a16="http://schemas.microsoft.com/office/drawing/2014/main" id="{4780EE19-EC79-45D7-941C-E66DAFFA6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7370" y="1498765"/>
            <a:ext cx="3656726" cy="2230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49C3862-0466-4FF5-B7A6-BE6866FF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5095" y="4075682"/>
            <a:ext cx="3667963" cy="235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F4D6078-553C-4164-8A2F-00D3E208B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6133" y="4075684"/>
            <a:ext cx="3667963" cy="2352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67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">
            <a:extLst>
              <a:ext uri="{FF2B5EF4-FFF2-40B4-BE49-F238E27FC236}">
                <a16:creationId xmlns:a16="http://schemas.microsoft.com/office/drawing/2014/main" id="{1F784E61-8ACD-4DFB-86C4-96F4FC156E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57" y="3800"/>
            <a:ext cx="3192311" cy="1047078"/>
          </a:xfrm>
          <a:prstGeom prst="rect">
            <a:avLst/>
          </a:prstGeom>
        </p:spPr>
      </p:pic>
      <p:pic>
        <p:nvPicPr>
          <p:cNvPr id="10" name="9">
            <a:extLst>
              <a:ext uri="{FF2B5EF4-FFF2-40B4-BE49-F238E27FC236}">
                <a16:creationId xmlns:a16="http://schemas.microsoft.com/office/drawing/2014/main" id="{F0E17671-A708-4946-869E-F279E10483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80979" y="3800"/>
            <a:ext cx="1650046" cy="238587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D556199C-3C08-4262-98E0-E9C74B3CB74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9403" y="4339987"/>
            <a:ext cx="946793" cy="6126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5F385D-2220-41FB-BBA6-9B06466330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4627" y="6060224"/>
            <a:ext cx="311273" cy="251026"/>
          </a:xfrm>
          <a:prstGeom prst="rect">
            <a:avLst/>
          </a:prstGeom>
        </p:spPr>
      </p:pic>
      <p:sp>
        <p:nvSpPr>
          <p:cNvPr id="13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660975" y="496562"/>
            <a:ext cx="10638396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800" b="1" dirty="0" err="1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tư</a:t>
            </a:r>
            <a:r>
              <a:rPr lang="en-US" altLang="zh-CN" sz="2800" b="1" dirty="0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18 </a:t>
            </a:r>
            <a:r>
              <a:rPr lang="en-US" altLang="zh-CN" sz="2800" b="1" dirty="0" err="1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10 </a:t>
            </a:r>
            <a:r>
              <a:rPr lang="en-US" altLang="zh-CN" sz="2800" b="1" dirty="0" err="1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vi-VN" altLang="zh-CN" sz="2800" b="1" dirty="0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vi-VN" altLang="zh-CN" sz="3200" b="1" dirty="0">
                <a:ln w="254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Tiếng đàn ba-la-lai-ca trên sông Đà</a:t>
            </a:r>
          </a:p>
          <a:p>
            <a:pPr algn="r"/>
            <a:r>
              <a:rPr lang="vi-VN" altLang="zh-CN" sz="2800" b="1" dirty="0">
                <a:ln w="25400">
                  <a:noFill/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Quang Huy</a:t>
            </a:r>
          </a:p>
        </p:txBody>
      </p:sp>
    </p:spTree>
    <p:extLst>
      <p:ext uri="{BB962C8B-B14F-4D97-AF65-F5344CB8AC3E}">
        <p14:creationId xmlns:p14="http://schemas.microsoft.com/office/powerpoint/2010/main" val="25889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31CA26-652B-4477-99BD-CB0A1DD52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781516-484B-4244-9CC1-2B92F57728C0}"/>
              </a:ext>
            </a:extLst>
          </p:cNvPr>
          <p:cNvSpPr/>
          <p:nvPr/>
        </p:nvSpPr>
        <p:spPr>
          <a:xfrm>
            <a:off x="431798" y="2131232"/>
            <a:ext cx="3672841" cy="3833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en-US" sz="3600" b="1" u="sng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 1:</a:t>
            </a:r>
            <a:endParaRPr lang="vi-VN" altLang="en-US" sz="3600" b="1" u="sng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altLang="en-US" sz="3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altLang="en-US" sz="36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altLang="en-US" sz="28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 thơ 1:</a:t>
            </a:r>
            <a:endParaRPr lang="vi-VN" altLang="en-US" sz="2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sông Đà</a:t>
            </a:r>
            <a:r>
              <a:rPr lang="vi-VN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vi-VN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 dây đồng.</a:t>
            </a:r>
            <a:endParaRPr lang="en-US" sz="2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A2ADF1-EF00-4C9D-9778-BACB8D3BF14F}"/>
              </a:ext>
            </a:extLst>
          </p:cNvPr>
          <p:cNvSpPr/>
          <p:nvPr/>
        </p:nvSpPr>
        <p:spPr>
          <a:xfrm>
            <a:off x="4282439" y="2131232"/>
            <a:ext cx="3672841" cy="3833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en-US" sz="3600" b="1" u="sng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 2:</a:t>
            </a:r>
            <a:r>
              <a:rPr lang="nl-NL" altLang="en-US" sz="3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altLang="en-US" sz="36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altLang="en-US" sz="36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altLang="en-US" sz="28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 thơ 2:</a:t>
            </a:r>
            <a:endParaRPr lang="vi-VN" altLang="en-US" sz="2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 ấy</a:t>
            </a:r>
            <a:r>
              <a:rPr lang="vi-VN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sông Đà</a:t>
            </a:r>
            <a:endParaRPr lang="vi-VN" altLang="en-US" sz="28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en-US" sz="28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2AA03A-C5AA-4309-98C2-F7E6DB7402F7}"/>
              </a:ext>
            </a:extLst>
          </p:cNvPr>
          <p:cNvSpPr/>
          <p:nvPr/>
        </p:nvSpPr>
        <p:spPr>
          <a:xfrm>
            <a:off x="8133080" y="2131231"/>
            <a:ext cx="3672841" cy="3833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en-US" sz="3600" b="1" u="sng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 3:</a:t>
            </a:r>
            <a:endParaRPr lang="vi-VN" altLang="en-US" sz="3600" b="1" u="sng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altLang="en-US" sz="3600" b="1" u="sng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altLang="en-US" sz="28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 thơ 3:</a:t>
            </a:r>
            <a:endParaRPr lang="vi-VN" altLang="en-US" sz="2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</a:t>
            </a:r>
            <a:r>
              <a:rPr lang="vi-VN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.</a:t>
            </a:r>
            <a:r>
              <a:rPr lang="nl-NL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vi-VN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</a:t>
            </a:r>
            <a:endParaRPr lang="vi-VN" altLang="en-US" sz="28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6FB4273-E300-4932-A714-4D2DAB767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412" y="468226"/>
            <a:ext cx="98818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</a:t>
            </a:r>
            <a:r>
              <a:rPr lang="vi-VN" altLang="en-US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 </a:t>
            </a:r>
            <a:r>
              <a:rPr lang="nl-NL" altLang="en-US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 chia làm mấy đoạn?</a:t>
            </a:r>
            <a:endParaRPr lang="en-US" alt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BBD1FF49-8B86-450C-87B2-BDD7880B3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60" y="181765"/>
            <a:ext cx="1108257" cy="1108257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CB9F2450-04C9-4896-A659-97A97938A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434" y="1308480"/>
            <a:ext cx="899535" cy="899535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8C353A5A-1131-487F-BBBE-4239D15B2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4" y="981154"/>
            <a:ext cx="654652" cy="6546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A198D3E-761C-4505-B582-591DAD3E6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6664">
            <a:off x="-238879" y="6487"/>
            <a:ext cx="2057479" cy="205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6964903" y="0"/>
            <a:ext cx="5227097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F08E47D-D04E-493C-A843-E10572B9A087}"/>
              </a:ext>
            </a:extLst>
          </p:cNvPr>
          <p:cNvGrpSpPr/>
          <p:nvPr/>
        </p:nvGrpSpPr>
        <p:grpSpPr>
          <a:xfrm>
            <a:off x="1301564" y="1836816"/>
            <a:ext cx="5057797" cy="2831545"/>
            <a:chOff x="6037350" y="1256003"/>
            <a:chExt cx="5057797" cy="283154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B0A51B-4C2F-4DF6-8FD5-26D362B303D3}"/>
                </a:ext>
              </a:extLst>
            </p:cNvPr>
            <p:cNvGrpSpPr/>
            <p:nvPr/>
          </p:nvGrpSpPr>
          <p:grpSpPr>
            <a:xfrm>
              <a:off x="6037350" y="2770451"/>
              <a:ext cx="5057797" cy="1317097"/>
              <a:chOff x="5368609" y="2265528"/>
              <a:chExt cx="5057797" cy="1317097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D9DA862B-B10B-4B48-ACBE-4301476B8FF4}"/>
                  </a:ext>
                </a:extLst>
              </p:cNvPr>
              <p:cNvSpPr/>
              <p:nvPr/>
            </p:nvSpPr>
            <p:spPr>
              <a:xfrm>
                <a:off x="5368610" y="2265528"/>
                <a:ext cx="5057796" cy="1317097"/>
              </a:xfrm>
              <a:prstGeom prst="rect">
                <a:avLst/>
              </a:prstGeom>
              <a:solidFill>
                <a:srgbClr val="377561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FA33283-29AE-4D79-871F-8F7C78266ADA}"/>
                  </a:ext>
                </a:extLst>
              </p:cNvPr>
              <p:cNvSpPr txBox="1"/>
              <p:nvPr/>
            </p:nvSpPr>
            <p:spPr>
              <a:xfrm>
                <a:off x="5368609" y="2382296"/>
                <a:ext cx="5057796" cy="120032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7200" dirty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LUYỆN ĐỌC</a:t>
                </a:r>
                <a:endParaRPr lang="zh-CN" altLang="en-US" sz="7200" dirty="0"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Tahoma" pitchFamily="34" charset="0"/>
                  <a:ea typeface="汉仪铸字美心体W" panose="00000500000000000000" pitchFamily="2" charset="-122"/>
                  <a:cs typeface="Tahoma" pitchFamily="34" charset="0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D53C925-39A4-4ADF-B6F1-DD4B287604F0}"/>
                </a:ext>
              </a:extLst>
            </p:cNvPr>
            <p:cNvSpPr txBox="1"/>
            <p:nvPr/>
          </p:nvSpPr>
          <p:spPr>
            <a:xfrm>
              <a:off x="7773397" y="1256003"/>
              <a:ext cx="1585692" cy="16312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0" dirty="0">
                  <a:ln w="25400">
                    <a:noFill/>
                  </a:ln>
                  <a:solidFill>
                    <a:srgbClr val="2F725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r>
                <a:rPr lang="vi-VN" altLang="zh-CN" sz="10000" dirty="0">
                  <a:ln w="25400">
                    <a:noFill/>
                  </a:ln>
                  <a:solidFill>
                    <a:srgbClr val="2F725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  <a:endParaRPr lang="zh-CN" altLang="en-US" sz="10000" dirty="0">
                <a:ln w="25400">
                  <a:noFill/>
                </a:ln>
                <a:solidFill>
                  <a:srgbClr val="2F725E"/>
                </a:solidFill>
                <a:latin typeface="Tahoma" pitchFamily="34" charset="0"/>
                <a:ea typeface="汉仪铸字美心体W" panose="00000500000000000000" pitchFamily="2" charset="-122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2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extLst>
              <a:ext uri="{FF2B5EF4-FFF2-40B4-BE49-F238E27FC236}">
                <a16:creationId xmlns:a16="http://schemas.microsoft.com/office/drawing/2014/main" id="{EF6CE799-1D27-BA68-5E5F-AC06C68F5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833" y="1143793"/>
            <a:ext cx="1010624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/>
              <a:t>- </a:t>
            </a:r>
            <a:r>
              <a:rPr lang="en-US" altLang="en-US" b="1" dirty="0" err="1"/>
              <a:t>Mỗi</a:t>
            </a:r>
            <a:r>
              <a:rPr lang="en-US" altLang="en-US" b="1" dirty="0"/>
              <a:t> </a:t>
            </a:r>
            <a:r>
              <a:rPr lang="en-US" altLang="en-US" b="1" dirty="0" err="1"/>
              <a:t>bạn</a:t>
            </a:r>
            <a:r>
              <a:rPr lang="en-US" altLang="en-US" b="1" dirty="0"/>
              <a:t> </a:t>
            </a:r>
            <a:r>
              <a:rPr lang="en-US" altLang="en-US" b="1" dirty="0" err="1"/>
              <a:t>đọc</a:t>
            </a:r>
            <a:r>
              <a:rPr lang="en-US" altLang="en-US" b="1" dirty="0"/>
              <a:t> 1 </a:t>
            </a:r>
            <a:r>
              <a:rPr lang="en-US" altLang="en-US" b="1" dirty="0" err="1"/>
              <a:t>khổ</a:t>
            </a:r>
            <a:r>
              <a:rPr lang="en-US" altLang="en-US" b="1" dirty="0"/>
              <a:t> </a:t>
            </a:r>
            <a:r>
              <a:rPr lang="en-US" altLang="en-US" b="1" dirty="0" err="1"/>
              <a:t>thơ</a:t>
            </a:r>
            <a:r>
              <a:rPr lang="en-US" altLang="en-US" b="1" dirty="0"/>
              <a:t> </a:t>
            </a:r>
            <a:r>
              <a:rPr lang="en-US" altLang="en-US" b="1" dirty="0" err="1"/>
              <a:t>tiếp</a:t>
            </a:r>
            <a:r>
              <a:rPr lang="en-US" altLang="en-US" b="1" dirty="0"/>
              <a:t> </a:t>
            </a:r>
            <a:r>
              <a:rPr lang="en-US" altLang="en-US" b="1" dirty="0" err="1"/>
              <a:t>nối</a:t>
            </a:r>
            <a:r>
              <a:rPr lang="en-US" altLang="en-US" b="1" dirty="0"/>
              <a:t> </a:t>
            </a:r>
            <a:r>
              <a:rPr lang="en-US" altLang="en-US" b="1" dirty="0" err="1"/>
              <a:t>nhau</a:t>
            </a:r>
            <a:r>
              <a:rPr lang="en-US" altLang="en-US" b="1" dirty="0"/>
              <a:t> </a:t>
            </a:r>
            <a:r>
              <a:rPr lang="en-US" altLang="en-US" b="1" dirty="0" err="1"/>
              <a:t>cho</a:t>
            </a:r>
            <a:r>
              <a:rPr lang="en-US" altLang="en-US" b="1" dirty="0"/>
              <a:t> </a:t>
            </a:r>
            <a:r>
              <a:rPr lang="en-US" altLang="en-US" b="1" dirty="0" err="1"/>
              <a:t>đến</a:t>
            </a:r>
            <a:r>
              <a:rPr lang="en-US" altLang="en-US" b="1" dirty="0"/>
              <a:t> </a:t>
            </a:r>
            <a:r>
              <a:rPr lang="en-US" altLang="en-US" b="1" dirty="0" err="1"/>
              <a:t>hết</a:t>
            </a:r>
            <a:r>
              <a:rPr lang="en-US" altLang="en-US" b="1" dirty="0"/>
              <a:t> </a:t>
            </a:r>
            <a:r>
              <a:rPr lang="en-US" altLang="en-US" b="1" dirty="0" err="1"/>
              <a:t>bài</a:t>
            </a:r>
            <a:r>
              <a:rPr lang="en-US" altLang="en-US" b="1" dirty="0"/>
              <a:t>.</a:t>
            </a:r>
          </a:p>
          <a:p>
            <a:pPr algn="just">
              <a:buFontTx/>
              <a:buNone/>
            </a:pPr>
            <a:r>
              <a:rPr lang="en-US" altLang="en-US" b="1" dirty="0"/>
              <a:t>- </a:t>
            </a:r>
            <a:r>
              <a:rPr lang="en-US" altLang="en-US" b="1" dirty="0" err="1"/>
              <a:t>Lưu</a:t>
            </a:r>
            <a:r>
              <a:rPr lang="en-US" altLang="en-US" b="1" dirty="0"/>
              <a:t> ý: </a:t>
            </a:r>
          </a:p>
          <a:p>
            <a:pPr algn="just">
              <a:buFontTx/>
              <a:buNone/>
            </a:pPr>
            <a:r>
              <a:rPr lang="en-US" altLang="en-US" b="1" dirty="0"/>
              <a:t>+ </a:t>
            </a:r>
            <a:r>
              <a:rPr lang="en-US" altLang="en-US" b="1" dirty="0" err="1"/>
              <a:t>Luyện</a:t>
            </a:r>
            <a:r>
              <a:rPr lang="en-US" altLang="en-US" b="1" dirty="0"/>
              <a:t> </a:t>
            </a:r>
            <a:r>
              <a:rPr lang="en-US" altLang="en-US" b="1" dirty="0" err="1"/>
              <a:t>đọc</a:t>
            </a:r>
            <a:r>
              <a:rPr lang="en-US" altLang="en-US" b="1" dirty="0"/>
              <a:t> </a:t>
            </a:r>
            <a:r>
              <a:rPr lang="en-US" altLang="en-US" b="1" dirty="0" err="1"/>
              <a:t>đúng</a:t>
            </a:r>
            <a:r>
              <a:rPr lang="en-US" altLang="en-US" b="1" dirty="0"/>
              <a:t> </a:t>
            </a:r>
            <a:r>
              <a:rPr lang="en-US" altLang="en-US" b="1" dirty="0" err="1"/>
              <a:t>tiếng</a:t>
            </a:r>
            <a:r>
              <a:rPr lang="en-US" altLang="en-US" b="1" dirty="0"/>
              <a:t> </a:t>
            </a:r>
            <a:r>
              <a:rPr lang="en-US" altLang="en-US" b="1" dirty="0" err="1"/>
              <a:t>có</a:t>
            </a:r>
            <a:r>
              <a:rPr lang="en-US" altLang="en-US" b="1" dirty="0"/>
              <a:t> </a:t>
            </a:r>
            <a:r>
              <a:rPr lang="en-US" altLang="en-US" b="1" dirty="0" err="1"/>
              <a:t>âm</a:t>
            </a:r>
            <a:r>
              <a:rPr lang="en-US" altLang="en-US" b="1" dirty="0"/>
              <a:t> </a:t>
            </a:r>
            <a:r>
              <a:rPr lang="en-US" altLang="en-US" b="1" dirty="0" err="1"/>
              <a:t>dễ</a:t>
            </a:r>
            <a:r>
              <a:rPr lang="en-US" altLang="en-US" b="1" dirty="0"/>
              <a:t> </a:t>
            </a:r>
            <a:r>
              <a:rPr lang="en-US" altLang="en-US" b="1" dirty="0" err="1"/>
              <a:t>lẫn</a:t>
            </a:r>
            <a:r>
              <a:rPr lang="en-US" altLang="en-US" b="1" dirty="0"/>
              <a:t>.</a:t>
            </a:r>
          </a:p>
          <a:p>
            <a:pPr algn="just">
              <a:buFontTx/>
              <a:buNone/>
            </a:pPr>
            <a:r>
              <a:rPr lang="en-US" altLang="en-US" b="1" dirty="0"/>
              <a:t>+ </a:t>
            </a:r>
            <a:r>
              <a:rPr lang="en-US" altLang="en-US" b="1" dirty="0" err="1"/>
              <a:t>Tìm</a:t>
            </a:r>
            <a:r>
              <a:rPr lang="en-US" altLang="en-US" b="1" dirty="0"/>
              <a:t> </a:t>
            </a:r>
            <a:r>
              <a:rPr lang="en-US" altLang="en-US" b="1" dirty="0" err="1"/>
              <a:t>hiểu</a:t>
            </a:r>
            <a:r>
              <a:rPr lang="en-US" altLang="en-US" b="1" dirty="0"/>
              <a:t> </a:t>
            </a:r>
            <a:r>
              <a:rPr lang="en-US" altLang="en-US" b="1" dirty="0" err="1"/>
              <a:t>nghĩa</a:t>
            </a:r>
            <a:r>
              <a:rPr lang="en-US" altLang="en-US" b="1" dirty="0"/>
              <a:t> </a:t>
            </a:r>
            <a:r>
              <a:rPr lang="en-US" altLang="en-US" b="1" dirty="0" err="1"/>
              <a:t>một</a:t>
            </a:r>
            <a:r>
              <a:rPr lang="en-US" altLang="en-US" b="1" dirty="0"/>
              <a:t> </a:t>
            </a:r>
            <a:r>
              <a:rPr lang="en-US" altLang="en-US" b="1" dirty="0" err="1"/>
              <a:t>số</a:t>
            </a:r>
            <a:r>
              <a:rPr lang="en-US" altLang="en-US" b="1" dirty="0"/>
              <a:t>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khó</a:t>
            </a:r>
            <a:r>
              <a:rPr lang="en-US" altLang="en-US" b="1" dirty="0"/>
              <a:t> </a:t>
            </a:r>
            <a:r>
              <a:rPr lang="en-US" altLang="en-US" b="1" dirty="0" err="1"/>
              <a:t>trong</a:t>
            </a:r>
            <a:r>
              <a:rPr lang="en-US" altLang="en-US" b="1" dirty="0"/>
              <a:t> </a:t>
            </a:r>
            <a:r>
              <a:rPr lang="en-US" altLang="en-US" b="1" dirty="0" err="1"/>
              <a:t>bài</a:t>
            </a:r>
            <a:r>
              <a:rPr lang="en-US" altLang="en-US" b="1" dirty="0"/>
              <a:t>.</a:t>
            </a:r>
          </a:p>
          <a:p>
            <a:pPr algn="just">
              <a:buFontTx/>
              <a:buNone/>
            </a:pPr>
            <a:r>
              <a:rPr lang="en-US" altLang="en-US" b="1" dirty="0"/>
              <a:t>+ </a:t>
            </a:r>
            <a:r>
              <a:rPr lang="en-US" altLang="en-US" b="1" dirty="0" err="1"/>
              <a:t>Thảo</a:t>
            </a:r>
            <a:r>
              <a:rPr lang="en-US" altLang="en-US" b="1" dirty="0"/>
              <a:t> </a:t>
            </a:r>
            <a:r>
              <a:rPr lang="en-US" altLang="en-US" b="1" dirty="0" err="1"/>
              <a:t>luận</a:t>
            </a:r>
            <a:r>
              <a:rPr lang="en-US" altLang="en-US" b="1" dirty="0"/>
              <a:t> </a:t>
            </a:r>
            <a:r>
              <a:rPr lang="en-US" altLang="en-US" b="1" dirty="0" err="1"/>
              <a:t>tìm</a:t>
            </a:r>
            <a:r>
              <a:rPr lang="en-US" altLang="en-US" b="1" dirty="0"/>
              <a:t> </a:t>
            </a:r>
            <a:r>
              <a:rPr lang="en-US" altLang="en-US" b="1" dirty="0" err="1"/>
              <a:t>câu</a:t>
            </a:r>
            <a:r>
              <a:rPr lang="en-US" altLang="en-US" b="1" dirty="0"/>
              <a:t> </a:t>
            </a:r>
            <a:r>
              <a:rPr lang="en-US" altLang="en-US" b="1" dirty="0" err="1"/>
              <a:t>dài</a:t>
            </a:r>
            <a:r>
              <a:rPr lang="en-US" altLang="en-US" b="1" dirty="0"/>
              <a:t> ở </a:t>
            </a:r>
            <a:r>
              <a:rPr lang="en-US" altLang="en-US" b="1" dirty="0" err="1"/>
              <a:t>mỗi</a:t>
            </a:r>
            <a:r>
              <a:rPr lang="en-US" altLang="en-US" b="1" dirty="0"/>
              <a:t> </a:t>
            </a:r>
            <a:r>
              <a:rPr lang="en-US" altLang="en-US" b="1" dirty="0" err="1"/>
              <a:t>khổ</a:t>
            </a:r>
            <a:r>
              <a:rPr lang="en-US" altLang="en-US" b="1" dirty="0"/>
              <a:t> </a:t>
            </a:r>
            <a:r>
              <a:rPr lang="en-US" altLang="en-US" b="1" dirty="0" err="1"/>
              <a:t>thơ</a:t>
            </a:r>
            <a:r>
              <a:rPr lang="en-US" altLang="en-US" b="1" dirty="0"/>
              <a:t> </a:t>
            </a:r>
            <a:r>
              <a:rPr lang="en-US" altLang="en-US" b="1" dirty="0" err="1"/>
              <a:t>và</a:t>
            </a:r>
            <a:r>
              <a:rPr lang="en-US" altLang="en-US" b="1" dirty="0"/>
              <a:t> </a:t>
            </a:r>
            <a:r>
              <a:rPr lang="en-US" altLang="en-US" b="1" dirty="0" err="1"/>
              <a:t>cách</a:t>
            </a:r>
            <a:r>
              <a:rPr lang="en-US" altLang="en-US" b="1" dirty="0"/>
              <a:t> </a:t>
            </a:r>
            <a:r>
              <a:rPr lang="en-US" altLang="en-US" b="1" dirty="0" err="1"/>
              <a:t>ngắt</a:t>
            </a:r>
            <a:r>
              <a:rPr lang="en-US" altLang="en-US" b="1" dirty="0"/>
              <a:t> </a:t>
            </a:r>
            <a:r>
              <a:rPr lang="en-US" altLang="en-US" b="1" dirty="0" err="1"/>
              <a:t>nghỉ</a:t>
            </a:r>
            <a:r>
              <a:rPr lang="en-US" altLang="en-US" b="1" dirty="0"/>
              <a:t>.</a:t>
            </a:r>
          </a:p>
          <a:p>
            <a:pPr algn="just">
              <a:buFontTx/>
              <a:buNone/>
            </a:pPr>
            <a:r>
              <a:rPr lang="en-US" altLang="en-US" b="1" dirty="0"/>
              <a:t>- </a:t>
            </a:r>
            <a:r>
              <a:rPr lang="en-US" altLang="en-US" b="1" dirty="0" err="1"/>
              <a:t>Cử</a:t>
            </a:r>
            <a:r>
              <a:rPr lang="en-US" altLang="en-US" b="1" dirty="0"/>
              <a:t> </a:t>
            </a:r>
            <a:r>
              <a:rPr lang="en-US" altLang="en-US" b="1" dirty="0" err="1"/>
              <a:t>đại</a:t>
            </a:r>
            <a:r>
              <a:rPr lang="en-US" altLang="en-US" b="1" dirty="0"/>
              <a:t> </a:t>
            </a:r>
            <a:r>
              <a:rPr lang="en-US" altLang="en-US" b="1" dirty="0" err="1"/>
              <a:t>diện</a:t>
            </a:r>
            <a:r>
              <a:rPr lang="en-US" altLang="en-US" b="1" dirty="0"/>
              <a:t> </a:t>
            </a:r>
            <a:r>
              <a:rPr lang="en-US" altLang="en-US" b="1" dirty="0" err="1"/>
              <a:t>đọc</a:t>
            </a:r>
            <a:r>
              <a:rPr lang="en-US" altLang="en-US" b="1" dirty="0"/>
              <a:t> </a:t>
            </a:r>
            <a:r>
              <a:rPr lang="en-US" altLang="en-US" b="1" dirty="0" err="1"/>
              <a:t>trước</a:t>
            </a:r>
            <a:r>
              <a:rPr lang="en-US" altLang="en-US" b="1" dirty="0"/>
              <a:t> </a:t>
            </a:r>
            <a:r>
              <a:rPr lang="en-US" altLang="en-US" b="1" dirty="0" err="1"/>
              <a:t>lớp</a:t>
            </a:r>
            <a:r>
              <a:rPr lang="en-US" altLang="en-US" b="1" dirty="0"/>
              <a:t>.</a:t>
            </a:r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744EC85C-46FF-DFF0-536C-2F3754572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64" y="457200"/>
            <a:ext cx="62309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>
                <a:solidFill>
                  <a:srgbClr val="FF0000"/>
                </a:solidFill>
              </a:rPr>
              <a:t>VIỆC 1:  LUYỆN ĐỌC ĐOẠN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9914284" y="866189"/>
            <a:ext cx="2668134" cy="9357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05000" y="1676400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vi-VN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 đọc</a:t>
            </a:r>
            <a:endParaRPr lang="en-US" sz="3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0" y="2209800"/>
            <a:ext cx="38862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ngữ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Ba-la-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lai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lấp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loáng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ngẫm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nghĩ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bỡ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ngỡ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...</a:t>
            </a:r>
          </a:p>
        </p:txBody>
      </p:sp>
      <p:sp>
        <p:nvSpPr>
          <p:cNvPr id="11" name="文本框 31">
            <a:extLst>
              <a:ext uri="{FF2B5EF4-FFF2-40B4-BE49-F238E27FC236}">
                <a16:creationId xmlns:a16="http://schemas.microsoft.com/office/drawing/2014/main" id="{9D53C925-39A4-4ADF-B6F1-DD4B287604F0}"/>
              </a:ext>
            </a:extLst>
          </p:cNvPr>
          <p:cNvSpPr txBox="1"/>
          <p:nvPr/>
        </p:nvSpPr>
        <p:spPr>
          <a:xfrm>
            <a:off x="2551304" y="246587"/>
            <a:ext cx="734199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altLang="zh-CN" sz="2800" b="1" dirty="0">
                <a:ln w="25400">
                  <a:noFill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Tập đọc</a:t>
            </a:r>
          </a:p>
          <a:p>
            <a:pPr algn="ctr"/>
            <a:r>
              <a:rPr lang="vi-VN" altLang="zh-CN" sz="2800" b="1" dirty="0">
                <a:ln w="25400">
                  <a:noFill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Tiếng đàn ba-la-lai-ca trên sông Đà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480253" y="2497015"/>
            <a:ext cx="414089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ben: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sông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Đà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-la-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lai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-ca: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cao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nguyên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...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298502" y="17526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Giải</a:t>
            </a:r>
            <a:r>
              <a:rPr lang="en-US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3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endParaRPr lang="en-US" sz="3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842000" y="1676400"/>
            <a:ext cx="0" cy="459891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1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CAF34B48-DFF5-4291-904E-934654602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3528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vi-VN" altLang="en-US" i="1">
              <a:latin typeface=".VnTime" panose="020B7200000000000000" pitchFamily="34" charset="0"/>
            </a:endParaRPr>
          </a:p>
        </p:txBody>
      </p:sp>
      <p:sp>
        <p:nvSpPr>
          <p:cNvPr id="11267" name="Text Box 6">
            <a:extLst>
              <a:ext uri="{FF2B5EF4-FFF2-40B4-BE49-F238E27FC236}">
                <a16:creationId xmlns:a16="http://schemas.microsoft.com/office/drawing/2014/main" id="{5D800959-201A-46D4-A8AB-EF101022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791200"/>
            <a:ext cx="6019800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Sông Đà chảy qua tỉnh Hòa Bình 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FCCDEF6-A9F7-4BEB-86BB-5994ECE0B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1"/>
            <a:ext cx="430530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C:\Users\Public\Pictures\Sample Pictures\635758679095147330.jpg">
            <a:extLst>
              <a:ext uri="{FF2B5EF4-FFF2-40B4-BE49-F238E27FC236}">
                <a16:creationId xmlns:a16="http://schemas.microsoft.com/office/drawing/2014/main" id="{D41FA051-B494-4BF6-88B9-4AF555B6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1"/>
            <a:ext cx="434340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www.33ppt.com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1095</Words>
  <Application>Microsoft Office PowerPoint</Application>
  <PresentationFormat>Màn hình rộng</PresentationFormat>
  <Paragraphs>151</Paragraphs>
  <Slides>35</Slides>
  <Notes>16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35</vt:i4>
      </vt:variant>
    </vt:vector>
  </HeadingPairs>
  <TitlesOfParts>
    <vt:vector size="45" baseType="lpstr">
      <vt:lpstr>等线 Light</vt:lpstr>
      <vt:lpstr>.VnAristote</vt:lpstr>
      <vt:lpstr>.VnTime</vt:lpstr>
      <vt:lpstr>Arial</vt:lpstr>
      <vt:lpstr>Calibri</vt:lpstr>
      <vt:lpstr>DengXian</vt:lpstr>
      <vt:lpstr>Georgia</vt:lpstr>
      <vt:lpstr>Tahoma</vt:lpstr>
      <vt:lpstr>Times New Roman</vt:lpstr>
      <vt:lpstr>www.33ppt.com​​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Tìm câu thơ miêu tả cảnh đẹp đêm trăng trên sông Đà?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Chiếc đập lớn nối liền hai khối núi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www.33ppt.com</Manager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subject>www.33ppt.com</dc:subject>
  <dc:creator>www.33ppt.com</dc:creator>
  <cp:keywords>www.33ppt.com</cp:keywords>
  <dc:description>www.33ppt.com</dc:description>
  <cp:lastModifiedBy>Bùi Phương</cp:lastModifiedBy>
  <cp:revision>26</cp:revision>
  <dcterms:created xsi:type="dcterms:W3CDTF">2017-09-04T01:28:40Z</dcterms:created>
  <dcterms:modified xsi:type="dcterms:W3CDTF">2023-10-17T12:19:20Z</dcterms:modified>
  <cp:category>www.33ppt.com</cp:category>
  <cp:version>www.33ppt.com</cp:version>
</cp:coreProperties>
</file>