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27" r:id="rId2"/>
    <p:sldId id="407" r:id="rId3"/>
    <p:sldId id="427" r:id="rId4"/>
    <p:sldId id="428" r:id="rId5"/>
    <p:sldId id="426" r:id="rId6"/>
    <p:sldId id="442" r:id="rId7"/>
    <p:sldId id="443" r:id="rId8"/>
    <p:sldId id="433" r:id="rId9"/>
    <p:sldId id="444" r:id="rId10"/>
    <p:sldId id="340" r:id="rId11"/>
  </p:sldIdLst>
  <p:sldSz cx="16276638" cy="9144000"/>
  <p:notesSz cx="6858000" cy="9144000"/>
  <p:custDataLst>
    <p:tags r:id="rId1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66"/>
    <a:srgbClr val="FF7C80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660"/>
  </p:normalViewPr>
  <p:slideViewPr>
    <p:cSldViewPr>
      <p:cViewPr varScale="1">
        <p:scale>
          <a:sx n="63" d="100"/>
          <a:sy n="63" d="100"/>
        </p:scale>
        <p:origin x="-446" y="-8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10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501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Giai%20nghia%20tu/Linh%20xuong.pptx" TargetMode="External"/><Relationship Id="rId2" Type="http://schemas.openxmlformats.org/officeDocument/2006/relationships/hyperlink" Target="Giai%20nghia%20tu/Mo.pptx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Giai%20nghia%20tu/ao%20thuat.pptx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……</a:t>
            </a:r>
            <a:endParaRPr lang="en-US" altLang="en-US" sz="3500" b="1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668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5: NGÀY HỘI RỪNG XANH (T1, 2)</a:t>
            </a:r>
            <a:endParaRPr 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</a:t>
            </a:r>
            <a:r>
              <a:rPr lang="en-US" sz="60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</a:t>
            </a: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</a:t>
            </a:r>
            <a:r>
              <a:rPr lang="en-US" altLang="en-US" sz="2400" b="1" i="1" smtClean="0">
                <a:solidFill>
                  <a:srgbClr val="FF0066"/>
                </a:solidFill>
                <a:latin typeface="Times New Roman" pitchFamily="18" charset="0"/>
              </a:rPr>
              <a:t>:</a:t>
            </a:r>
            <a:endParaRPr lang="en-US" altLang="en-US" sz="2400" b="1" i="1">
              <a:solidFill>
                <a:srgbClr val="FF0066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3490119" y="4191000"/>
            <a:ext cx="9296400" cy="1049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0519" y="0"/>
            <a:ext cx="9586119" cy="91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val Callout 1"/>
          <p:cNvSpPr/>
          <p:nvPr/>
        </p:nvSpPr>
        <p:spPr>
          <a:xfrm>
            <a:off x="0" y="2362200"/>
            <a:ext cx="6690519" cy="5715000"/>
          </a:xfrm>
          <a:prstGeom prst="wedgeEllipseCallout">
            <a:avLst>
              <a:gd name="adj1" fmla="val -51894"/>
              <a:gd name="adj2" fmla="val 662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 </a:t>
            </a:r>
            <a:r>
              <a:rPr lang="en-US" sz="3200" b="1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hỏi:</a:t>
            </a:r>
          </a:p>
          <a:p>
            <a:pPr algn="just"/>
            <a:r>
              <a:rPr lang="en-US" sz="32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Kể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en-US" sz="32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Các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đoán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404519" y="149573"/>
            <a:ext cx="6934200" cy="1493205"/>
            <a:chOff x="4404519" y="149573"/>
            <a:chExt cx="6934200" cy="1493205"/>
          </a:xfrm>
        </p:grpSpPr>
        <p:grpSp>
          <p:nvGrpSpPr>
            <p:cNvPr id="15" name="Group 14"/>
            <p:cNvGrpSpPr/>
            <p:nvPr/>
          </p:nvGrpSpPr>
          <p:grpSpPr>
            <a:xfrm>
              <a:off x="5084510" y="149573"/>
              <a:ext cx="5492209" cy="994235"/>
              <a:chOff x="4998717" y="210532"/>
              <a:chExt cx="5399539" cy="99423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998717" y="2105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19679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u="sng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2400" b="1" u="sng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4404519" y="1066800"/>
              <a:ext cx="69342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 5: NGÀY HỘI RỪNG </a:t>
              </a:r>
              <a:r>
                <a:rPr lang="en-US" sz="2800" b="1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XANH (T1,2)</a:t>
              </a:r>
              <a:endParaRPr lang="en-US" sz="2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1563435" y="2828092"/>
            <a:ext cx="139662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Đọc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hởi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nhịp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1;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thong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2;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giọng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ngạc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khổ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3,4.</a:t>
            </a:r>
          </a:p>
        </p:txBody>
      </p:sp>
      <p:sp>
        <p:nvSpPr>
          <p:cNvPr id="3" name="Rectangle 2"/>
          <p:cNvSpPr/>
          <p:nvPr/>
        </p:nvSpPr>
        <p:spPr>
          <a:xfrm>
            <a:off x="1493838" y="5876092"/>
            <a:ext cx="13578681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Hướng dẫn đọc.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3177124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1493787" y="4885492"/>
            <a:ext cx="4191000" cy="677108"/>
            <a:chOff x="1508919" y="1888664"/>
            <a:chExt cx="3733800" cy="677108"/>
          </a:xfrm>
        </p:grpSpPr>
        <p:sp>
          <p:nvSpPr>
            <p:cNvPr id="23" name="Rectangle 22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Chia đoạn.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1618922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85120" y="2722706"/>
            <a:ext cx="1981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ổi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406914" y="1944469"/>
            <a:ext cx="67818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Luyện đọc và tìm hiểu bài.</a:t>
            </a:r>
            <a:endParaRPr lang="en-US" sz="3600" b="1" u="sng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07519" y="3674745"/>
            <a:ext cx="5559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Gõ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mõ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b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738308" y="2720673"/>
            <a:ext cx="20595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õ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724907" y="2692225"/>
            <a:ext cx="16383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ừng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090319" y="2692225"/>
            <a:ext cx="22629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538119" y="2666128"/>
            <a:ext cx="23492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376319" y="2658050"/>
            <a:ext cx="1676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úc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8519319" y="2658050"/>
            <a:ext cx="2057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oác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585120" y="6113383"/>
            <a:ext cx="434339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u="sng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 nghĩa từ:</a:t>
            </a:r>
            <a:endParaRPr lang="en-US" sz="4000" b="1" u="sng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>
            <a:hlinkClick r:id="rId2" action="ppaction://hlinkpres?slideindex=1&amp;slidetitle="/>
          </p:cNvPr>
          <p:cNvSpPr/>
          <p:nvPr/>
        </p:nvSpPr>
        <p:spPr>
          <a:xfrm>
            <a:off x="1661319" y="7278469"/>
            <a:ext cx="1295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Mõ</a:t>
            </a:r>
            <a:endParaRPr lang="en-US" sz="3600">
              <a:solidFill>
                <a:srgbClr val="0000CC"/>
              </a:solidFill>
            </a:endParaRPr>
          </a:p>
        </p:txBody>
      </p:sp>
      <p:sp>
        <p:nvSpPr>
          <p:cNvPr id="7" name="Rectangle 6">
            <a:hlinkClick r:id="rId3" action="ppaction://hlinkpres?slideindex=1&amp;slidetitle="/>
          </p:cNvPr>
          <p:cNvSpPr/>
          <p:nvPr/>
        </p:nvSpPr>
        <p:spPr>
          <a:xfrm>
            <a:off x="3008901" y="7270630"/>
            <a:ext cx="261481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xướng </a:t>
            </a:r>
            <a:endParaRPr lang="en-US" sz="3600">
              <a:solidFill>
                <a:srgbClr val="0000CC"/>
              </a:solidFill>
            </a:endParaRPr>
          </a:p>
        </p:txBody>
      </p:sp>
      <p:sp>
        <p:nvSpPr>
          <p:cNvPr id="8" name="Rectangle 7">
            <a:hlinkClick r:id="rId4" action="ppaction://hlinkpres?slideindex=1&amp;slidetitle="/>
          </p:cNvPr>
          <p:cNvSpPr/>
          <p:nvPr/>
        </p:nvSpPr>
        <p:spPr>
          <a:xfrm>
            <a:off x="6070010" y="7278469"/>
            <a:ext cx="19159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Ảo 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endParaRPr lang="en-US" sz="3600">
              <a:solidFill>
                <a:srgbClr val="0000CC"/>
              </a:solidFill>
            </a:endParaRPr>
          </a:p>
        </p:txBody>
      </p:sp>
      <p:sp>
        <p:nvSpPr>
          <p:cNvPr id="9" name="Rectangle 8">
            <a:hlinkClick r:id="rId4" action="ppaction://hlinkpres?slideindex=1&amp;slidetitle="/>
          </p:cNvPr>
          <p:cNvSpPr/>
          <p:nvPr/>
        </p:nvSpPr>
        <p:spPr>
          <a:xfrm>
            <a:off x="8649933" y="7270630"/>
            <a:ext cx="22300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nước </a:t>
            </a:r>
            <a:endParaRPr lang="en-US" sz="3600">
              <a:solidFill>
                <a:srgbClr val="0000CC"/>
              </a:solidFill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4404519" y="149573"/>
            <a:ext cx="6934200" cy="1493205"/>
            <a:chOff x="4404519" y="149573"/>
            <a:chExt cx="6934200" cy="1493205"/>
          </a:xfrm>
        </p:grpSpPr>
        <p:grpSp>
          <p:nvGrpSpPr>
            <p:cNvPr id="33" name="Group 32"/>
            <p:cNvGrpSpPr/>
            <p:nvPr/>
          </p:nvGrpSpPr>
          <p:grpSpPr>
            <a:xfrm>
              <a:off x="5084510" y="149573"/>
              <a:ext cx="5492209" cy="994235"/>
              <a:chOff x="4998717" y="210532"/>
              <a:chExt cx="5399539" cy="994235"/>
            </a:xfrm>
          </p:grpSpPr>
          <p:sp>
            <p:nvSpPr>
              <p:cNvPr id="35" name="TextBox 34"/>
              <p:cNvSpPr txBox="1"/>
              <p:nvPr/>
            </p:nvSpPr>
            <p:spPr>
              <a:xfrm>
                <a:off x="4998717" y="2105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6651116" y="743102"/>
                <a:ext cx="19679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u="sng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2400" b="1" u="sng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4" name="Text Box 14"/>
            <p:cNvSpPr txBox="1">
              <a:spLocks noChangeArrowheads="1"/>
            </p:cNvSpPr>
            <p:nvPr/>
          </p:nvSpPr>
          <p:spPr bwMode="auto">
            <a:xfrm>
              <a:off x="4404519" y="1066800"/>
              <a:ext cx="69342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 5: NGÀY HỘI RỪNG </a:t>
              </a:r>
              <a:r>
                <a:rPr lang="en-US" sz="2800" b="1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XANH (T1,2)</a:t>
              </a:r>
              <a:endParaRPr lang="en-US" sz="2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010571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/>
          <p:cNvCxnSpPr/>
          <p:nvPr/>
        </p:nvCxnSpPr>
        <p:spPr>
          <a:xfrm>
            <a:off x="5600701" y="2667000"/>
            <a:ext cx="0" cy="502920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718225" y="1891336"/>
            <a:ext cx="2319747" cy="699983"/>
            <a:chOff x="1259767" y="1442589"/>
            <a:chExt cx="2319747" cy="699983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 smtClean="0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  <a:endParaRPr lang="en-US" sz="3800" b="1">
                <a:ln w="11430"/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14257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53147" y="1907107"/>
            <a:ext cx="2877445" cy="685384"/>
            <a:chOff x="1024127" y="1442589"/>
            <a:chExt cx="2877445" cy="685384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 smtClean="0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  <a:endParaRPr lang="en-US" sz="3800" b="1">
                <a:ln w="11430"/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095099" y="2127973"/>
              <a:ext cx="280647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5600701" y="2743200"/>
            <a:ext cx="10233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623719" y="3905071"/>
            <a:ext cx="10210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Tre, trúc nổi nhạc sáo, khe suối gảy nhạc đàn, nấm mang ô đi hội, cọn nước chơi trò đu quay.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623878" y="5295977"/>
            <a:ext cx="10233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623718" y="6786477"/>
            <a:ext cx="102108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M: - Chim gõ kiến làm gì?</a:t>
            </a:r>
          </a:p>
          <a:p>
            <a:pPr algn="just"/>
            <a:r>
              <a:rPr lang="nl-NL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nl-NL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- Chim gõ kiến nổi mõ.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33121" y="2758275"/>
            <a:ext cx="1981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ổi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423720" y="2797314"/>
            <a:ext cx="20595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õ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385618" y="2797314"/>
            <a:ext cx="16383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ừng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660657" y="2820648"/>
            <a:ext cx="14296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66175" y="3559314"/>
            <a:ext cx="23492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330327" y="3559314"/>
            <a:ext cx="1676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úc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512066" y="3539930"/>
            <a:ext cx="2057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en-US" sz="36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oác</a:t>
            </a:r>
            <a:r>
              <a:rPr lang="en-US" sz="3600" b="1" i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29552" y="4680820"/>
            <a:ext cx="5559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Gõ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mõ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b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4404519" y="149573"/>
            <a:ext cx="6934200" cy="1493205"/>
            <a:chOff x="4404519" y="149573"/>
            <a:chExt cx="6934200" cy="1493205"/>
          </a:xfrm>
        </p:grpSpPr>
        <p:grpSp>
          <p:nvGrpSpPr>
            <p:cNvPr id="35" name="Group 34"/>
            <p:cNvGrpSpPr/>
            <p:nvPr/>
          </p:nvGrpSpPr>
          <p:grpSpPr>
            <a:xfrm>
              <a:off x="5084510" y="149573"/>
              <a:ext cx="5492209" cy="994235"/>
              <a:chOff x="4998717" y="210532"/>
              <a:chExt cx="5399539" cy="994235"/>
            </a:xfrm>
          </p:grpSpPr>
          <p:sp>
            <p:nvSpPr>
              <p:cNvPr id="37" name="TextBox 36"/>
              <p:cNvSpPr txBox="1"/>
              <p:nvPr/>
            </p:nvSpPr>
            <p:spPr>
              <a:xfrm>
                <a:off x="4998717" y="2105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6651116" y="743102"/>
                <a:ext cx="19679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u="sng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2400" b="1" u="sng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6" name="Text Box 14"/>
            <p:cNvSpPr txBox="1">
              <a:spLocks noChangeArrowheads="1"/>
            </p:cNvSpPr>
            <p:nvPr/>
          </p:nvSpPr>
          <p:spPr bwMode="auto">
            <a:xfrm>
              <a:off x="4404519" y="1066800"/>
              <a:ext cx="69342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 5: NGÀY HỘI RỪNG </a:t>
              </a:r>
              <a:r>
                <a:rPr lang="en-US" sz="2800" b="1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XANH (T1,2)</a:t>
              </a:r>
              <a:endParaRPr lang="en-US" sz="2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63106164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12" grpId="0"/>
      <p:bldP spid="40" grpId="0"/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1718225" y="1891336"/>
            <a:ext cx="2319747" cy="699983"/>
            <a:chOff x="1259767" y="1442589"/>
            <a:chExt cx="2319747" cy="699983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 smtClean="0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  <a:endParaRPr lang="en-US" sz="3800" b="1">
                <a:ln w="11430"/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14257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8753147" y="1907107"/>
            <a:ext cx="2877445" cy="685384"/>
            <a:chOff x="1024127" y="1442589"/>
            <a:chExt cx="2877445" cy="685384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 smtClean="0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  <a:endParaRPr lang="en-US" sz="3800" b="1">
                <a:ln w="11430"/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095099" y="2127973"/>
              <a:ext cx="280647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Rectangle 41"/>
          <p:cNvSpPr/>
          <p:nvPr/>
        </p:nvSpPr>
        <p:spPr>
          <a:xfrm>
            <a:off x="5789151" y="2743200"/>
            <a:ext cx="1004536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89152" y="4044561"/>
            <a:ext cx="1004536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nl-NL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mõ, tiếng gà rừng gọi, tiếng nhạc sáo của tre trúc, tiếng nhạc đàn của khe suối, tiếng lĩnh xướng của khướu. Tác dụng: Những âm thanh đa dạng đó làm cho ngày hội vui tươi, rộn rã hơn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5789151" y="6820287"/>
            <a:ext cx="1010158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5600701" y="2667000"/>
            <a:ext cx="0" cy="502920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433121" y="2758275"/>
            <a:ext cx="1981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ổi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423720" y="2797314"/>
            <a:ext cx="20595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õ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385618" y="2797314"/>
            <a:ext cx="16383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ừng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660657" y="2820648"/>
            <a:ext cx="14296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66175" y="3559314"/>
            <a:ext cx="23492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330327" y="3559314"/>
            <a:ext cx="1676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úc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512066" y="3539930"/>
            <a:ext cx="2057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en-US" sz="36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oác</a:t>
            </a:r>
            <a:r>
              <a:rPr lang="en-US" sz="3600" b="1" i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29552" y="4680820"/>
            <a:ext cx="5559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Gõ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mõ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b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4404519" y="149573"/>
            <a:ext cx="6934200" cy="1493205"/>
            <a:chOff x="4404519" y="149573"/>
            <a:chExt cx="6934200" cy="1493205"/>
          </a:xfrm>
        </p:grpSpPr>
        <p:grpSp>
          <p:nvGrpSpPr>
            <p:cNvPr id="53" name="Group 52"/>
            <p:cNvGrpSpPr/>
            <p:nvPr/>
          </p:nvGrpSpPr>
          <p:grpSpPr>
            <a:xfrm>
              <a:off x="5084510" y="149573"/>
              <a:ext cx="5492209" cy="994235"/>
              <a:chOff x="4998717" y="210532"/>
              <a:chExt cx="5399539" cy="994235"/>
            </a:xfrm>
          </p:grpSpPr>
          <p:sp>
            <p:nvSpPr>
              <p:cNvPr id="55" name="TextBox 54"/>
              <p:cNvSpPr txBox="1"/>
              <p:nvPr/>
            </p:nvSpPr>
            <p:spPr>
              <a:xfrm>
                <a:off x="4998717" y="2105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6651116" y="743102"/>
                <a:ext cx="19679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u="sng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2400" b="1" u="sng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54" name="Text Box 14"/>
            <p:cNvSpPr txBox="1">
              <a:spLocks noChangeArrowheads="1"/>
            </p:cNvSpPr>
            <p:nvPr/>
          </p:nvSpPr>
          <p:spPr bwMode="auto">
            <a:xfrm>
              <a:off x="4404519" y="1066800"/>
              <a:ext cx="69342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 5: NGÀY HỘI RỪNG </a:t>
              </a:r>
              <a:r>
                <a:rPr lang="en-US" sz="2800" b="1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XANH (T1,2)</a:t>
              </a:r>
              <a:endParaRPr lang="en-US" sz="2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9121114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12" grpId="0"/>
      <p:bldP spid="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1718225" y="1891336"/>
            <a:ext cx="2319747" cy="699983"/>
            <a:chOff x="1259767" y="1442589"/>
            <a:chExt cx="2319747" cy="699983"/>
          </a:xfrm>
        </p:grpSpPr>
        <p:sp>
          <p:nvSpPr>
            <p:cNvPr id="28" name="Rectangle 27"/>
            <p:cNvSpPr/>
            <p:nvPr/>
          </p:nvSpPr>
          <p:spPr>
            <a:xfrm>
              <a:off x="1259767" y="1442589"/>
              <a:ext cx="2319747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 smtClean="0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Luyện đọc</a:t>
              </a:r>
              <a:endParaRPr lang="en-US" sz="3800" b="1">
                <a:ln w="11430"/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338517" y="2142572"/>
              <a:ext cx="220980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9223274" y="1907107"/>
            <a:ext cx="2877445" cy="685384"/>
            <a:chOff x="1024127" y="1442589"/>
            <a:chExt cx="2877445" cy="685384"/>
          </a:xfrm>
        </p:grpSpPr>
        <p:sp>
          <p:nvSpPr>
            <p:cNvPr id="31" name="Rectangle 30"/>
            <p:cNvSpPr/>
            <p:nvPr/>
          </p:nvSpPr>
          <p:spPr>
            <a:xfrm>
              <a:off x="1024127" y="1442589"/>
              <a:ext cx="2791030" cy="654607"/>
            </a:xfrm>
            <a:prstGeom prst="rect">
              <a:avLst/>
            </a:prstGeom>
            <a:noFill/>
          </p:spPr>
          <p:txBody>
            <a:bodyPr wrap="none" lIns="69156" tIns="34578" rIns="69156" bIns="34578"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 algn="ctr"/>
              <a:r>
                <a:rPr lang="en-US" sz="3800" b="1" smtClean="0">
                  <a:ln w="11430"/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Tìm hiểu bài</a:t>
              </a:r>
              <a:endParaRPr lang="en-US" sz="3800" b="1">
                <a:ln w="11430"/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1095099" y="2127973"/>
              <a:ext cx="2806473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3" name="Text Box 2"/>
          <p:cNvSpPr txBox="1">
            <a:spLocks noChangeArrowheads="1"/>
          </p:cNvSpPr>
          <p:nvPr/>
        </p:nvSpPr>
        <p:spPr bwMode="auto">
          <a:xfrm>
            <a:off x="8671719" y="2819400"/>
            <a:ext cx="413896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 DUNG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004723" y="3819080"/>
            <a:ext cx="9144000" cy="3065977"/>
            <a:chOff x="6004723" y="3819080"/>
            <a:chExt cx="9144000" cy="3065977"/>
          </a:xfrm>
        </p:grpSpPr>
        <p:pic>
          <p:nvPicPr>
            <p:cNvPr id="35" name="Picture 6" descr="Khung viền đẹp - Mẫu khung viền bìa Giáo án, Báo cáo, Luận văn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9043734" y="780069"/>
              <a:ext cx="3065977" cy="9144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Rectangle 1"/>
            <p:cNvSpPr/>
            <p:nvPr/>
          </p:nvSpPr>
          <p:spPr>
            <a:xfrm>
              <a:off x="6638592" y="4385608"/>
              <a:ext cx="7824327" cy="19389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nl-NL" sz="4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Thiên nhiên xung quanh chúng ta là một thế giới vô cùng kì thú và hấp dẫn.</a:t>
              </a:r>
              <a:endPara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34" name="Straight Connector 33"/>
          <p:cNvCxnSpPr/>
          <p:nvPr/>
        </p:nvCxnSpPr>
        <p:spPr>
          <a:xfrm>
            <a:off x="5600701" y="2667000"/>
            <a:ext cx="0" cy="5029200"/>
          </a:xfrm>
          <a:prstGeom prst="line">
            <a:avLst/>
          </a:prstGeom>
          <a:ln>
            <a:solidFill>
              <a:srgbClr val="0000CC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433121" y="2758275"/>
            <a:ext cx="1981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ổi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423720" y="2797314"/>
            <a:ext cx="20595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õ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385618" y="2797314"/>
            <a:ext cx="163830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ừng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660657" y="2820648"/>
            <a:ext cx="14296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66175" y="3559314"/>
            <a:ext cx="23492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330327" y="3559314"/>
            <a:ext cx="1676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úc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512066" y="3539930"/>
            <a:ext cx="2057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en-US" sz="36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oác</a:t>
            </a:r>
            <a:r>
              <a:rPr lang="en-US" sz="3600" b="1" i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29552" y="4680820"/>
            <a:ext cx="5559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Gõ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mõ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vòng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đừng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ngủ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b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600" b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r>
              <a:rPr lang="en-US" sz="3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4404519" y="149573"/>
            <a:ext cx="6934200" cy="1493205"/>
            <a:chOff x="4404519" y="149573"/>
            <a:chExt cx="6934200" cy="1493205"/>
          </a:xfrm>
        </p:grpSpPr>
        <p:grpSp>
          <p:nvGrpSpPr>
            <p:cNvPr id="53" name="Group 52"/>
            <p:cNvGrpSpPr/>
            <p:nvPr/>
          </p:nvGrpSpPr>
          <p:grpSpPr>
            <a:xfrm>
              <a:off x="5084510" y="149573"/>
              <a:ext cx="5492209" cy="994235"/>
              <a:chOff x="4998717" y="210532"/>
              <a:chExt cx="5399539" cy="994235"/>
            </a:xfrm>
          </p:grpSpPr>
          <p:sp>
            <p:nvSpPr>
              <p:cNvPr id="55" name="TextBox 54"/>
              <p:cNvSpPr txBox="1"/>
              <p:nvPr/>
            </p:nvSpPr>
            <p:spPr>
              <a:xfrm>
                <a:off x="4998717" y="2105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6651116" y="743102"/>
                <a:ext cx="19679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u="sng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2400" b="1" u="sng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54" name="Text Box 14"/>
            <p:cNvSpPr txBox="1">
              <a:spLocks noChangeArrowheads="1"/>
            </p:cNvSpPr>
            <p:nvPr/>
          </p:nvSpPr>
          <p:spPr bwMode="auto">
            <a:xfrm>
              <a:off x="4404519" y="1066800"/>
              <a:ext cx="69342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 5: NGÀY HỘI RỪNG </a:t>
              </a:r>
              <a:r>
                <a:rPr lang="en-US" sz="2800" b="1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XANH (T1,2)</a:t>
              </a:r>
              <a:endParaRPr lang="en-US" sz="2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881187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406914" y="2030031"/>
            <a:ext cx="9596297" cy="646331"/>
            <a:chOff x="1508918" y="1888664"/>
            <a:chExt cx="8733709" cy="1083059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8733709" cy="10830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4. </a:t>
              </a:r>
              <a:r>
                <a:rPr lang="en-US" sz="3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Nói</a:t>
              </a:r>
              <a:r>
                <a:rPr lang="en-US" sz="3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nghe</a:t>
              </a:r>
              <a:r>
                <a:rPr lang="en-US" sz="3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	         RỪNG</a:t>
              </a:r>
              <a:endPara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2896526"/>
              <a:ext cx="2521647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1406914" y="2971800"/>
            <a:ext cx="116098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(qua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phim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AutoShape 2" descr="Top 10 bài văn mẫu kể về kỳ nghỉ hè của em - Bài viết ha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Top 10 bài văn mẫu kể về kỳ nghỉ hè của em - Bài viết ha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1319" y="3886200"/>
            <a:ext cx="6680821" cy="3882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60375" y="4267200"/>
            <a:ext cx="897271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cối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/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-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4404519" y="149573"/>
            <a:ext cx="6934200" cy="1493205"/>
            <a:chOff x="4404519" y="149573"/>
            <a:chExt cx="6934200" cy="1493205"/>
          </a:xfrm>
        </p:grpSpPr>
        <p:grpSp>
          <p:nvGrpSpPr>
            <p:cNvPr id="21" name="Group 20"/>
            <p:cNvGrpSpPr/>
            <p:nvPr/>
          </p:nvGrpSpPr>
          <p:grpSpPr>
            <a:xfrm>
              <a:off x="5084510" y="149573"/>
              <a:ext cx="5492209" cy="994235"/>
              <a:chOff x="4998717" y="210532"/>
              <a:chExt cx="5399539" cy="994235"/>
            </a:xfrm>
          </p:grpSpPr>
          <p:sp>
            <p:nvSpPr>
              <p:cNvPr id="24" name="TextBox 23"/>
              <p:cNvSpPr txBox="1"/>
              <p:nvPr/>
            </p:nvSpPr>
            <p:spPr>
              <a:xfrm>
                <a:off x="4998717" y="2105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651116" y="743102"/>
                <a:ext cx="19679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u="sng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2400" b="1" u="sng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3" name="Text Box 14"/>
            <p:cNvSpPr txBox="1">
              <a:spLocks noChangeArrowheads="1"/>
            </p:cNvSpPr>
            <p:nvPr/>
          </p:nvSpPr>
          <p:spPr bwMode="auto">
            <a:xfrm>
              <a:off x="4404519" y="1066800"/>
              <a:ext cx="69342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 5: NGÀY HỘI RỪNG </a:t>
              </a:r>
              <a:r>
                <a:rPr lang="en-US" sz="2800" b="1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XANH (T1,2)</a:t>
              </a:r>
              <a:endParaRPr lang="en-US" sz="2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3280586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406914" y="2030031"/>
            <a:ext cx="9596297" cy="646331"/>
            <a:chOff x="1508918" y="1888664"/>
            <a:chExt cx="8733709" cy="1083059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8733709" cy="10830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4. </a:t>
              </a:r>
              <a:r>
                <a:rPr lang="en-US" sz="3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Nói</a:t>
              </a:r>
              <a:r>
                <a:rPr lang="en-US" sz="3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nghe</a:t>
              </a:r>
              <a:r>
                <a:rPr lang="en-US" sz="36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	         RỪNG</a:t>
              </a:r>
              <a:endPara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2896526"/>
              <a:ext cx="2521647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1406914" y="2819400"/>
            <a:ext cx="116098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36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600" b="1" i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rừng!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AutoShape 2" descr="Top 10 bài văn mẫu kể về kỳ nghỉ hè của em - Bài viết ha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Top 10 bài văn mẫu kể về kỳ nghỉ hè của em - Bài viết hay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46" y="3667126"/>
            <a:ext cx="4396248" cy="260756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3563" y="3581400"/>
            <a:ext cx="4800600" cy="269329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3211" y="3624263"/>
            <a:ext cx="4678908" cy="2693294"/>
          </a:xfrm>
          <a:prstGeom prst="rect">
            <a:avLst/>
          </a:prstGeom>
        </p:spPr>
      </p:pic>
      <p:grpSp>
        <p:nvGrpSpPr>
          <p:cNvPr id="20" name="Group 19"/>
          <p:cNvGrpSpPr/>
          <p:nvPr/>
        </p:nvGrpSpPr>
        <p:grpSpPr>
          <a:xfrm>
            <a:off x="4404519" y="149573"/>
            <a:ext cx="6934200" cy="1493205"/>
            <a:chOff x="4404519" y="149573"/>
            <a:chExt cx="6934200" cy="1493205"/>
          </a:xfrm>
        </p:grpSpPr>
        <p:grpSp>
          <p:nvGrpSpPr>
            <p:cNvPr id="21" name="Group 20"/>
            <p:cNvGrpSpPr/>
            <p:nvPr/>
          </p:nvGrpSpPr>
          <p:grpSpPr>
            <a:xfrm>
              <a:off x="5084510" y="149573"/>
              <a:ext cx="5492209" cy="994235"/>
              <a:chOff x="4998717" y="210532"/>
              <a:chExt cx="5399539" cy="994235"/>
            </a:xfrm>
          </p:grpSpPr>
          <p:sp>
            <p:nvSpPr>
              <p:cNvPr id="24" name="TextBox 23"/>
              <p:cNvSpPr txBox="1"/>
              <p:nvPr/>
            </p:nvSpPr>
            <p:spPr>
              <a:xfrm>
                <a:off x="4998717" y="2105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651116" y="743102"/>
                <a:ext cx="196792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u="sng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2400" b="1" u="sng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23" name="Text Box 14"/>
            <p:cNvSpPr txBox="1">
              <a:spLocks noChangeArrowheads="1"/>
            </p:cNvSpPr>
            <p:nvPr/>
          </p:nvSpPr>
          <p:spPr bwMode="auto">
            <a:xfrm>
              <a:off x="4404519" y="1066800"/>
              <a:ext cx="6934200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BÀI 5: NGÀY HỘI RỪNG </a:t>
              </a:r>
              <a:r>
                <a:rPr lang="en-US" sz="2800" b="1" smtClean="0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</a:rPr>
                <a:t>XANH (T1,2)</a:t>
              </a:r>
              <a:endParaRPr lang="en-US" sz="28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1406914" y="6454676"/>
            <a:ext cx="13944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Tuyên truyền bảo vệ rừng cho </a:t>
            </a:r>
            <a:r>
              <a:rPr lang="vi-VN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mọi </a:t>
            </a:r>
            <a:r>
              <a:rPr lang="vi-VN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Giải thích cho mọi người về lợi ích </a:t>
            </a:r>
            <a:r>
              <a:rPr lang="vi-VN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 </a:t>
            </a:r>
            <a:r>
              <a:rPr lang="vi-VN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không</a:t>
            </a:r>
            <a:r>
              <a:rPr lang="vi-VN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chặt phá rừng</a:t>
            </a:r>
          </a:p>
          <a:p>
            <a:r>
              <a:rPr lang="vi-VN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Trồng thêm thật nhiều cây xanh</a:t>
            </a:r>
          </a:p>
          <a:p>
            <a:r>
              <a:rPr lang="vi-VN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3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Ko đốt rừng và khai thác bừa bãi</a:t>
            </a:r>
          </a:p>
        </p:txBody>
      </p:sp>
    </p:spTree>
    <p:extLst>
      <p:ext uri="{BB962C8B-B14F-4D97-AF65-F5344CB8AC3E}">
        <p14:creationId xmlns:p14="http://schemas.microsoft.com/office/powerpoint/2010/main" val="3368005126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9541</TotalTime>
  <Words>749</Words>
  <Application>Microsoft Office PowerPoint</Application>
  <PresentationFormat>Custom</PresentationFormat>
  <Paragraphs>104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1045</cp:revision>
  <dcterms:created xsi:type="dcterms:W3CDTF">2008-09-09T22:52:10Z</dcterms:created>
  <dcterms:modified xsi:type="dcterms:W3CDTF">2022-08-12T08:16:53Z</dcterms:modified>
</cp:coreProperties>
</file>