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  <p:sldMasterId id="2147483707" r:id="rId3"/>
    <p:sldMasterId id="2147483718" r:id="rId4"/>
    <p:sldMasterId id="2147483723" r:id="rId5"/>
    <p:sldMasterId id="2147483737" r:id="rId6"/>
    <p:sldMasterId id="2147483748" r:id="rId7"/>
  </p:sldMasterIdLst>
  <p:notesMasterIdLst>
    <p:notesMasterId r:id="rId52"/>
  </p:notesMasterIdLst>
  <p:sldIdLst>
    <p:sldId id="355" r:id="rId8"/>
    <p:sldId id="359" r:id="rId9"/>
    <p:sldId id="360" r:id="rId10"/>
    <p:sldId id="361" r:id="rId11"/>
    <p:sldId id="393" r:id="rId12"/>
    <p:sldId id="394" r:id="rId13"/>
    <p:sldId id="362" r:id="rId14"/>
    <p:sldId id="380" r:id="rId15"/>
    <p:sldId id="363" r:id="rId16"/>
    <p:sldId id="381" r:id="rId17"/>
    <p:sldId id="382" r:id="rId18"/>
    <p:sldId id="383" r:id="rId19"/>
    <p:sldId id="384" r:id="rId20"/>
    <p:sldId id="364" r:id="rId21"/>
    <p:sldId id="385" r:id="rId22"/>
    <p:sldId id="386" r:id="rId23"/>
    <p:sldId id="369" r:id="rId24"/>
    <p:sldId id="387" r:id="rId25"/>
    <p:sldId id="401" r:id="rId26"/>
    <p:sldId id="370" r:id="rId27"/>
    <p:sldId id="402" r:id="rId28"/>
    <p:sldId id="388" r:id="rId29"/>
    <p:sldId id="365" r:id="rId30"/>
    <p:sldId id="391" r:id="rId31"/>
    <p:sldId id="392" r:id="rId32"/>
    <p:sldId id="390" r:id="rId33"/>
    <p:sldId id="368" r:id="rId34"/>
    <p:sldId id="389" r:id="rId35"/>
    <p:sldId id="371" r:id="rId36"/>
    <p:sldId id="372" r:id="rId37"/>
    <p:sldId id="373" r:id="rId38"/>
    <p:sldId id="375" r:id="rId39"/>
    <p:sldId id="374" r:id="rId40"/>
    <p:sldId id="376" r:id="rId41"/>
    <p:sldId id="377" r:id="rId42"/>
    <p:sldId id="378" r:id="rId43"/>
    <p:sldId id="395" r:id="rId44"/>
    <p:sldId id="396" r:id="rId45"/>
    <p:sldId id="379" r:id="rId46"/>
    <p:sldId id="398" r:id="rId47"/>
    <p:sldId id="399" r:id="rId48"/>
    <p:sldId id="403" r:id="rId49"/>
    <p:sldId id="397" r:id="rId50"/>
    <p:sldId id="400" r:id="rId51"/>
  </p:sldIdLst>
  <p:sldSz cx="9144000" cy="5143500" type="screen16x9"/>
  <p:notesSz cx="6858000" cy="9144000"/>
  <p:embeddedFontLst>
    <p:embeddedFont>
      <p:font typeface="HP001 5 hàng" panose="020B0603050302020204" pitchFamily="34" charset="0"/>
      <p:regular r:id="rId53"/>
      <p:bold r:id="rId54"/>
    </p:embeddedFont>
    <p:embeddedFont>
      <p:font typeface="Montserrat" panose="020B0604020202020204" charset="0"/>
      <p:regular r:id="rId55"/>
      <p:bold r:id="rId56"/>
      <p:italic r:id="rId57"/>
      <p:boldItalic r:id="rId58"/>
    </p:embeddedFont>
    <p:embeddedFont>
      <p:font typeface="HP001 4 hàng" panose="020B0603050302020204" pitchFamily="34" charset="0"/>
      <p:regular r:id="rId59"/>
      <p:bold r:id="rId60"/>
    </p:embeddedFont>
    <p:embeddedFont>
      <p:font typeface="Arial-Rounded" panose="020B0500000000000000" charset="0"/>
      <p:regular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Kalam" panose="020B0604020202020204" charset="0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131"/>
    <a:srgbClr val="000000"/>
    <a:srgbClr val="CC7500"/>
    <a:srgbClr val="1E5CC1"/>
    <a:srgbClr val="FB5B53"/>
    <a:srgbClr val="FB4C43"/>
    <a:srgbClr val="6FC9C7"/>
    <a:srgbClr val="FFCC00"/>
    <a:srgbClr val="B7D574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92" autoAdjust="0"/>
    <p:restoredTop sz="94364" autoAdjust="0"/>
  </p:normalViewPr>
  <p:slideViewPr>
    <p:cSldViewPr snapToGrid="0">
      <p:cViewPr varScale="1">
        <p:scale>
          <a:sx n="90" d="100"/>
          <a:sy n="90" d="100"/>
        </p:scale>
        <p:origin x="58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819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5002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290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579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864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195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630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844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30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343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868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057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441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430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700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028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982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417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79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039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80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98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447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195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88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511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8531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666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52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660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820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019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461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830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01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104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5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60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2039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208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8339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075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325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729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131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378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5433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23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382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5671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110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2545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5248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90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8260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9367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8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028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329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6479570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VN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398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2/21/2023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47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395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9718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2" y="312871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2133" y="1658679"/>
            <a:ext cx="23012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3165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440" y="377062"/>
            <a:ext cx="302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53702" y="838727"/>
            <a:ext cx="3087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nở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nhảy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cậu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đớp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mồi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chèo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32219" y="838727"/>
            <a:ext cx="4208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sẻ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nghĩa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hú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ngủ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39300" y="84650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238241" y="23426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38241" y="3764806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89624" y="1595537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48859" y="30498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15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3D0CB99-9B03-CD4E-A6F6-FC0D9B2F2238}"/>
              </a:ext>
            </a:extLst>
          </p:cNvPr>
          <p:cNvSpPr txBox="1"/>
          <p:nvPr/>
        </p:nvSpPr>
        <p:spPr>
          <a:xfrm>
            <a:off x="2876055" y="1655062"/>
            <a:ext cx="4534424" cy="206210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lvl="0" algn="just">
              <a:defRPr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Hay chạy lon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lvl="0" algn="just">
              <a:defRPr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Là gà mới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lvl="0" algn="just">
              <a:defRPr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Vừa đi vừa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lvl="0" algn="just">
              <a:defRPr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Là em sáo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39045" y="447026"/>
            <a:ext cx="536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BA808F-D37E-46DF-8F52-B75EBB68AA23}"/>
              </a:ext>
            </a:extLst>
          </p:cNvPr>
          <p:cNvCxnSpPr/>
          <p:nvPr/>
        </p:nvCxnSpPr>
        <p:spPr>
          <a:xfrm flipH="1">
            <a:off x="6136390" y="1713637"/>
            <a:ext cx="119162" cy="45935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7EC95D-EAA1-8345-856B-572EAE6BA639}"/>
              </a:ext>
            </a:extLst>
          </p:cNvPr>
          <p:cNvGrpSpPr/>
          <p:nvPr/>
        </p:nvGrpSpPr>
        <p:grpSpPr>
          <a:xfrm>
            <a:off x="6086463" y="3062557"/>
            <a:ext cx="285450" cy="565690"/>
            <a:chOff x="4944388" y="3399410"/>
            <a:chExt cx="230207" cy="47081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0C2597-854E-F642-9996-D1F0B4ACB318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52F0557-CA71-8747-942E-CF3362518AD8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0D35B2-32FF-CC4C-B27A-50570D2D7ACA}"/>
              </a:ext>
            </a:extLst>
          </p:cNvPr>
          <p:cNvCxnSpPr/>
          <p:nvPr/>
        </p:nvCxnSpPr>
        <p:spPr>
          <a:xfrm flipH="1">
            <a:off x="6070176" y="2560844"/>
            <a:ext cx="132428" cy="54864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7EC95D-EAA1-8345-856B-572EAE6BA639}"/>
              </a:ext>
            </a:extLst>
          </p:cNvPr>
          <p:cNvGrpSpPr/>
          <p:nvPr/>
        </p:nvGrpSpPr>
        <p:grpSpPr>
          <a:xfrm>
            <a:off x="5542637" y="2120423"/>
            <a:ext cx="285450" cy="565690"/>
            <a:chOff x="4944388" y="3399410"/>
            <a:chExt cx="230207" cy="47081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0C2597-854E-F642-9996-D1F0B4ACB318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52F0557-CA71-8747-942E-CF3362518AD8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62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440" y="377062"/>
            <a:ext cx="302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53702" y="838727"/>
            <a:ext cx="3087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nở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nhảy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cậu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đớp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mồi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chèo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32219" y="838727"/>
            <a:ext cx="4208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sẻ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nghĩa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hú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ngủ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39300" y="84650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238241" y="23426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38241" y="3764806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89624" y="1595537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48859" y="30498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31888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8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117576"/>
            <a:ext cx="7907348" cy="5058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275" y="2400512"/>
            <a:ext cx="8402262" cy="10634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altLang="zh-CN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altLang="zh-CN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hỏi</a:t>
            </a:r>
            <a:endParaRPr kumimoji="0" lang="zh-CN" alt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6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8415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7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9878" y="317100"/>
            <a:ext cx="7872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53702" y="838727"/>
            <a:ext cx="3087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nở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nhảy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cậu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đớp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mồi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chèo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32219" y="838727"/>
            <a:ext cx="4208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sẻ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nghĩa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hú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ngủ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69268" y="1595336"/>
            <a:ext cx="369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10774" y="2341123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54547" y="3070698"/>
            <a:ext cx="1097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54546" y="3800272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87814" y="4510392"/>
            <a:ext cx="128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98722" y="1595336"/>
            <a:ext cx="82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02226" y="2341123"/>
            <a:ext cx="369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886211" y="3067455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40550" y="3787302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25375" y="4510392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5" y="89069"/>
            <a:ext cx="2097324" cy="1997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770" y="2003898"/>
            <a:ext cx="126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gà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10" y="89069"/>
            <a:ext cx="2419350" cy="1895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7353" y="2086086"/>
            <a:ext cx="126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sáo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591" y="136694"/>
            <a:ext cx="2476500" cy="1847850"/>
          </a:xfrm>
          <a:prstGeom prst="rect">
            <a:avLst/>
          </a:prstGeom>
        </p:spPr>
      </p:pic>
      <p:sp>
        <p:nvSpPr>
          <p:cNvPr id="7" name="AutoShape 2" descr="Bò chao, Liếu điếu - Masked Laughingthrush - Garrulax perspicillat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60851" y="2086086"/>
            <a:ext cx="185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liếu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điếu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" y="2624093"/>
            <a:ext cx="2419350" cy="188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7966" y="4620280"/>
            <a:ext cx="192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chìa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vôi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9808" b="5322"/>
          <a:stretch/>
        </p:blipFill>
        <p:spPr>
          <a:xfrm>
            <a:off x="3409646" y="2624093"/>
            <a:ext cx="1402303" cy="1916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88152" y="4620280"/>
            <a:ext cx="192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chèo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bẻo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154" y="2624093"/>
            <a:ext cx="2619375" cy="17430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60851" y="4620280"/>
            <a:ext cx="260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chim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khách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8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776" y="104876"/>
            <a:ext cx="2619375" cy="174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738" y="147433"/>
            <a:ext cx="2619375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087" y="2071992"/>
            <a:ext cx="16002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937" y="2576817"/>
            <a:ext cx="2466975" cy="1847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170" y="714803"/>
            <a:ext cx="185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8288" y="417571"/>
            <a:ext cx="1309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chim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sâu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833" y="3316774"/>
            <a:ext cx="192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hú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9566" y="4424667"/>
            <a:ext cx="260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cú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mèo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2266" y="467296"/>
            <a:ext cx="5905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266" y="1159793"/>
            <a:ext cx="192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4954" y="1159793"/>
            <a:ext cx="548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</a:rPr>
              <a:t>Chim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gì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nhảy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4953" y="1852290"/>
            <a:ext cx="548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</a:rPr>
              <a:t>Chim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sáo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46862" y="600441"/>
            <a:ext cx="7573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vè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2403" y="1832455"/>
            <a:ext cx="548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chạy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lon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860" y="1877416"/>
            <a:ext cx="192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8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3045058" y="310870"/>
            <a:ext cx="536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0" y="888023"/>
            <a:ext cx="4608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937754" y="889929"/>
            <a:ext cx="5825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9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74893" y="1757284"/>
            <a:ext cx="756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Nói về một loài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54881" y="235924"/>
            <a:ext cx="227193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10331" y="782104"/>
            <a:ext cx="3465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chèo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bẻo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25902" y="735485"/>
            <a:ext cx="4724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lẻo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</a:t>
            </a: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85951" y="1180059"/>
            <a:ext cx="1645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76223" y="1929817"/>
            <a:ext cx="274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52725" y="192009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00835" y="2646451"/>
            <a:ext cx="155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00835" y="3388793"/>
            <a:ext cx="1005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55315" y="3388793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00834" y="4121204"/>
            <a:ext cx="1920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68547" y="1131421"/>
            <a:ext cx="1188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59096" y="1883492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237000" y="3340153"/>
            <a:ext cx="1097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37000" y="4056783"/>
            <a:ext cx="2834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3045058" y="310870"/>
            <a:ext cx="536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83400" y="2626960"/>
            <a:ext cx="2627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1494" y="3465671"/>
            <a:ext cx="2627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nhem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598966" y="1411243"/>
            <a:ext cx="1141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tếu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816441" y="1844036"/>
            <a:ext cx="7946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170886" y="2639930"/>
            <a:ext cx="5531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170886" y="3473744"/>
            <a:ext cx="5531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(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46862" y="600441"/>
            <a:ext cx="7573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nội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dung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vè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hiểu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thiệu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loài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287" y="1769393"/>
            <a:ext cx="192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5975" y="1769393"/>
            <a:ext cx="548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</a:rPr>
              <a:t>Tên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chim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sáo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5974" y="2461890"/>
            <a:ext cx="672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</a:rPr>
              <a:t>Đặc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nhảy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hót</a:t>
            </a:r>
            <a:r>
              <a:rPr lang="en-US" sz="2800" dirty="0" smtClean="0">
                <a:solidFill>
                  <a:srgbClr val="FF0000"/>
                </a:solidFill>
              </a:rPr>
              <a:t> hay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758151" y="373529"/>
            <a:ext cx="7660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2179" y="1017466"/>
            <a:ext cx="34785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1844" y="1107924"/>
            <a:ext cx="128031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7942" y="1517847"/>
            <a:ext cx="128031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3555" y="1978334"/>
            <a:ext cx="1598096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87941" y="2397205"/>
            <a:ext cx="159335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45526" y="2767609"/>
            <a:ext cx="1464134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7162" y="3200967"/>
            <a:ext cx="1464134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6362" y="3634324"/>
            <a:ext cx="1464134" cy="4225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73045" y="4121799"/>
            <a:ext cx="1464134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31888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8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117576"/>
            <a:ext cx="7907348" cy="5058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765" y="2002434"/>
            <a:ext cx="8402262" cy="1548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altLang="zh-CN" sz="7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endParaRPr kumimoji="0" lang="zh-CN" alt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6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8415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3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440" y="377062"/>
            <a:ext cx="302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53702" y="838727"/>
            <a:ext cx="3087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nở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nhảy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cậu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đớp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mồi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chèo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32219" y="838727"/>
            <a:ext cx="4208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sẻ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nghĩa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hú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ngủ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39300" y="84650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238241" y="23426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38241" y="3764806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89624" y="1595537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48859" y="30498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46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31888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8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117576"/>
            <a:ext cx="7907348" cy="5058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9598" y="2433491"/>
            <a:ext cx="8402262" cy="8435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văn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bản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endParaRPr kumimoji="0" lang="zh-CN" altLang="en-US" sz="3713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6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8415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76" y="1181308"/>
            <a:ext cx="1085356" cy="100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4739" y="637283"/>
            <a:ext cx="7893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3156" y="2314080"/>
            <a:ext cx="2188620" cy="6487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29436" y="2314080"/>
            <a:ext cx="2345935" cy="6487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92714" y="2287722"/>
            <a:ext cx="2321813" cy="6751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32097" y="2287722"/>
            <a:ext cx="1749143" cy="6751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1949" y="2869321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84254" y="2864724"/>
            <a:ext cx="5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90757" y="2858811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57416" y="2869321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47624" y="586610"/>
            <a:ext cx="771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5975" y="2659788"/>
            <a:ext cx="617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điểm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3287" y="1769393"/>
            <a:ext cx="192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95975" y="1769393"/>
            <a:ext cx="699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Bác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cú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mèo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có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đôi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mắt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rất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tinh</a:t>
            </a:r>
            <a:r>
              <a:rPr lang="en-US" sz="3200" dirty="0" smtClean="0">
                <a:solidFill>
                  <a:srgbClr val="0070C0"/>
                </a:solidFill>
              </a:rPr>
              <a:t>.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21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7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287268" y="1390820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78" y="3197641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1551719" y="389390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25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613000" y="623829"/>
            <a:ext cx="2081560" cy="769441"/>
            <a:chOff x="337445" y="617893"/>
            <a:chExt cx="2081560" cy="7694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20496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9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20815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7EA1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04415" y="285274"/>
            <a:ext cx="4176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VÈ CHIM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21" y="1643470"/>
            <a:ext cx="431024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764319" y="423256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5659147" y="2570725"/>
            <a:ext cx="1400175" cy="138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2193493" y="1313426"/>
            <a:ext cx="2638424" cy="2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860270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208806" y="1409700"/>
            <a:ext cx="4857752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860270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95223" y="1066800"/>
            <a:ext cx="3495919" cy="3676597"/>
            <a:chOff x="1790456" y="1200150"/>
            <a:chExt cx="3219451" cy="3385840"/>
          </a:xfrm>
        </p:grpSpPr>
        <p:pic>
          <p:nvPicPr>
            <p:cNvPr id="5" name="85E5E548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475" r="8951" b="14976"/>
            <a:stretch/>
          </p:blipFill>
          <p:spPr>
            <a:xfrm>
              <a:off x="1790456" y="1285861"/>
              <a:ext cx="3219451" cy="33001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95525" y="1200150"/>
              <a:ext cx="1838325" cy="304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860270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Ư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268815" y="1514475"/>
            <a:ext cx="4760636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860270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Ư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CCBF36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11" r="9205" b="14683"/>
          <a:stretch/>
        </p:blipFill>
        <p:spPr>
          <a:xfrm>
            <a:off x="2743200" y="1155701"/>
            <a:ext cx="3642113" cy="3597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3663" y="1066800"/>
            <a:ext cx="1996190" cy="3309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17783" y="1092567"/>
            <a:ext cx="6895810" cy="1168423"/>
            <a:chOff x="1883873" y="1048675"/>
            <a:chExt cx="6802934" cy="11162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83873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u 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>
                  <a:solidFill>
                    <a:srgbClr val="C00000"/>
                  </a:solidFill>
                  <a:latin typeface="HP001 4 hàng" panose="020B0603050302020204" pitchFamily="34" charset="0"/>
                </a:rPr>
                <a:t>ý</a:t>
              </a:r>
              <a:r>
                <a:rPr lang="en-US" sz="2700" b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. </a:t>
              </a:r>
              <a:endParaRPr lang="en-US" sz="2700" b="1" dirty="0">
                <a:solidFill>
                  <a:srgbClr val="C0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258026" y="2627396"/>
            <a:ext cx="69571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UTM Avo" panose="02040603050506020204" pitchFamily="18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hoa</a:t>
            </a:r>
            <a:r>
              <a:rPr lang="en-US" sz="3200" dirty="0">
                <a:latin typeface="UTM Avo" panose="02040603050506020204" pitchFamily="18" charset="0"/>
              </a:rPr>
              <a:t>? </a:t>
            </a:r>
          </a:p>
          <a:p>
            <a:pPr algn="just"/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</a:t>
            </a:r>
            <a:endParaRPr lang="vi-VN" sz="32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/>
            <a:r>
              <a:rPr lang="en-US" sz="3200" dirty="0">
                <a:latin typeface="UTM Avo" panose="02040603050506020204" pitchFamily="18" charset="0"/>
              </a:rPr>
              <a:t>b.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cao</a:t>
            </a:r>
            <a:r>
              <a:rPr lang="en-US" sz="3200" dirty="0">
                <a:latin typeface="UTM Avo" panose="02040603050506020204" pitchFamily="18" charset="0"/>
              </a:rPr>
              <a:t> 2.5 li ?</a:t>
            </a:r>
          </a:p>
          <a:p>
            <a:pPr algn="just"/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M, g, h, l, y</a:t>
            </a:r>
            <a:endParaRPr lang="vi-VN" sz="32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773821" y="39682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025262" y="1979379"/>
            <a:ext cx="460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CẢM ƠN HỌA MI</a:t>
            </a:r>
          </a:p>
        </p:txBody>
      </p:sp>
    </p:spTree>
    <p:extLst>
      <p:ext uri="{BB962C8B-B14F-4D97-AF65-F5344CB8AC3E}">
        <p14:creationId xmlns:p14="http://schemas.microsoft.com/office/powerpoint/2010/main" val="29186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6" y="361122"/>
            <a:ext cx="5895975" cy="1722603"/>
          </a:xfrm>
          <a:prstGeom prst="roundRect">
            <a:avLst>
              <a:gd name="adj" fmla="val 1887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4" y="2640469"/>
            <a:ext cx="6162676" cy="1793095"/>
          </a:xfrm>
          <a:prstGeom prst="roundRect">
            <a:avLst>
              <a:gd name="adj" fmla="val 1141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1381126" y="2046514"/>
            <a:ext cx="303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Vật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gì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có</a:t>
            </a:r>
            <a:r>
              <a:rPr lang="en-US" sz="1600" dirty="0" smtClean="0">
                <a:solidFill>
                  <a:srgbClr val="C00000"/>
                </a:solidFill>
              </a:rPr>
              <a:t> ở </a:t>
            </a:r>
            <a:r>
              <a:rPr lang="en-US" sz="1600" dirty="0" err="1" smtClean="0">
                <a:solidFill>
                  <a:srgbClr val="C00000"/>
                </a:solidFill>
              </a:rPr>
              <a:t>vương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quốc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khiến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tự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hào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nhất</a:t>
            </a:r>
            <a:r>
              <a:rPr lang="en-US" sz="1600" dirty="0" smtClean="0">
                <a:solidFill>
                  <a:srgbClr val="C00000"/>
                </a:solidFill>
              </a:rPr>
              <a:t>?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2949" y="1949760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tặng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gì</a:t>
            </a:r>
            <a:r>
              <a:rPr lang="en-US" sz="1600" dirty="0" smtClean="0">
                <a:solidFill>
                  <a:srgbClr val="C00000"/>
                </a:solidFill>
              </a:rPr>
              <a:t>? </a:t>
            </a:r>
            <a:r>
              <a:rPr lang="en-US" sz="1600" dirty="0" err="1" smtClean="0">
                <a:solidFill>
                  <a:srgbClr val="C00000"/>
                </a:solidFill>
              </a:rPr>
              <a:t>Vì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sao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hoạ</a:t>
            </a:r>
            <a:r>
              <a:rPr lang="en-US" sz="1600" dirty="0" smtClean="0">
                <a:solidFill>
                  <a:srgbClr val="C00000"/>
                </a:solidFill>
              </a:rPr>
              <a:t> mi </a:t>
            </a:r>
            <a:r>
              <a:rPr lang="en-US" sz="1600" dirty="0" err="1" smtClean="0">
                <a:solidFill>
                  <a:srgbClr val="C00000"/>
                </a:solidFill>
              </a:rPr>
              <a:t>trở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về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rừng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xanh</a:t>
            </a:r>
            <a:r>
              <a:rPr lang="en-US" sz="1600" dirty="0" smtClean="0">
                <a:solidFill>
                  <a:srgbClr val="C00000"/>
                </a:solidFill>
              </a:rPr>
              <a:t>?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6850" y="4457589"/>
            <a:ext cx="31623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Điều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gì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xảy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ra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với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món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quà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tặng</a:t>
            </a:r>
            <a:r>
              <a:rPr lang="en-US" sz="1600" dirty="0" smtClean="0">
                <a:solidFill>
                  <a:srgbClr val="C00000"/>
                </a:solidFill>
              </a:rPr>
              <a:t>?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398" y="4448908"/>
            <a:ext cx="31623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Vì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sao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hoạ</a:t>
            </a:r>
            <a:r>
              <a:rPr lang="en-US" sz="1600" dirty="0" smtClean="0">
                <a:solidFill>
                  <a:srgbClr val="C00000"/>
                </a:solidFill>
              </a:rPr>
              <a:t> mi quay </a:t>
            </a:r>
            <a:r>
              <a:rPr lang="en-US" sz="1600" dirty="0" err="1" smtClean="0">
                <a:solidFill>
                  <a:srgbClr val="C00000"/>
                </a:solidFill>
              </a:rPr>
              <a:t>trở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về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hoàng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cung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cất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tiếng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hót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đầy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xúc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cảm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696" y="0"/>
            <a:ext cx="2401355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1. </a:t>
            </a:r>
            <a:r>
              <a:rPr lang="en-US" sz="2000" dirty="0" err="1" smtClean="0">
                <a:solidFill>
                  <a:srgbClr val="0070C0"/>
                </a:solidFill>
              </a:rPr>
              <a:t>Nghe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kể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chuyện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17"/>
          <a:stretch/>
        </p:blipFill>
        <p:spPr>
          <a:xfrm>
            <a:off x="2641070" y="234636"/>
            <a:ext cx="3783358" cy="2347697"/>
          </a:xfrm>
          <a:prstGeom prst="roundRect">
            <a:avLst>
              <a:gd name="adj" fmla="val 18879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1499658" y="3871693"/>
            <a:ext cx="745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Nhà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vua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tự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hào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vì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có</a:t>
            </a:r>
            <a:r>
              <a:rPr lang="en-US" sz="3200" dirty="0">
                <a:solidFill>
                  <a:srgbClr val="C00000"/>
                </a:solidFill>
              </a:rPr>
              <a:t> con </a:t>
            </a:r>
            <a:r>
              <a:rPr lang="en-US" sz="3200" dirty="0" err="1">
                <a:solidFill>
                  <a:srgbClr val="C00000"/>
                </a:solidFill>
              </a:rPr>
              <a:t>chim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quý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5658" y="2582333"/>
            <a:ext cx="7568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gì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có</a:t>
            </a:r>
            <a:r>
              <a:rPr lang="en-US" sz="3200" dirty="0" smtClean="0">
                <a:solidFill>
                  <a:srgbClr val="0070C0"/>
                </a:solidFill>
              </a:rPr>
              <a:t> ở </a:t>
            </a:r>
            <a:r>
              <a:rPr lang="en-US" sz="3200" dirty="0" err="1" smtClean="0">
                <a:solidFill>
                  <a:srgbClr val="0070C0"/>
                </a:solidFill>
              </a:rPr>
              <a:t>vương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quốc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khiến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nhà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vua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tự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hào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nhất</a:t>
            </a:r>
            <a:r>
              <a:rPr lang="en-US" sz="3200" dirty="0" smtClean="0">
                <a:solidFill>
                  <a:srgbClr val="0070C0"/>
                </a:solidFill>
              </a:rPr>
              <a:t>?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5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4"/>
          <a:stretch/>
        </p:blipFill>
        <p:spPr>
          <a:xfrm>
            <a:off x="2469931" y="227157"/>
            <a:ext cx="3887160" cy="2274305"/>
          </a:xfrm>
          <a:prstGeom prst="roundRect">
            <a:avLst>
              <a:gd name="adj" fmla="val 18879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526831" y="3494780"/>
            <a:ext cx="8816865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- </a:t>
            </a:r>
            <a:r>
              <a:rPr lang="en-US" sz="3200" dirty="0" err="1">
                <a:solidFill>
                  <a:srgbClr val="C00000"/>
                </a:solidFill>
              </a:rPr>
              <a:t>Nhà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vua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được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tặng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chim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máy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  <a:p>
            <a:r>
              <a:rPr lang="en-US" sz="3200" dirty="0">
                <a:solidFill>
                  <a:srgbClr val="C00000"/>
                </a:solidFill>
              </a:rPr>
              <a:t>- </a:t>
            </a:r>
            <a:r>
              <a:rPr lang="en-US" sz="3200" dirty="0" err="1">
                <a:solidFill>
                  <a:srgbClr val="C00000"/>
                </a:solidFill>
              </a:rPr>
              <a:t>Vì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vua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không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để</a:t>
            </a:r>
            <a:r>
              <a:rPr lang="en-US" sz="3200" dirty="0">
                <a:solidFill>
                  <a:srgbClr val="C00000"/>
                </a:solidFill>
              </a:rPr>
              <a:t> ý </a:t>
            </a:r>
            <a:r>
              <a:rPr lang="en-US" sz="3200" dirty="0" err="1">
                <a:solidFill>
                  <a:srgbClr val="C00000"/>
                </a:solidFill>
              </a:rPr>
              <a:t>đến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chim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họa</a:t>
            </a:r>
            <a:r>
              <a:rPr lang="en-US" sz="3200" dirty="0">
                <a:solidFill>
                  <a:srgbClr val="C00000"/>
                </a:solidFill>
              </a:rPr>
              <a:t> mi </a:t>
            </a:r>
            <a:r>
              <a:rPr lang="en-US" sz="3200" dirty="0" err="1">
                <a:solidFill>
                  <a:srgbClr val="C00000"/>
                </a:solidFill>
              </a:rPr>
              <a:t>nữa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831" y="2396633"/>
            <a:ext cx="8427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Nhà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vua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được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tặng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gì</a:t>
            </a:r>
            <a:r>
              <a:rPr lang="en-US" sz="3200" dirty="0" smtClean="0">
                <a:solidFill>
                  <a:srgbClr val="0070C0"/>
                </a:solidFill>
              </a:rPr>
              <a:t>? </a:t>
            </a:r>
            <a:r>
              <a:rPr lang="en-US" sz="3200" dirty="0" err="1" smtClean="0">
                <a:solidFill>
                  <a:srgbClr val="0070C0"/>
                </a:solidFill>
              </a:rPr>
              <a:t>Vì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sao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hoạ</a:t>
            </a:r>
            <a:r>
              <a:rPr lang="en-US" sz="3200" dirty="0" smtClean="0">
                <a:solidFill>
                  <a:srgbClr val="0070C0"/>
                </a:solidFill>
              </a:rPr>
              <a:t> mi </a:t>
            </a:r>
            <a:r>
              <a:rPr lang="en-US" sz="3200" dirty="0" err="1" smtClean="0">
                <a:solidFill>
                  <a:srgbClr val="0070C0"/>
                </a:solidFill>
              </a:rPr>
              <a:t>trở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về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rừng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xanh</a:t>
            </a:r>
            <a:r>
              <a:rPr lang="en-US" sz="3200" dirty="0" smtClean="0">
                <a:solidFill>
                  <a:srgbClr val="0070C0"/>
                </a:solidFill>
              </a:rPr>
              <a:t>?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440" y="377062"/>
            <a:ext cx="302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53702" y="838727"/>
            <a:ext cx="3087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chèo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bẻo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32219" y="838727"/>
            <a:ext cx="4208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lẻo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</a:t>
            </a: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39300" y="84650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238241" y="23426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38241" y="3764806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89624" y="1595537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48859" y="30498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7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008"/>
          <a:stretch/>
        </p:blipFill>
        <p:spPr>
          <a:xfrm>
            <a:off x="2474857" y="227469"/>
            <a:ext cx="4029070" cy="2494710"/>
          </a:xfrm>
          <a:prstGeom prst="roundRect">
            <a:avLst>
              <a:gd name="adj" fmla="val 11416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722746" y="3348656"/>
            <a:ext cx="8078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Chim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đồ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chơi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hỏng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mọi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người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không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ai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sửa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được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490" y="2618279"/>
            <a:ext cx="867185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err="1" smtClean="0">
                <a:solidFill>
                  <a:srgbClr val="0070C0"/>
                </a:solidFill>
              </a:rPr>
              <a:t>Điều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gì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xảy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ra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với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món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quà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nhà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vua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được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</a:rPr>
              <a:t>tặng</a:t>
            </a:r>
            <a:r>
              <a:rPr lang="en-US" sz="3100" dirty="0" smtClean="0">
                <a:solidFill>
                  <a:srgbClr val="0070C0"/>
                </a:solidFill>
              </a:rPr>
              <a:t>?</a:t>
            </a:r>
            <a:endParaRPr lang="en-US" sz="3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0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0"/>
          <a:stretch/>
        </p:blipFill>
        <p:spPr>
          <a:xfrm>
            <a:off x="2575034" y="248490"/>
            <a:ext cx="3894320" cy="2400116"/>
          </a:xfrm>
          <a:prstGeom prst="roundRect">
            <a:avLst>
              <a:gd name="adj" fmla="val 11416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1087164" y="3651186"/>
            <a:ext cx="707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Vua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ốm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họa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trở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về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tiếng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hót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khiến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vua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khỏi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bệnh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039" y="2573968"/>
            <a:ext cx="8339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Vì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sao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hoạ</a:t>
            </a:r>
            <a:r>
              <a:rPr lang="en-US" sz="3200" dirty="0" smtClean="0">
                <a:solidFill>
                  <a:srgbClr val="0070C0"/>
                </a:solidFill>
              </a:rPr>
              <a:t> mi quay </a:t>
            </a:r>
            <a:r>
              <a:rPr lang="en-US" sz="3200" dirty="0" err="1" smtClean="0">
                <a:solidFill>
                  <a:srgbClr val="0070C0"/>
                </a:solidFill>
              </a:rPr>
              <a:t>trở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về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hoàng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cung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cất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hót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đầy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xúc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cảm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6" y="361122"/>
            <a:ext cx="5895975" cy="1722603"/>
          </a:xfrm>
          <a:prstGeom prst="roundRect">
            <a:avLst>
              <a:gd name="adj" fmla="val 1887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4" y="2640469"/>
            <a:ext cx="6162676" cy="1793095"/>
          </a:xfrm>
          <a:prstGeom prst="roundRect">
            <a:avLst>
              <a:gd name="adj" fmla="val 1141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1381126" y="2046514"/>
            <a:ext cx="303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Vật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gì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có</a:t>
            </a:r>
            <a:r>
              <a:rPr lang="en-US" sz="1600" dirty="0" smtClean="0">
                <a:solidFill>
                  <a:srgbClr val="C00000"/>
                </a:solidFill>
              </a:rPr>
              <a:t> ở </a:t>
            </a:r>
            <a:r>
              <a:rPr lang="en-US" sz="1600" dirty="0" err="1" smtClean="0">
                <a:solidFill>
                  <a:srgbClr val="C00000"/>
                </a:solidFill>
              </a:rPr>
              <a:t>vương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quốc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khiến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tự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hào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nhất</a:t>
            </a:r>
            <a:r>
              <a:rPr lang="en-US" sz="1600" dirty="0" smtClean="0">
                <a:solidFill>
                  <a:srgbClr val="C00000"/>
                </a:solidFill>
              </a:rPr>
              <a:t>?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2949" y="1949760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tặng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gì</a:t>
            </a:r>
            <a:r>
              <a:rPr lang="en-US" sz="1600" dirty="0" smtClean="0">
                <a:solidFill>
                  <a:srgbClr val="C00000"/>
                </a:solidFill>
              </a:rPr>
              <a:t>? </a:t>
            </a:r>
            <a:r>
              <a:rPr lang="en-US" sz="1600" dirty="0" err="1" smtClean="0">
                <a:solidFill>
                  <a:srgbClr val="C00000"/>
                </a:solidFill>
              </a:rPr>
              <a:t>Vì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sao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hoạ</a:t>
            </a:r>
            <a:r>
              <a:rPr lang="en-US" sz="1600" dirty="0" smtClean="0">
                <a:solidFill>
                  <a:srgbClr val="C00000"/>
                </a:solidFill>
              </a:rPr>
              <a:t> mi </a:t>
            </a:r>
            <a:r>
              <a:rPr lang="en-US" sz="1600" dirty="0" err="1" smtClean="0">
                <a:solidFill>
                  <a:srgbClr val="C00000"/>
                </a:solidFill>
              </a:rPr>
              <a:t>trở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về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rừng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xanh</a:t>
            </a:r>
            <a:r>
              <a:rPr lang="en-US" sz="1600" dirty="0" smtClean="0">
                <a:solidFill>
                  <a:srgbClr val="C00000"/>
                </a:solidFill>
              </a:rPr>
              <a:t>?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6850" y="4457589"/>
            <a:ext cx="31623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Điều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gì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xảy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ra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với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món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quà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tặng</a:t>
            </a:r>
            <a:r>
              <a:rPr lang="en-US" sz="1600" dirty="0" smtClean="0">
                <a:solidFill>
                  <a:srgbClr val="C00000"/>
                </a:solidFill>
              </a:rPr>
              <a:t>?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398" y="4448908"/>
            <a:ext cx="31623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Vì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sao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hoạ</a:t>
            </a:r>
            <a:r>
              <a:rPr lang="en-US" sz="1600" dirty="0" smtClean="0">
                <a:solidFill>
                  <a:srgbClr val="C00000"/>
                </a:solidFill>
              </a:rPr>
              <a:t> mi quay </a:t>
            </a:r>
            <a:r>
              <a:rPr lang="en-US" sz="1600" dirty="0" err="1" smtClean="0">
                <a:solidFill>
                  <a:srgbClr val="C00000"/>
                </a:solidFill>
              </a:rPr>
              <a:t>trở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về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hoàng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cung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cất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tiếng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hót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đầy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xúc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cảm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696" y="0"/>
            <a:ext cx="2401355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1. </a:t>
            </a:r>
            <a:r>
              <a:rPr lang="en-US" sz="2000" dirty="0" err="1" smtClean="0">
                <a:solidFill>
                  <a:srgbClr val="0070C0"/>
                </a:solidFill>
              </a:rPr>
              <a:t>Nghe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kể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chuyện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6" y="319302"/>
            <a:ext cx="5895975" cy="1722603"/>
          </a:xfrm>
          <a:prstGeom prst="roundRect">
            <a:avLst>
              <a:gd name="adj" fmla="val 1887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4" y="2665870"/>
            <a:ext cx="6162676" cy="1793095"/>
          </a:xfrm>
          <a:prstGeom prst="roundRect">
            <a:avLst>
              <a:gd name="adj" fmla="val 1141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1685925" y="1949760"/>
            <a:ext cx="27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</a:rPr>
              <a:t>Nhà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vua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tự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hào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vì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có</a:t>
            </a:r>
            <a:r>
              <a:rPr lang="en-US" sz="1800" dirty="0">
                <a:solidFill>
                  <a:srgbClr val="C00000"/>
                </a:solidFill>
              </a:rPr>
              <a:t> con </a:t>
            </a:r>
            <a:r>
              <a:rPr lang="en-US" sz="1800" dirty="0" err="1">
                <a:solidFill>
                  <a:srgbClr val="C00000"/>
                </a:solidFill>
              </a:rPr>
              <a:t>chim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quý</a:t>
            </a:r>
            <a:r>
              <a:rPr lang="en-US" sz="18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2949" y="1949760"/>
            <a:ext cx="316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- </a:t>
            </a:r>
            <a:r>
              <a:rPr lang="en-US" sz="1600" dirty="0" err="1">
                <a:solidFill>
                  <a:srgbClr val="C00000"/>
                </a:solidFill>
              </a:rPr>
              <a:t>Nhà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vua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được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tặng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chim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máy</a:t>
            </a:r>
            <a:r>
              <a:rPr lang="en-US" sz="1600" dirty="0">
                <a:solidFill>
                  <a:srgbClr val="C00000"/>
                </a:solidFill>
              </a:rPr>
              <a:t>.</a:t>
            </a:r>
          </a:p>
          <a:p>
            <a:r>
              <a:rPr lang="en-US" sz="1600" dirty="0">
                <a:solidFill>
                  <a:srgbClr val="C00000"/>
                </a:solidFill>
              </a:rPr>
              <a:t>- </a:t>
            </a:r>
            <a:r>
              <a:rPr lang="en-US" sz="1600" dirty="0" err="1">
                <a:solidFill>
                  <a:srgbClr val="C00000"/>
                </a:solidFill>
              </a:rPr>
              <a:t>Vì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nhà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vua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không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để</a:t>
            </a:r>
            <a:r>
              <a:rPr lang="en-US" sz="1600" dirty="0">
                <a:solidFill>
                  <a:srgbClr val="C00000"/>
                </a:solidFill>
              </a:rPr>
              <a:t> ý </a:t>
            </a:r>
            <a:r>
              <a:rPr lang="en-US" sz="1600" dirty="0" err="1">
                <a:solidFill>
                  <a:srgbClr val="C00000"/>
                </a:solidFill>
              </a:rPr>
              <a:t>đến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chim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họa</a:t>
            </a:r>
            <a:r>
              <a:rPr lang="en-US" sz="1600" dirty="0">
                <a:solidFill>
                  <a:srgbClr val="C00000"/>
                </a:solidFill>
              </a:rPr>
              <a:t> mi </a:t>
            </a:r>
            <a:r>
              <a:rPr lang="en-US" sz="1600" dirty="0" err="1">
                <a:solidFill>
                  <a:srgbClr val="C00000"/>
                </a:solidFill>
              </a:rPr>
              <a:t>nữa</a:t>
            </a:r>
            <a:r>
              <a:rPr lang="en-US" sz="16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5924" y="4312274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Chim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đồ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chơi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hỏng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mọi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người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không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ai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sửa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được</a:t>
            </a:r>
            <a:r>
              <a:rPr lang="en-US" sz="16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9150" y="4312274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Vua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ốm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họa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trở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về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cất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tiếng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hót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khiến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vua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khỏi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bệnh</a:t>
            </a:r>
            <a:r>
              <a:rPr lang="en-US" sz="16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696" y="0"/>
            <a:ext cx="621823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2. </a:t>
            </a:r>
            <a:r>
              <a:rPr lang="en-US" sz="2000" dirty="0" err="1" smtClean="0">
                <a:solidFill>
                  <a:srgbClr val="0070C0"/>
                </a:solidFill>
              </a:rPr>
              <a:t>Kể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lại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từng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đoạn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câu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chuyện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theo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tranh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1779" y="462455"/>
            <a:ext cx="3888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VẬN DỤNG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916" y="2023241"/>
            <a:ext cx="7604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Đóng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vai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chim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hoạ</a:t>
            </a:r>
            <a:r>
              <a:rPr lang="en-US" sz="3200" dirty="0" smtClean="0">
                <a:solidFill>
                  <a:srgbClr val="0070C0"/>
                </a:solidFill>
              </a:rPr>
              <a:t> mi, </a:t>
            </a:r>
            <a:r>
              <a:rPr lang="en-US" sz="3200" dirty="0" err="1" smtClean="0">
                <a:solidFill>
                  <a:srgbClr val="0070C0"/>
                </a:solidFill>
              </a:rPr>
              <a:t>kể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cho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thân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các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sự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việc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câu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chuyện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trên</a:t>
            </a:r>
            <a:r>
              <a:rPr lang="en-US" sz="3200" dirty="0" smtClean="0">
                <a:solidFill>
                  <a:srgbClr val="0070C0"/>
                </a:solidFill>
              </a:rPr>
              <a:t>.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76" y="417041"/>
            <a:ext cx="80535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PHIẾU GIAO VIỆC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94" y="1114245"/>
            <a:ext cx="860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1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13" y="2717124"/>
            <a:ext cx="9232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1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440" y="377062"/>
            <a:ext cx="302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53702" y="838727"/>
            <a:ext cx="3087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nở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nhảy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cậu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đớp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mồi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chèo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32219" y="838727"/>
            <a:ext cx="4208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sẻ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nghĩa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hú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ngủ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39300" y="84650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238241" y="23426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38241" y="3764806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89624" y="1595537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48859" y="30498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7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793756" y="431817"/>
            <a:ext cx="536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135586" y="1314055"/>
            <a:ext cx="2885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3135586" y="1902499"/>
            <a:ext cx="277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135586" y="2490943"/>
            <a:ext cx="3167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chèo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bẻo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135586" y="3040820"/>
            <a:ext cx="277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lẻo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135586" y="3635746"/>
            <a:ext cx="3333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nhem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440" y="377062"/>
            <a:ext cx="302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53702" y="838727"/>
            <a:ext cx="3087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nở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nhảy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tếu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cậu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đớp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mồi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chèo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32219" y="838727"/>
            <a:ext cx="4208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sẻ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nghĩa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hú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ngủ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39300" y="84650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238241" y="23426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38241" y="3764806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89624" y="1595537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48859" y="3049848"/>
            <a:ext cx="365760" cy="3657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6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3045058" y="310870"/>
            <a:ext cx="536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0" y="888023"/>
            <a:ext cx="4608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83400" y="2626960"/>
            <a:ext cx="2627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1494" y="3465671"/>
            <a:ext cx="2627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nhem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598966" y="1411243"/>
            <a:ext cx="1141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tếu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937754" y="889929"/>
            <a:ext cx="5825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816441" y="1844036"/>
            <a:ext cx="7946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170886" y="2639930"/>
            <a:ext cx="5531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170886" y="3473744"/>
            <a:ext cx="5531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(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1609</Words>
  <Application>Microsoft Office PowerPoint</Application>
  <PresentationFormat>On-screen Show (16:9)</PresentationFormat>
  <Paragraphs>323</Paragraphs>
  <Slides>44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Wingdings</vt:lpstr>
      <vt:lpstr>Arial</vt:lpstr>
      <vt:lpstr>等线</vt:lpstr>
      <vt:lpstr>HP001 5 hàng</vt:lpstr>
      <vt:lpstr>Montserrat</vt:lpstr>
      <vt:lpstr>HP001 4 hàng</vt:lpstr>
      <vt:lpstr>Arial-Rounded</vt:lpstr>
      <vt:lpstr>UTM Avo</vt:lpstr>
      <vt:lpstr>SVN-Gretoon</vt:lpstr>
      <vt:lpstr>UTM Cookies</vt:lpstr>
      <vt:lpstr>Calibri Light</vt:lpstr>
      <vt:lpstr>Kalam</vt:lpstr>
      <vt:lpstr>Calibri</vt:lpstr>
      <vt:lpstr>Doodle Sketchbook by Slidesgo</vt:lpstr>
      <vt:lpstr>1_Doodle Sketchbook by Slidesgo</vt:lpstr>
      <vt:lpstr>2_Doodle Sketchbook by Slidesgo</vt:lpstr>
      <vt:lpstr>3_Doodle Sketchbook by Slidesgo</vt:lpstr>
      <vt:lpstr>2_Office Theme</vt:lpstr>
      <vt:lpstr>4_Doodle Sketchbook by Slidesgo</vt:lpstr>
      <vt:lpstr>5_Doodle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92</cp:revision>
  <dcterms:modified xsi:type="dcterms:W3CDTF">2023-02-21T04:56:57Z</dcterms:modified>
</cp:coreProperties>
</file>