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8"/>
  </p:handoutMasterIdLst>
  <p:sldIdLst>
    <p:sldId id="392" r:id="rId3"/>
    <p:sldId id="393" r:id="rId4"/>
    <p:sldId id="394" r:id="rId5"/>
    <p:sldId id="395" r:id="rId6"/>
    <p:sldId id="380" r:id="rId7"/>
    <p:sldId id="385" r:id="rId8"/>
    <p:sldId id="406" r:id="rId9"/>
    <p:sldId id="382" r:id="rId10"/>
    <p:sldId id="396" r:id="rId11"/>
    <p:sldId id="387" r:id="rId12"/>
    <p:sldId id="388" r:id="rId13"/>
    <p:sldId id="390" r:id="rId14"/>
    <p:sldId id="377" r:id="rId15"/>
    <p:sldId id="389" r:id="rId16"/>
    <p:sldId id="362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FF"/>
    <a:srgbClr val="0000FF"/>
    <a:srgbClr val="FF0066"/>
    <a:srgbClr val="003300"/>
    <a:srgbClr val="FFFF66"/>
    <a:srgbClr val="CC66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09"/>
    <p:restoredTop sz="93904"/>
  </p:normalViewPr>
  <p:slideViewPr>
    <p:cSldViewPr showGuides="1">
      <p:cViewPr>
        <p:scale>
          <a:sx n="70" d="100"/>
          <a:sy n="70" d="100"/>
        </p:scale>
        <p:origin x="264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82296" cy="8229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F351EC-7D1C-4144-8351-51320CABC2E4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4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86275" y="0"/>
            <a:ext cx="440055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5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2575" y="14288"/>
            <a:ext cx="48514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6"/>
          <p:cNvSpPr/>
          <p:nvPr/>
        </p:nvSpPr>
        <p:spPr>
          <a:xfrm>
            <a:off x="3352800" y="3962400"/>
            <a:ext cx="206203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Tiết</a:t>
            </a:r>
            <a:r>
              <a:rPr kumimoji="0" lang="en-US" sz="3600" b="0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Toán</a:t>
            </a:r>
            <a:endParaRPr kumimoji="0" lang="en-US" sz="1800" b="0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WordArt 3"/>
          <p:cNvSpPr>
            <a:spLocks noTextEdit="1"/>
          </p:cNvSpPr>
          <p:nvPr/>
        </p:nvSpPr>
        <p:spPr>
          <a:xfrm>
            <a:off x="914400" y="1600200"/>
            <a:ext cx="7162800" cy="24384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2770352"/>
              </a:avLst>
            </a:prstTxWarp>
            <a:normAutofit/>
          </a:bodyPr>
          <a:p>
            <a:pPr algn="ctr" eaLnBrk="0" hangingPunct="0"/>
            <a:r>
              <a:rPr lang="en-US" sz="3600">
                <a:ln w="9525" cap="flat" cmpd="sng">
                  <a:solidFill>
                    <a:srgbClr val="FFFF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.VnBahamasBH" panose="020BE200000000000000" charset="0"/>
                <a:ea typeface=".VnBahamasBH" panose="020BE200000000000000" charset="0"/>
              </a:rPr>
              <a:t>Tr­êng tiÓu häc hå tïng mËu</a:t>
            </a:r>
            <a:endParaRPr lang="en-US" sz="3600">
              <a:ln w="9525" cap="flat" cmpd="sng">
                <a:solidFill>
                  <a:srgbClr val="FFFF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.VnBahamasBH" panose="020BE200000000000000" charset="0"/>
              <a:ea typeface=".VnBahamasBH" panose="020BE200000000000000" charset="0"/>
            </a:endParaRPr>
          </a:p>
        </p:txBody>
      </p:sp>
      <p:pic>
        <p:nvPicPr>
          <p:cNvPr id="2055" name="Picture 3" descr="wendy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6600" y="152400"/>
            <a:ext cx="1895475" cy="752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9" dur="5000" spd="-100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00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1" dur="5000" spd="-100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00" y="-10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68"/>
          <p:cNvSpPr/>
          <p:nvPr/>
        </p:nvSpPr>
        <p:spPr>
          <a:xfrm>
            <a:off x="279400" y="209550"/>
            <a:ext cx="8420100" cy="1641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sz="2800" b="1" i="1" u="sng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Bài 3</a:t>
            </a:r>
            <a:r>
              <a:rPr sz="2800" b="1" i="1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sz="2800" b="1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Xây một bức tường hết 1015 viên gạch. Hỏi xây 4 bức tường như thế hết bao nhiêu viên gạch ?</a:t>
            </a:r>
            <a:endParaRPr sz="28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6085" name="Rectangle 69"/>
          <p:cNvSpPr/>
          <p:nvPr/>
        </p:nvSpPr>
        <p:spPr>
          <a:xfrm>
            <a:off x="527050" y="1860550"/>
            <a:ext cx="21463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 u="sng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Tóm tắt</a:t>
            </a:r>
            <a:r>
              <a:rPr sz="2800" b="1" i="1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:</a:t>
            </a:r>
            <a:endParaRPr sz="28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6086" name="Rectangle 70"/>
          <p:cNvSpPr/>
          <p:nvPr/>
        </p:nvSpPr>
        <p:spPr>
          <a:xfrm>
            <a:off x="444500" y="2409825"/>
            <a:ext cx="597058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1 bức tường : 1015 viên gạch 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6087" name="Rectangle 71"/>
          <p:cNvSpPr/>
          <p:nvPr/>
        </p:nvSpPr>
        <p:spPr>
          <a:xfrm>
            <a:off x="444500" y="2933700"/>
            <a:ext cx="57737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4 bức tường :  ..... viên gạch ?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6092" name="Rectangle 76"/>
          <p:cNvSpPr/>
          <p:nvPr/>
        </p:nvSpPr>
        <p:spPr>
          <a:xfrm>
            <a:off x="2668588" y="3594100"/>
            <a:ext cx="321786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u="sng" dirty="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Bài giải:</a:t>
            </a:r>
            <a:endParaRPr sz="2800" b="1" u="sng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6093" name="Rectangle 77"/>
          <p:cNvSpPr/>
          <p:nvPr/>
        </p:nvSpPr>
        <p:spPr>
          <a:xfrm>
            <a:off x="1187450" y="4143375"/>
            <a:ext cx="585628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Xây bốn bức tường hết số gạch là: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6094" name="Rectangle 78"/>
          <p:cNvSpPr/>
          <p:nvPr/>
        </p:nvSpPr>
        <p:spPr>
          <a:xfrm>
            <a:off x="1347788" y="4749800"/>
            <a:ext cx="57737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1015 x 4 = 4060 (viên)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6095" name="Rectangle 79"/>
          <p:cNvSpPr/>
          <p:nvPr/>
        </p:nvSpPr>
        <p:spPr>
          <a:xfrm>
            <a:off x="3333750" y="5381625"/>
            <a:ext cx="44577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Đáp số: </a:t>
            </a:r>
            <a:r>
              <a:rPr sz="2800" dirty="0">
                <a:solidFill>
                  <a:srgbClr val="FF0000"/>
                </a:solidFill>
                <a:latin typeface="Arial" panose="020B0604020202020204" pitchFamily="34" charset="0"/>
              </a:rPr>
              <a:t>4060 viên gạch. </a:t>
            </a:r>
            <a:endParaRPr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8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6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6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8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6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6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8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85" grpId="0"/>
      <p:bldP spid="86086" grpId="0"/>
      <p:bldP spid="86087" grpId="0"/>
      <p:bldP spid="86092" grpId="0"/>
      <p:bldP spid="86093" grpId="0"/>
      <p:bldP spid="86094" grpId="0"/>
      <p:bldP spid="860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8"/>
          <p:cNvSpPr/>
          <p:nvPr/>
        </p:nvSpPr>
        <p:spPr>
          <a:xfrm>
            <a:off x="210185" y="219075"/>
            <a:ext cx="3881438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u="sng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Bài 4</a:t>
            </a:r>
            <a:r>
              <a:rPr sz="3200"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:  Tính nhẩm:</a:t>
            </a:r>
            <a:endParaRPr sz="3200" b="1" dirty="0">
              <a:solidFill>
                <a:srgbClr val="3333CC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1267" name="Rectangle 64"/>
          <p:cNvSpPr/>
          <p:nvPr/>
        </p:nvSpPr>
        <p:spPr>
          <a:xfrm>
            <a:off x="4060508" y="1289050"/>
            <a:ext cx="30702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FF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2000 x 3 = ?</a:t>
            </a:r>
            <a:endParaRPr sz="2800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87108" name="Rectangle 68"/>
          <p:cNvSpPr/>
          <p:nvPr/>
        </p:nvSpPr>
        <p:spPr>
          <a:xfrm>
            <a:off x="2814638" y="1643063"/>
            <a:ext cx="53752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Nhẩm:</a:t>
            </a:r>
            <a:r>
              <a:rPr sz="2800" dirty="0">
                <a:solidFill>
                  <a:srgbClr val="FF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2 nghìn x 3 = 6 nghìn</a:t>
            </a:r>
            <a:endParaRPr sz="2800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87109" name="Rectangle 69"/>
          <p:cNvSpPr/>
          <p:nvPr/>
        </p:nvSpPr>
        <p:spPr>
          <a:xfrm>
            <a:off x="2828925" y="1978025"/>
            <a:ext cx="53752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Vậy:</a:t>
            </a:r>
            <a:r>
              <a:rPr sz="2800" dirty="0">
                <a:solidFill>
                  <a:srgbClr val="FF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      2000 x 3 = 6000</a:t>
            </a:r>
            <a:endParaRPr sz="2800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11270" name="Rectangle 70"/>
          <p:cNvSpPr/>
          <p:nvPr/>
        </p:nvSpPr>
        <p:spPr>
          <a:xfrm>
            <a:off x="2732088" y="1292225"/>
            <a:ext cx="5307012" cy="1393825"/>
          </a:xfrm>
          <a:prstGeom prst="rect">
            <a:avLst/>
          </a:prstGeom>
          <a:noFill/>
          <a:ln w="28575" cap="flat" cmpd="sng">
            <a:solidFill>
              <a:srgbClr val="00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7111" name="Rectangle 71"/>
          <p:cNvSpPr/>
          <p:nvPr/>
        </p:nvSpPr>
        <p:spPr>
          <a:xfrm>
            <a:off x="106363" y="3387725"/>
            <a:ext cx="362108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a)</a:t>
            </a:r>
            <a:r>
              <a:rPr sz="3200" dirty="0">
                <a:solidFill>
                  <a:srgbClr val="FF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2000 x 2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2" name="Rectangle 72"/>
          <p:cNvSpPr/>
          <p:nvPr/>
        </p:nvSpPr>
        <p:spPr>
          <a:xfrm>
            <a:off x="687388" y="4000500"/>
            <a:ext cx="36369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4000 x 2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3" name="Rectangle 73"/>
          <p:cNvSpPr/>
          <p:nvPr/>
        </p:nvSpPr>
        <p:spPr>
          <a:xfrm>
            <a:off x="673100" y="4584700"/>
            <a:ext cx="315595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3000 x 2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4" name="Rectangle 74"/>
          <p:cNvSpPr/>
          <p:nvPr/>
        </p:nvSpPr>
        <p:spPr>
          <a:xfrm>
            <a:off x="5065713" y="3387725"/>
            <a:ext cx="22304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b)</a:t>
            </a:r>
            <a:r>
              <a:rPr sz="3200" dirty="0">
                <a:solidFill>
                  <a:srgbClr val="FF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20 x 5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5" name="Rectangle 75"/>
          <p:cNvSpPr/>
          <p:nvPr/>
        </p:nvSpPr>
        <p:spPr>
          <a:xfrm>
            <a:off x="5314950" y="3917950"/>
            <a:ext cx="22066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200 x 5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6" name="Rectangle 76"/>
          <p:cNvSpPr/>
          <p:nvPr/>
        </p:nvSpPr>
        <p:spPr>
          <a:xfrm>
            <a:off x="5149850" y="4495800"/>
            <a:ext cx="21732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chemeClr val="tx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2000 x 5 =</a:t>
            </a:r>
            <a:endParaRPr sz="3200" dirty="0">
              <a:solidFill>
                <a:schemeClr val="tx1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7117" name="Rectangle 77"/>
          <p:cNvSpPr/>
          <p:nvPr/>
        </p:nvSpPr>
        <p:spPr>
          <a:xfrm>
            <a:off x="2692400" y="3422650"/>
            <a:ext cx="11525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4000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7118" name="Rectangle 78"/>
          <p:cNvSpPr/>
          <p:nvPr/>
        </p:nvSpPr>
        <p:spPr>
          <a:xfrm>
            <a:off x="2678113" y="3924300"/>
            <a:ext cx="149701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8000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7119" name="Rectangle 79"/>
          <p:cNvSpPr/>
          <p:nvPr/>
        </p:nvSpPr>
        <p:spPr>
          <a:xfrm>
            <a:off x="2740025" y="4584700"/>
            <a:ext cx="10890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6000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7120" name="Rectangle 80"/>
          <p:cNvSpPr/>
          <p:nvPr/>
        </p:nvSpPr>
        <p:spPr>
          <a:xfrm>
            <a:off x="7102475" y="3340100"/>
            <a:ext cx="12668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100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7121" name="Rectangle 81"/>
          <p:cNvSpPr/>
          <p:nvPr/>
        </p:nvSpPr>
        <p:spPr>
          <a:xfrm>
            <a:off x="7131050" y="3835400"/>
            <a:ext cx="11699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1000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7122" name="Rectangle 82"/>
          <p:cNvSpPr/>
          <p:nvPr/>
        </p:nvSpPr>
        <p:spPr>
          <a:xfrm>
            <a:off x="7131050" y="4495800"/>
            <a:ext cx="173355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dirty="0">
                <a:solidFill>
                  <a:srgbClr val="0000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10000</a:t>
            </a:r>
            <a:endParaRPr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8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8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7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7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8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7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7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8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7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7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7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8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7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7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7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7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8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7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7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8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7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7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8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7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7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7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7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8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7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7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8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7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7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7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8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08" grpId="0"/>
      <p:bldP spid="87109" grpId="0"/>
      <p:bldP spid="87111" grpId="0"/>
      <p:bldP spid="87112" grpId="0"/>
      <p:bldP spid="87113" grpId="0"/>
      <p:bldP spid="87114" grpId="0"/>
      <p:bldP spid="87116" grpId="0"/>
      <p:bldP spid="87117" grpId="0"/>
      <p:bldP spid="87118" grpId="0"/>
      <p:bldP spid="87119" grpId="0"/>
      <p:bldP spid="87120" grpId="0"/>
      <p:bldP spid="87121" grpId="0"/>
      <p:bldP spid="87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3" name="Text Box 8"/>
          <p:cNvSpPr txBox="1"/>
          <p:nvPr/>
        </p:nvSpPr>
        <p:spPr>
          <a:xfrm>
            <a:off x="787400" y="1751013"/>
            <a:ext cx="6400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2400" b="1" i="1" dirty="0">
                <a:solidFill>
                  <a:srgbClr val="FF00FF"/>
                </a:solidFill>
                <a:latin typeface="Times New Roman" panose="02020603050405020304" pitchFamily="18" charset="0"/>
              </a:rPr>
              <a:t>* Câu hỏi trắc ngiệm:</a:t>
            </a:r>
            <a:r>
              <a:rPr sz="2400" b="1" i="1" dirty="0">
                <a:latin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Hãy chọn câu đúng.</a:t>
            </a:r>
            <a:endParaRPr sz="2400" dirty="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  <p:sp>
        <p:nvSpPr>
          <p:cNvPr id="68619" name="Text Box 8"/>
          <p:cNvSpPr txBox="1"/>
          <p:nvPr/>
        </p:nvSpPr>
        <p:spPr>
          <a:xfrm>
            <a:off x="1279525" y="2339975"/>
            <a:ext cx="683101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/>
            <a:r>
              <a:rPr sz="2000" dirty="0">
                <a:solidFill>
                  <a:srgbClr val="0000FF"/>
                </a:solidFill>
                <a:latin typeface="Arial" panose="020B0604020202020204" pitchFamily="34" charset="0"/>
              </a:rPr>
              <a:t>1/</a:t>
            </a:r>
            <a:r>
              <a:rPr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000" dirty="0">
                <a:solidFill>
                  <a:srgbClr val="0000FF"/>
                </a:solidFill>
                <a:latin typeface="Arial" panose="020B0604020202020204" pitchFamily="34" charset="0"/>
              </a:rPr>
              <a:t>Khi làm phép tính nhân, ta thực hiện theo thứ tự:</a:t>
            </a: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  <a:p>
            <a:pPr eaLnBrk="0" hangingPunct="0"/>
            <a:r>
              <a:rPr sz="2000" dirty="0">
                <a:latin typeface="Arial" panose="020B0604020202020204" pitchFamily="34" charset="0"/>
              </a:rPr>
              <a:t>                  a.  Từ trái sang phải. </a:t>
            </a:r>
            <a:endParaRPr sz="2000" dirty="0">
              <a:latin typeface="Arial" panose="020B0604020202020204" pitchFamily="34" charset="0"/>
            </a:endParaRPr>
          </a:p>
          <a:p>
            <a:pPr eaLnBrk="0" hangingPunct="0"/>
            <a:r>
              <a:rPr sz="2000" dirty="0">
                <a:latin typeface="Arial" panose="020B0604020202020204" pitchFamily="34" charset="0"/>
              </a:rPr>
              <a:t>                  b.  Từ phải sang trái. 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68620" name="Text Box 8"/>
          <p:cNvSpPr txBox="1"/>
          <p:nvPr/>
        </p:nvSpPr>
        <p:spPr>
          <a:xfrm>
            <a:off x="1362075" y="3492500"/>
            <a:ext cx="43624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000" dirty="0">
                <a:solidFill>
                  <a:srgbClr val="0000FF"/>
                </a:solidFill>
                <a:latin typeface="Arial" panose="020B0604020202020204" pitchFamily="34" charset="0"/>
              </a:rPr>
              <a:t>2/       1212 x 4 = 4848</a:t>
            </a:r>
            <a:endParaRPr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                 a.  Đúng.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                 b.  Sai.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68622" name="Text Box 8"/>
          <p:cNvSpPr txBox="1"/>
          <p:nvPr/>
        </p:nvSpPr>
        <p:spPr>
          <a:xfrm>
            <a:off x="1362075" y="4645025"/>
            <a:ext cx="38687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/>
            <a:r>
              <a:rPr sz="2000" dirty="0">
                <a:solidFill>
                  <a:srgbClr val="0000FF"/>
                </a:solidFill>
                <a:latin typeface="Arial" panose="020B0604020202020204" pitchFamily="34" charset="0"/>
              </a:rPr>
              <a:t>3/      2005 x 4 = 8010</a:t>
            </a:r>
            <a:endParaRPr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0" hangingPunct="0"/>
            <a:r>
              <a:rPr sz="2000" dirty="0">
                <a:latin typeface="Arial" panose="020B0604020202020204" pitchFamily="34" charset="0"/>
              </a:rPr>
              <a:t>                 a.  Đúng.</a:t>
            </a:r>
            <a:endParaRPr sz="2000" dirty="0">
              <a:latin typeface="Arial" panose="020B0604020202020204" pitchFamily="34" charset="0"/>
            </a:endParaRPr>
          </a:p>
          <a:p>
            <a:pPr eaLnBrk="0" hangingPunct="0"/>
            <a:r>
              <a:rPr sz="2000" dirty="0">
                <a:latin typeface="Arial" panose="020B0604020202020204" pitchFamily="34" charset="0"/>
              </a:rPr>
              <a:t>                 b.  Sai.</a:t>
            </a: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861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8619">
                                            <p:txEl>
                                              <p:charRg st="96" end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4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4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5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68620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tmFilter="0,0; .5, 1; 1, 1"/>
                                        <p:tgtEl>
                                          <p:spTgt spid="68620">
                                            <p:txEl>
                                              <p:charRg st="25" end="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tmFilter="0,0; .5, 1; 1, 1"/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77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78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charRg st="52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6862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tmFilter="0,0; .5, 1; 1, 1"/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tmFilter="0,0; .5, 1; 1, 1"/>
                                        <p:tgtEl>
                                          <p:spTgt spid="68622">
                                            <p:txEl>
                                              <p:charRg st="51" end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6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1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1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charRg st="2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/>
      <p:bldP spid="68619" grpId="0" build="allAtOnce"/>
      <p:bldP spid="68620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13"/>
          <p:cNvSpPr txBox="1"/>
          <p:nvPr/>
        </p:nvSpPr>
        <p:spPr>
          <a:xfrm>
            <a:off x="1428750" y="2441575"/>
            <a:ext cx="6435725" cy="1552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Các em về nhà: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  <a:buChar char="-"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Làm các bài tập trong vở BT. 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  <a:buChar char="-"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Chuẩn bị bài “Luyện tập” cho tiết học sau.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14"/>
          <p:cNvSpPr/>
          <p:nvPr/>
        </p:nvSpPr>
        <p:spPr>
          <a:xfrm>
            <a:off x="1752600" y="1536700"/>
            <a:ext cx="5638800" cy="685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r>
              <a:rPr sz="2800" b="1" dirty="0">
                <a:solidFill>
                  <a:srgbClr val="0000FF"/>
                </a:solidFill>
                <a:latin typeface="Arial" panose="020B0604020202020204" pitchFamily="34" charset="0"/>
              </a:rPr>
              <a:t>TIẾT HỌC KẾT THÚC</a:t>
            </a:r>
            <a:endParaRPr sz="28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13316" name="Picture 33" descr="Picture2_p2cpT_201210101213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82888" y="4087813"/>
            <a:ext cx="3517900" cy="20669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dirty="0">
              <a:latin typeface="+mn-lt"/>
              <a:ea typeface="+mn-ea"/>
              <a:cs typeface="+mn-cs"/>
            </a:endParaRPr>
          </a:p>
        </p:txBody>
      </p:sp>
      <p:sp>
        <p:nvSpPr>
          <p:cNvPr id="3076" name="Content Placeholder 3"/>
          <p:cNvSpPr>
            <a:spLocks noGrp="1"/>
          </p:cNvSpPr>
          <p:nvPr>
            <p:ph sz="half" idx="2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53" name="Text Box 9"/>
          <p:cNvSpPr txBox="1"/>
          <p:nvPr/>
        </p:nvSpPr>
        <p:spPr>
          <a:xfrm>
            <a:off x="1035050" y="3387725"/>
            <a:ext cx="320675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 x 8</a:t>
            </a:r>
            <a:endParaRPr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1066800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None/>
            </a:pPr>
            <a:r>
              <a:rPr sz="4400" dirty="0">
                <a:solidFill>
                  <a:srgbClr val="FF0000"/>
                </a:solidFill>
                <a:cs typeface="Times New Roman" panose="02020603050405020304" pitchFamily="18" charset="0"/>
              </a:rPr>
              <a:t>Kiểm tra bài cũ</a:t>
            </a:r>
            <a:endParaRPr sz="4400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Text Box 9"/>
          <p:cNvSpPr txBox="1"/>
          <p:nvPr/>
        </p:nvSpPr>
        <p:spPr>
          <a:xfrm>
            <a:off x="4572000" y="3346450"/>
            <a:ext cx="320675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419 x 2</a:t>
            </a:r>
            <a:endParaRPr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01" name="Text Box 9"/>
          <p:cNvSpPr txBox="1"/>
          <p:nvPr/>
        </p:nvSpPr>
        <p:spPr>
          <a:xfrm>
            <a:off x="939800" y="2355850"/>
            <a:ext cx="6324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VNI-Times" pitchFamily="2" charset="0"/>
              </a:rPr>
              <a:t>Đặt tính rồi tính</a:t>
            </a:r>
            <a:endParaRPr sz="3200" dirty="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3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ext Box 27"/>
          <p:cNvSpPr txBox="1"/>
          <p:nvPr/>
        </p:nvSpPr>
        <p:spPr>
          <a:xfrm>
            <a:off x="1295400" y="7391400"/>
            <a:ext cx="304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3" name="Rectangle 31"/>
          <p:cNvSpPr/>
          <p:nvPr/>
        </p:nvSpPr>
        <p:spPr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5124" name="Text Box 32"/>
          <p:cNvSpPr txBox="1"/>
          <p:nvPr/>
        </p:nvSpPr>
        <p:spPr>
          <a:xfrm>
            <a:off x="1828800" y="7162800"/>
            <a:ext cx="533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5" name="Text Box 35"/>
          <p:cNvSpPr txBox="1"/>
          <p:nvPr/>
        </p:nvSpPr>
        <p:spPr>
          <a:xfrm>
            <a:off x="1524000" y="71628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6" name="Text Box 44"/>
          <p:cNvSpPr txBox="1"/>
          <p:nvPr/>
        </p:nvSpPr>
        <p:spPr>
          <a:xfrm>
            <a:off x="2057400" y="75438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7" name="Text Box 47"/>
          <p:cNvSpPr txBox="1"/>
          <p:nvPr/>
        </p:nvSpPr>
        <p:spPr>
          <a:xfrm>
            <a:off x="2514600" y="7391400"/>
            <a:ext cx="2438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8" name="Text Box 55"/>
          <p:cNvSpPr txBox="1"/>
          <p:nvPr/>
        </p:nvSpPr>
        <p:spPr>
          <a:xfrm>
            <a:off x="1219200" y="6096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9" name="Text Box 62"/>
          <p:cNvSpPr txBox="1"/>
          <p:nvPr/>
        </p:nvSpPr>
        <p:spPr>
          <a:xfrm>
            <a:off x="1676400" y="7696200"/>
            <a:ext cx="1524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30" name="Text Box 65"/>
          <p:cNvSpPr txBox="1"/>
          <p:nvPr/>
        </p:nvSpPr>
        <p:spPr>
          <a:xfrm>
            <a:off x="1752600" y="7391400"/>
            <a:ext cx="838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31" name="Text Box 69"/>
          <p:cNvSpPr txBox="1"/>
          <p:nvPr/>
        </p:nvSpPr>
        <p:spPr>
          <a:xfrm>
            <a:off x="1981200" y="7315200"/>
            <a:ext cx="1752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32" name="Text Box 73"/>
          <p:cNvSpPr txBox="1"/>
          <p:nvPr/>
        </p:nvSpPr>
        <p:spPr>
          <a:xfrm>
            <a:off x="1524000" y="7620000"/>
            <a:ext cx="1371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33" name="Text Box 78"/>
          <p:cNvSpPr txBox="1"/>
          <p:nvPr/>
        </p:nvSpPr>
        <p:spPr>
          <a:xfrm>
            <a:off x="1066800" y="7086600"/>
            <a:ext cx="3200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646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 fontAlgn="auto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kern="1200" cap="none" spc="0" normalizeH="0" baseline="0" noProof="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H" panose="020B7200000000000000" pitchFamily="34" charset="0"/>
                <a:ea typeface="+mn-ea"/>
                <a:cs typeface="Arial" panose="020B0604020202020204" pitchFamily="34" charset="0"/>
              </a:rPr>
              <a:t>To¸n</a:t>
            </a:r>
            <a:endParaRPr kumimoji="0" lang="en-US" sz="3600" b="1" kern="1200" cap="none" spc="0" normalizeH="0" baseline="0" noProof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35" name="Text Box 20"/>
          <p:cNvSpPr txBox="1"/>
          <p:nvPr/>
        </p:nvSpPr>
        <p:spPr>
          <a:xfrm>
            <a:off x="0" y="1873250"/>
            <a:ext cx="9144000" cy="2554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4000" b="1" dirty="0">
                <a:solidFill>
                  <a:srgbClr val="FF0000"/>
                </a:solidFill>
                <a:latin typeface="Calibri" panose="020F0502020204030204" pitchFamily="34" charset="0"/>
              </a:rPr>
              <a:t>Nhân số có bốn chữ số với số</a:t>
            </a:r>
            <a:endParaRPr sz="4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sz="4000" b="1" dirty="0">
                <a:solidFill>
                  <a:srgbClr val="FF0000"/>
                </a:solidFill>
                <a:latin typeface="Calibri" panose="020F0502020204030204" pitchFamily="34" charset="0"/>
              </a:rPr>
              <a:t>có một chữ số</a:t>
            </a:r>
            <a:endParaRPr sz="4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sz="4000" b="1" dirty="0">
                <a:solidFill>
                  <a:srgbClr val="002060"/>
                </a:solidFill>
                <a:latin typeface="Calibri" panose="020F0502020204030204" pitchFamily="34" charset="0"/>
              </a:rPr>
              <a:t>(tr 113)</a:t>
            </a:r>
            <a:endParaRPr sz="4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10" name="Rectangle 10"/>
          <p:cNvSpPr/>
          <p:nvPr/>
        </p:nvSpPr>
        <p:spPr>
          <a:xfrm>
            <a:off x="403225" y="1066800"/>
            <a:ext cx="7540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a)</a:t>
            </a:r>
            <a:endParaRPr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6824" name="Rectangle 24"/>
          <p:cNvSpPr/>
          <p:nvPr/>
        </p:nvSpPr>
        <p:spPr>
          <a:xfrm>
            <a:off x="1806575" y="1928813"/>
            <a:ext cx="247650" cy="495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25" name="Rectangle 25"/>
          <p:cNvSpPr/>
          <p:nvPr/>
        </p:nvSpPr>
        <p:spPr>
          <a:xfrm>
            <a:off x="1082675" y="2179638"/>
            <a:ext cx="165100" cy="3698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  <a:endParaRPr sz="24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26" name="Rectangle 26"/>
          <p:cNvSpPr/>
          <p:nvPr/>
        </p:nvSpPr>
        <p:spPr>
          <a:xfrm>
            <a:off x="1541463" y="1892300"/>
            <a:ext cx="2381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28" name="Rectangle 28"/>
          <p:cNvSpPr/>
          <p:nvPr/>
        </p:nvSpPr>
        <p:spPr>
          <a:xfrm>
            <a:off x="1851025" y="3073400"/>
            <a:ext cx="163513" cy="492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29" name="Rectangle 29"/>
          <p:cNvSpPr/>
          <p:nvPr/>
        </p:nvSpPr>
        <p:spPr>
          <a:xfrm>
            <a:off x="2097088" y="2382838"/>
            <a:ext cx="179387" cy="492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44" name="Rectangle 44"/>
          <p:cNvSpPr/>
          <p:nvPr/>
        </p:nvSpPr>
        <p:spPr>
          <a:xfrm>
            <a:off x="2051050" y="1873250"/>
            <a:ext cx="2381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46" name="Rectangle 46"/>
          <p:cNvSpPr/>
          <p:nvPr/>
        </p:nvSpPr>
        <p:spPr>
          <a:xfrm>
            <a:off x="2095500" y="3073400"/>
            <a:ext cx="163513" cy="492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50" name="Rectangle 50"/>
          <p:cNvSpPr/>
          <p:nvPr/>
        </p:nvSpPr>
        <p:spPr>
          <a:xfrm>
            <a:off x="3921125" y="1997075"/>
            <a:ext cx="551338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 nhân 4 bằng 8; viết 8; 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51" name="Rectangle 51"/>
          <p:cNvSpPr/>
          <p:nvPr/>
        </p:nvSpPr>
        <p:spPr>
          <a:xfrm>
            <a:off x="4011613" y="2589213"/>
            <a:ext cx="5761037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b="1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sz="2800" b="1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b="1" dirty="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 nhân 3 bằng 6, viết 6;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67" name="Rectangle 67"/>
          <p:cNvSpPr/>
          <p:nvPr/>
        </p:nvSpPr>
        <p:spPr>
          <a:xfrm>
            <a:off x="1293813" y="1878013"/>
            <a:ext cx="2381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68" name="Line 68"/>
          <p:cNvSpPr/>
          <p:nvPr/>
        </p:nvSpPr>
        <p:spPr>
          <a:xfrm flipV="1">
            <a:off x="1343025" y="2946400"/>
            <a:ext cx="1000125" cy="1588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6869" name="Rectangle 69"/>
          <p:cNvSpPr/>
          <p:nvPr/>
        </p:nvSpPr>
        <p:spPr>
          <a:xfrm>
            <a:off x="1371600" y="3060700"/>
            <a:ext cx="163513" cy="492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70" name="Rectangle 70"/>
          <p:cNvSpPr/>
          <p:nvPr/>
        </p:nvSpPr>
        <p:spPr>
          <a:xfrm>
            <a:off x="1617663" y="3076575"/>
            <a:ext cx="163512" cy="492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6871" name="Rectangle 71"/>
          <p:cNvSpPr/>
          <p:nvPr/>
        </p:nvSpPr>
        <p:spPr>
          <a:xfrm>
            <a:off x="4011613" y="3152775"/>
            <a:ext cx="5761037" cy="430213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b="1" dirty="0"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 nhân 0 bằng 0, viết 0;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72" name="Rectangle 72"/>
          <p:cNvSpPr/>
          <p:nvPr/>
        </p:nvSpPr>
        <p:spPr>
          <a:xfrm>
            <a:off x="4011613" y="3676650"/>
            <a:ext cx="5761037" cy="4318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b="1" dirty="0"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 nhân 1 bằng 2, viết 2;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73" name="Rectangle 73"/>
          <p:cNvSpPr/>
          <p:nvPr/>
        </p:nvSpPr>
        <p:spPr>
          <a:xfrm>
            <a:off x="860425" y="4391025"/>
            <a:ext cx="46196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1034 x 2 = 2068</a:t>
            </a:r>
            <a:endParaRPr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6876" name="Rectangle 76"/>
          <p:cNvSpPr/>
          <p:nvPr/>
        </p:nvSpPr>
        <p:spPr>
          <a:xfrm>
            <a:off x="1655763" y="1060450"/>
            <a:ext cx="17605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x     = ? 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77" name="Rectangle 77"/>
          <p:cNvSpPr/>
          <p:nvPr/>
        </p:nvSpPr>
        <p:spPr>
          <a:xfrm>
            <a:off x="787400" y="1074738"/>
            <a:ext cx="18859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1034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76878" name="Rectangle 78"/>
          <p:cNvSpPr/>
          <p:nvPr/>
        </p:nvSpPr>
        <p:spPr>
          <a:xfrm>
            <a:off x="1930400" y="1060450"/>
            <a:ext cx="8794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3" presetClass="emph" presetSubtype="0" repeatCount="indefinite" fill="remov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6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768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3" presetClass="emph" presetSubtype="0" repeatCount="indefinite" fill="remove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4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8" dur="1000" accel="50000" autoRev="1" tmFilter="0, 0; .33333, 1; 1, 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6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6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,000000"/>
                                          </p:val>
                                        </p:tav>
                                        <p:tav tm="69900">
                                          <p:val>
                                            <p:fltVal val="45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7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mph" presetSubtype="0" repeatCount="indefinite" fill="remov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6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6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6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6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7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850"/>
                            </p:stCondLst>
                            <p:childTnLst>
                              <p:par>
                                <p:cTn id="1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6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6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6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mph" presetSubtype="0" repeatCount="indefinite" fill="remove" grpId="4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3" presetClass="emph" presetSubtype="0" repeatCount="indefinite" fill="remove" grpId="4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6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6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6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6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 tmFilter="0,0; .5, 1; 1, 1"/>
                                        <p:tgtEl>
                                          <p:spTgt spid="7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850"/>
                            </p:stCondLst>
                            <p:childTnLst>
                              <p:par>
                                <p:cTn id="1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3" presetClass="emph" presetSubtype="0" repeatCount="indefinite" fill="remove" grpId="2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53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mph" presetSubtype="0" repeatCount="indefinite" fill="remove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58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3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 tmFilter="0,0; .5, 1; 1, 1"/>
                                        <p:tgtEl>
                                          <p:spTgt spid="7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799"/>
                            </p:stCondLst>
                            <p:childTnLst>
                              <p:par>
                                <p:cTn id="17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7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3" presetClass="emph" presetSubtype="0" repeatCount="indefinite" fill="remove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5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76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3" presetClass="emph" presetSubtype="0" repeatCount="indefinite" fill="remove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0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1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2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5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6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7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768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7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 tmFilter="0,0; .5, 1; 1, 1"/>
                                        <p:tgtEl>
                                          <p:spTgt spid="7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799"/>
                            </p:stCondLst>
                            <p:childTnLst>
                              <p:par>
                                <p:cTn id="20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7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7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0" grpId="0"/>
      <p:bldP spid="76824" grpId="0"/>
      <p:bldP spid="76824" grpId="1"/>
      <p:bldP spid="76825" grpId="0"/>
      <p:bldP spid="76825" grpId="1"/>
      <p:bldP spid="76825" grpId="2"/>
      <p:bldP spid="76825" grpId="3"/>
      <p:bldP spid="76825" grpId="4"/>
      <p:bldP spid="76826" grpId="0"/>
      <p:bldP spid="76826" grpId="1"/>
      <p:bldP spid="76828" grpId="0"/>
      <p:bldP spid="76829" grpId="0"/>
      <p:bldP spid="76829" grpId="1"/>
      <p:bldP spid="76829" grpId="2"/>
      <p:bldP spid="76829" grpId="3"/>
      <p:bldP spid="76829" grpId="4"/>
      <p:bldP spid="76844" grpId="0"/>
      <p:bldP spid="76844" grpId="1"/>
      <p:bldP spid="76846" grpId="0"/>
      <p:bldP spid="76850" grpId="0"/>
      <p:bldP spid="76851" grpId="0"/>
      <p:bldP spid="76867" grpId="0"/>
      <p:bldP spid="76867" grpId="1"/>
      <p:bldP spid="76869" grpId="0"/>
      <p:bldP spid="76870" grpId="0"/>
      <p:bldP spid="76871" grpId="0"/>
      <p:bldP spid="76872" grpId="0"/>
      <p:bldP spid="76873" grpId="0"/>
      <p:bldP spid="76876" grpId="0"/>
      <p:bldP spid="76877" grpId="0"/>
      <p:bldP spid="76877" grpId="1"/>
      <p:bldP spid="7687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8"/>
          <p:cNvSpPr/>
          <p:nvPr/>
        </p:nvSpPr>
        <p:spPr>
          <a:xfrm>
            <a:off x="114300" y="1425575"/>
            <a:ext cx="280670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b)  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</a:rPr>
              <a:t>2125 x 3 = ? 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82953" name="Rectangle 9"/>
          <p:cNvSpPr/>
          <p:nvPr/>
        </p:nvSpPr>
        <p:spPr>
          <a:xfrm>
            <a:off x="1296988" y="2141538"/>
            <a:ext cx="155575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4" name="Rectangle 10"/>
          <p:cNvSpPr/>
          <p:nvPr/>
        </p:nvSpPr>
        <p:spPr>
          <a:xfrm>
            <a:off x="609600" y="2541588"/>
            <a:ext cx="165100" cy="368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400" dirty="0">
                <a:solidFill>
                  <a:srgbClr val="0000FF"/>
                </a:solidFill>
                <a:latin typeface="Arial" panose="020B0604020202020204" pitchFamily="34" charset="0"/>
              </a:rPr>
              <a:t>x</a:t>
            </a:r>
            <a:endParaRPr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5" name="Rectangle 11"/>
          <p:cNvSpPr/>
          <p:nvPr/>
        </p:nvSpPr>
        <p:spPr>
          <a:xfrm>
            <a:off x="1031875" y="2105025"/>
            <a:ext cx="2381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6" name="Rectangle 12"/>
          <p:cNvSpPr/>
          <p:nvPr/>
        </p:nvSpPr>
        <p:spPr>
          <a:xfrm>
            <a:off x="1293813" y="3328988"/>
            <a:ext cx="163512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7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7" name="Rectangle 13"/>
          <p:cNvSpPr/>
          <p:nvPr/>
        </p:nvSpPr>
        <p:spPr>
          <a:xfrm>
            <a:off x="1512888" y="2751138"/>
            <a:ext cx="179387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8" name="Rectangle 14"/>
          <p:cNvSpPr/>
          <p:nvPr/>
        </p:nvSpPr>
        <p:spPr>
          <a:xfrm>
            <a:off x="1487488" y="2112963"/>
            <a:ext cx="238125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59" name="Rectangle 15"/>
          <p:cNvSpPr/>
          <p:nvPr/>
        </p:nvSpPr>
        <p:spPr>
          <a:xfrm>
            <a:off x="1512888" y="3328988"/>
            <a:ext cx="163512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61" name="Rectangle 17"/>
          <p:cNvSpPr/>
          <p:nvPr/>
        </p:nvSpPr>
        <p:spPr>
          <a:xfrm>
            <a:off x="2166938" y="2025650"/>
            <a:ext cx="583088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  </a:t>
            </a:r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</a:rPr>
              <a:t>3 nhân 5 bằng 15; viết 5 nhớ 1; </a:t>
            </a:r>
            <a:endParaRPr sz="28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82962" name="Rectangle 18"/>
          <p:cNvSpPr/>
          <p:nvPr/>
        </p:nvSpPr>
        <p:spPr>
          <a:xfrm>
            <a:off x="2236788" y="2797175"/>
            <a:ext cx="6907212" cy="4318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dirty="0"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</a:rPr>
              <a:t>3 nhân 2 bằng 6, thêm 1 bằng 7, viết 7;</a:t>
            </a:r>
            <a:endParaRPr sz="28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82963" name="Rectangle 19"/>
          <p:cNvSpPr/>
          <p:nvPr/>
        </p:nvSpPr>
        <p:spPr>
          <a:xfrm>
            <a:off x="833438" y="2105025"/>
            <a:ext cx="238125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64" name="Line 20"/>
          <p:cNvSpPr/>
          <p:nvPr/>
        </p:nvSpPr>
        <p:spPr>
          <a:xfrm flipV="1">
            <a:off x="882650" y="3201988"/>
            <a:ext cx="1000125" cy="1587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965" name="Rectangle 21"/>
          <p:cNvSpPr/>
          <p:nvPr/>
        </p:nvSpPr>
        <p:spPr>
          <a:xfrm>
            <a:off x="884238" y="3316288"/>
            <a:ext cx="163512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66" name="Rectangle 22"/>
          <p:cNvSpPr/>
          <p:nvPr/>
        </p:nvSpPr>
        <p:spPr>
          <a:xfrm>
            <a:off x="1101725" y="3317875"/>
            <a:ext cx="163513" cy="430213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967" name="Rectangle 23"/>
          <p:cNvSpPr/>
          <p:nvPr/>
        </p:nvSpPr>
        <p:spPr>
          <a:xfrm>
            <a:off x="2263775" y="3417888"/>
            <a:ext cx="5761038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dirty="0"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</a:rPr>
              <a:t>3 nhân 1 bằng 3, viết 3;</a:t>
            </a:r>
            <a:endParaRPr sz="28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82968" name="Rectangle 24"/>
          <p:cNvSpPr/>
          <p:nvPr/>
        </p:nvSpPr>
        <p:spPr>
          <a:xfrm>
            <a:off x="2278063" y="4071938"/>
            <a:ext cx="5761037" cy="430212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sz="2800" dirty="0"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sz="2800" dirty="0">
                <a:solidFill>
                  <a:srgbClr val="3333CC"/>
                </a:solidFill>
                <a:latin typeface="Arial" panose="020B0604020202020204" pitchFamily="34" charset="0"/>
              </a:rPr>
              <a:t>3 nhân 2 bằng 6, viết 6;</a:t>
            </a:r>
            <a:endParaRPr sz="28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82969" name="Rectangle 25"/>
          <p:cNvSpPr/>
          <p:nvPr/>
        </p:nvSpPr>
        <p:spPr>
          <a:xfrm>
            <a:off x="609600" y="4710113"/>
            <a:ext cx="44735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FF0000"/>
                </a:solidFill>
                <a:latin typeface="Arial" panose="020B0604020202020204" pitchFamily="34" charset="0"/>
              </a:rPr>
              <a:t>2125 x 3 = 6375</a:t>
            </a:r>
            <a:endParaRPr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,000000"/>
                                          </p:val>
                                        </p:tav>
                                        <p:tav tm="69900">
                                          <p:val>
                                            <p:fltVal val="45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mph" presetSubtype="0" repeatCount="indefinite" fill="remov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00"/>
                            </p:stCondLst>
                            <p:childTnLst>
                              <p:par>
                                <p:cTn id="6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mph" presetSubtype="0" repeatCount="indefinite" fill="remove" grpId="4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3" presetClass="emph" presetSubtype="0" repeatCount="indefinite" fill="remove" grpId="4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49"/>
                            </p:stCondLst>
                            <p:childTnLst>
                              <p:par>
                                <p:cTn id="9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mph" presetSubtype="0" repeatCount="indefinite" fill="remove" grpId="2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3" presetClass="emph" presetSubtype="0" repeatCount="indefinite" fill="remove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 tmFilter="0,0; .5, 1; 1, 1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799"/>
                            </p:stCondLst>
                            <p:childTnLst>
                              <p:par>
                                <p:cTn id="1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3" presetClass="emph" presetSubtype="0" repeatCount="indefinite" fill="remove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39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3" presetClass="emph" presetSubtype="0" repeatCount="indefinite" fill="remove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3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9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 tmFilter="0,0; .5, 1; 1, 1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799"/>
                            </p:stCondLst>
                            <p:childTnLst>
                              <p:par>
                                <p:cTn id="16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3" grpId="0"/>
      <p:bldP spid="82953" grpId="1"/>
      <p:bldP spid="82954" grpId="0"/>
      <p:bldP spid="82954" grpId="1"/>
      <p:bldP spid="82954" grpId="2"/>
      <p:bldP spid="82954" grpId="3"/>
      <p:bldP spid="82954" grpId="4"/>
      <p:bldP spid="82955" grpId="0"/>
      <p:bldP spid="82955" grpId="1"/>
      <p:bldP spid="82956" grpId="0"/>
      <p:bldP spid="82957" grpId="0"/>
      <p:bldP spid="82957" grpId="1"/>
      <p:bldP spid="82957" grpId="2"/>
      <p:bldP spid="82957" grpId="3"/>
      <p:bldP spid="82957" grpId="4"/>
      <p:bldP spid="82958" grpId="0"/>
      <p:bldP spid="82958" grpId="1"/>
      <p:bldP spid="82959" grpId="0"/>
      <p:bldP spid="82961" grpId="0"/>
      <p:bldP spid="82962" grpId="0"/>
      <p:bldP spid="82963" grpId="0"/>
      <p:bldP spid="82963" grpId="1"/>
      <p:bldP spid="82965" grpId="0"/>
      <p:bldP spid="82966" grpId="0"/>
      <p:bldP spid="82967" grpId="0"/>
      <p:bldP spid="82968" grpId="0"/>
      <p:bldP spid="829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3"/>
          <p:cNvSpPr/>
          <p:nvPr/>
        </p:nvSpPr>
        <p:spPr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 dirty="0">
                <a:solidFill>
                  <a:srgbClr val="000099"/>
                </a:solidFill>
                <a:latin typeface="Arial" panose="020B0604020202020204" pitchFamily="34" charset="0"/>
              </a:rPr>
              <a:t>. </a:t>
            </a:r>
            <a:endParaRPr sz="32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Rectangle 5"/>
          <p:cNvSpPr/>
          <p:nvPr/>
        </p:nvSpPr>
        <p:spPr>
          <a:xfrm>
            <a:off x="374650" y="630238"/>
            <a:ext cx="3629025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Phép nhân không nhớ.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2" name="Rectangle 6"/>
          <p:cNvSpPr/>
          <p:nvPr/>
        </p:nvSpPr>
        <p:spPr>
          <a:xfrm>
            <a:off x="5230495" y="630555"/>
            <a:ext cx="3352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Phép nhân có nhớ.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3" name="Line 7"/>
          <p:cNvSpPr/>
          <p:nvPr/>
        </p:nvSpPr>
        <p:spPr>
          <a:xfrm>
            <a:off x="4639310" y="1243965"/>
            <a:ext cx="9525" cy="4055110"/>
          </a:xfrm>
          <a:prstGeom prst="line">
            <a:avLst/>
          </a:prstGeom>
          <a:ln w="38100" cap="flat" cmpd="sng">
            <a:solidFill>
              <a:srgbClr val="33CC3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5" name="Rectangle 9"/>
          <p:cNvSpPr/>
          <p:nvPr/>
        </p:nvSpPr>
        <p:spPr>
          <a:xfrm>
            <a:off x="194945" y="1392555"/>
            <a:ext cx="2508250" cy="549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</a:pPr>
            <a:r>
              <a:rPr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a/ 1034 x 2 = ?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6" name="Rectangle 10"/>
          <p:cNvSpPr/>
          <p:nvPr/>
        </p:nvSpPr>
        <p:spPr>
          <a:xfrm>
            <a:off x="5029200" y="1396365"/>
            <a:ext cx="25908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b/ 2125 x 3 = ?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7" name="Rectangle 11"/>
          <p:cNvSpPr/>
          <p:nvPr/>
        </p:nvSpPr>
        <p:spPr>
          <a:xfrm>
            <a:off x="-33655" y="2002155"/>
            <a:ext cx="12954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dirty="0">
                <a:latin typeface="Arial" panose="020B0604020202020204" pitchFamily="34" charset="0"/>
              </a:rPr>
              <a:t>   </a:t>
            </a:r>
            <a:r>
              <a:rPr sz="3000" b="1" dirty="0">
                <a:latin typeface="Times New Roman" panose="02020603050405020304" pitchFamily="18" charset="0"/>
              </a:rPr>
              <a:t>1034</a:t>
            </a:r>
            <a:endParaRPr sz="3000" b="1" dirty="0">
              <a:latin typeface="Times New Roman" panose="02020603050405020304" pitchFamily="18" charset="0"/>
            </a:endParaRPr>
          </a:p>
          <a:p>
            <a:r>
              <a:rPr sz="3000" b="1" dirty="0">
                <a:latin typeface="Times New Roman" panose="02020603050405020304" pitchFamily="18" charset="0"/>
              </a:rPr>
              <a:t> x     2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08" name="Line 12"/>
          <p:cNvSpPr/>
          <p:nvPr/>
        </p:nvSpPr>
        <p:spPr>
          <a:xfrm>
            <a:off x="228600" y="2996565"/>
            <a:ext cx="762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9" name="Rectangle 13"/>
          <p:cNvSpPr/>
          <p:nvPr/>
        </p:nvSpPr>
        <p:spPr>
          <a:xfrm>
            <a:off x="4736465" y="1947545"/>
            <a:ext cx="1519238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2125</a:t>
            </a:r>
            <a:endParaRPr sz="3000" b="1" dirty="0">
              <a:latin typeface="Times New Roman" panose="02020603050405020304" pitchFamily="18" charset="0"/>
            </a:endParaRPr>
          </a:p>
          <a:p>
            <a:r>
              <a:rPr sz="3000" b="1" dirty="0">
                <a:latin typeface="Times New Roman" panose="02020603050405020304" pitchFamily="18" charset="0"/>
              </a:rPr>
              <a:t>x    3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0" name="Line 14"/>
          <p:cNvSpPr/>
          <p:nvPr/>
        </p:nvSpPr>
        <p:spPr>
          <a:xfrm>
            <a:off x="4724400" y="2996565"/>
            <a:ext cx="8382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11" name="Rectangle 15"/>
          <p:cNvSpPr/>
          <p:nvPr/>
        </p:nvSpPr>
        <p:spPr>
          <a:xfrm>
            <a:off x="0" y="3072765"/>
            <a:ext cx="6096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 2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2" name="Rectangle 16"/>
          <p:cNvSpPr/>
          <p:nvPr/>
        </p:nvSpPr>
        <p:spPr>
          <a:xfrm>
            <a:off x="304800" y="3072765"/>
            <a:ext cx="3048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000" b="1" dirty="0">
                <a:latin typeface="Times New Roman" panose="02020603050405020304" pitchFamily="18" charset="0"/>
              </a:rPr>
              <a:t>0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3" name="Rectangle 17"/>
          <p:cNvSpPr/>
          <p:nvPr/>
        </p:nvSpPr>
        <p:spPr>
          <a:xfrm>
            <a:off x="499745" y="3068955"/>
            <a:ext cx="3048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6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4" name="Rectangle 18"/>
          <p:cNvSpPr/>
          <p:nvPr/>
        </p:nvSpPr>
        <p:spPr>
          <a:xfrm>
            <a:off x="762000" y="3072765"/>
            <a:ext cx="3810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8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5" name="Rectangle 19"/>
          <p:cNvSpPr/>
          <p:nvPr/>
        </p:nvSpPr>
        <p:spPr>
          <a:xfrm>
            <a:off x="5334000" y="3072765"/>
            <a:ext cx="3810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5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6" name="Rectangle 20"/>
          <p:cNvSpPr/>
          <p:nvPr/>
        </p:nvSpPr>
        <p:spPr>
          <a:xfrm>
            <a:off x="5105400" y="3072765"/>
            <a:ext cx="3048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7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7" name="Rectangle 21"/>
          <p:cNvSpPr/>
          <p:nvPr/>
        </p:nvSpPr>
        <p:spPr>
          <a:xfrm>
            <a:off x="4953000" y="3072765"/>
            <a:ext cx="304800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3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18" name="Rectangle 22"/>
          <p:cNvSpPr/>
          <p:nvPr/>
        </p:nvSpPr>
        <p:spPr>
          <a:xfrm>
            <a:off x="4724400" y="3072765"/>
            <a:ext cx="374650" cy="549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3000" b="1" dirty="0">
                <a:latin typeface="Times New Roman" panose="02020603050405020304" pitchFamily="18" charset="0"/>
              </a:rPr>
              <a:t>6</a:t>
            </a:r>
            <a:endParaRPr sz="3000" b="1" dirty="0">
              <a:latin typeface="Times New Roman" panose="02020603050405020304" pitchFamily="18" charset="0"/>
            </a:endParaRPr>
          </a:p>
        </p:txBody>
      </p:sp>
      <p:sp>
        <p:nvSpPr>
          <p:cNvPr id="4120" name="Rectangle 24"/>
          <p:cNvSpPr/>
          <p:nvPr/>
        </p:nvSpPr>
        <p:spPr>
          <a:xfrm>
            <a:off x="1033145" y="2383155"/>
            <a:ext cx="353853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dirty="0">
                <a:latin typeface="Arial" panose="020B0604020202020204" pitchFamily="34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2 nhân 3 bằng 6, viết 6.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4121" name="Rectangle 25"/>
          <p:cNvSpPr/>
          <p:nvPr/>
        </p:nvSpPr>
        <p:spPr>
          <a:xfrm>
            <a:off x="1066800" y="2868295"/>
            <a:ext cx="35306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2 nhân 0 bằng 0, viết 0.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4122" name="Rectangle 26"/>
          <p:cNvSpPr/>
          <p:nvPr/>
        </p:nvSpPr>
        <p:spPr>
          <a:xfrm>
            <a:off x="1066800" y="3401695"/>
            <a:ext cx="35179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2 nhân 1 bằng 2, viết 2</a:t>
            </a:r>
            <a:r>
              <a:rPr b="1" dirty="0">
                <a:latin typeface="Arial" panose="020B0604020202020204" pitchFamily="34" charset="0"/>
              </a:rPr>
              <a:t>.</a:t>
            </a:r>
            <a:endParaRPr b="1" dirty="0">
              <a:latin typeface="Arial" panose="020B0604020202020204" pitchFamily="34" charset="0"/>
            </a:endParaRPr>
          </a:p>
        </p:txBody>
      </p:sp>
      <p:sp>
        <p:nvSpPr>
          <p:cNvPr id="4123" name="Rectangle 27"/>
          <p:cNvSpPr/>
          <p:nvPr/>
        </p:nvSpPr>
        <p:spPr>
          <a:xfrm>
            <a:off x="5727065" y="1947545"/>
            <a:ext cx="2905125" cy="895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3 nhân 5 bằng 15, </a:t>
            </a:r>
            <a:endParaRPr sz="2400" b="1" dirty="0">
              <a:latin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</a:pPr>
            <a:r>
              <a:rPr sz="2400" b="1" dirty="0">
                <a:latin typeface="Times New Roman" panose="02020603050405020304" pitchFamily="18" charset="0"/>
              </a:rPr>
              <a:t>    viết 5 nhớ 1.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4125" name="Rectangle 29"/>
          <p:cNvSpPr/>
          <p:nvPr/>
        </p:nvSpPr>
        <p:spPr>
          <a:xfrm>
            <a:off x="5715000" y="2767965"/>
            <a:ext cx="3429000" cy="895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3 nhân 2 bằng 6,</a:t>
            </a:r>
            <a:endParaRPr sz="2400" b="1" dirty="0">
              <a:latin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</a:pPr>
            <a:r>
              <a:rPr sz="2400" b="1" dirty="0">
                <a:latin typeface="Times New Roman" panose="02020603050405020304" pitchFamily="18" charset="0"/>
              </a:rPr>
              <a:t>    thêm 1 bằng 7, viết 7.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4126" name="Rectangle 30"/>
          <p:cNvSpPr/>
          <p:nvPr/>
        </p:nvSpPr>
        <p:spPr>
          <a:xfrm>
            <a:off x="5702300" y="3682365"/>
            <a:ext cx="35179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3 nhân 1 bằng 3, viết 3</a:t>
            </a:r>
            <a:r>
              <a:rPr dirty="0">
                <a:latin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27" name="Rectangle 31"/>
          <p:cNvSpPr/>
          <p:nvPr/>
        </p:nvSpPr>
        <p:spPr>
          <a:xfrm>
            <a:off x="5702300" y="4139565"/>
            <a:ext cx="35179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3 nhân 2 bằng 6, viết 6</a:t>
            </a:r>
            <a:r>
              <a:rPr dirty="0">
                <a:latin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128" name="Rectangle 32"/>
          <p:cNvSpPr/>
          <p:nvPr/>
        </p:nvSpPr>
        <p:spPr>
          <a:xfrm>
            <a:off x="0" y="4087495"/>
            <a:ext cx="2687638" cy="549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</a:pPr>
            <a:r>
              <a:rPr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1034 x 2 = 2068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9" name="Rectangle 33"/>
          <p:cNvSpPr/>
          <p:nvPr/>
        </p:nvSpPr>
        <p:spPr>
          <a:xfrm>
            <a:off x="4724400" y="4603115"/>
            <a:ext cx="2687638" cy="549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2125 x 3 = 6375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0" name="Rectangle 34"/>
          <p:cNvSpPr/>
          <p:nvPr/>
        </p:nvSpPr>
        <p:spPr>
          <a:xfrm>
            <a:off x="1033145" y="1925955"/>
            <a:ext cx="35306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Clr>
                <a:srgbClr val="FF00FF"/>
              </a:buClr>
              <a:buFont typeface="Wingdings" panose="05000000000000000000" pitchFamily="2" charset="2"/>
              <a:buChar char="v"/>
            </a:pPr>
            <a:r>
              <a:rPr sz="2400" b="1" dirty="0">
                <a:latin typeface="Times New Roman" panose="02020603050405020304" pitchFamily="18" charset="0"/>
              </a:rPr>
              <a:t> 2 nhân 4 bằng 8, viết 8.</a:t>
            </a:r>
            <a:endParaRPr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9"/>
          <p:cNvSpPr/>
          <p:nvPr/>
        </p:nvSpPr>
        <p:spPr>
          <a:xfrm>
            <a:off x="444500" y="1365250"/>
            <a:ext cx="297338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 u="sng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Bài 1</a:t>
            </a:r>
            <a:r>
              <a:rPr sz="2800" b="1" i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: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Tính: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62" name="Rectangle 24"/>
          <p:cNvSpPr>
            <a:spLocks noChangeArrowheads="1"/>
          </p:cNvSpPr>
          <p:nvPr/>
        </p:nvSpPr>
        <p:spPr bwMode="auto">
          <a:xfrm>
            <a:off x="527050" y="2025650"/>
            <a:ext cx="908050" cy="1389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1234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Rectangle 24"/>
          <p:cNvSpPr>
            <a:spLocks noChangeArrowheads="1"/>
          </p:cNvSpPr>
          <p:nvPr/>
        </p:nvSpPr>
        <p:spPr bwMode="auto">
          <a:xfrm>
            <a:off x="361950" y="2524125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197" name="Straight Connector 64"/>
          <p:cNvCxnSpPr/>
          <p:nvPr/>
        </p:nvCxnSpPr>
        <p:spPr>
          <a:xfrm rot="10800000">
            <a:off x="444500" y="3429000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6" name="Rectangle 24"/>
          <p:cNvSpPr>
            <a:spLocks noChangeArrowheads="1"/>
          </p:cNvSpPr>
          <p:nvPr/>
        </p:nvSpPr>
        <p:spPr bwMode="auto">
          <a:xfrm>
            <a:off x="527050" y="3429000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2468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3" name="Rectangle 24"/>
          <p:cNvSpPr>
            <a:spLocks noChangeArrowheads="1"/>
          </p:cNvSpPr>
          <p:nvPr/>
        </p:nvSpPr>
        <p:spPr bwMode="auto">
          <a:xfrm>
            <a:off x="2673350" y="2035175"/>
            <a:ext cx="908050" cy="1477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4013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Rectangle 24"/>
          <p:cNvSpPr>
            <a:spLocks noChangeArrowheads="1"/>
          </p:cNvSpPr>
          <p:nvPr/>
        </p:nvSpPr>
        <p:spPr bwMode="auto">
          <a:xfrm>
            <a:off x="2508250" y="2533650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201" name="Straight Connector 74"/>
          <p:cNvCxnSpPr/>
          <p:nvPr/>
        </p:nvCxnSpPr>
        <p:spPr>
          <a:xfrm rot="10800000">
            <a:off x="2590800" y="3438525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2673350" y="3438525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8026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7" name="Rectangle 24"/>
          <p:cNvSpPr>
            <a:spLocks noChangeArrowheads="1"/>
          </p:cNvSpPr>
          <p:nvPr/>
        </p:nvSpPr>
        <p:spPr bwMode="auto">
          <a:xfrm>
            <a:off x="5314950" y="2022475"/>
            <a:ext cx="908050" cy="1477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2116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8" name="Rectangle 24"/>
          <p:cNvSpPr>
            <a:spLocks noChangeArrowheads="1"/>
          </p:cNvSpPr>
          <p:nvPr/>
        </p:nvSpPr>
        <p:spPr bwMode="auto">
          <a:xfrm>
            <a:off x="5149850" y="2520950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205" name="Straight Connector 78"/>
          <p:cNvCxnSpPr/>
          <p:nvPr/>
        </p:nvCxnSpPr>
        <p:spPr>
          <a:xfrm rot="10800000">
            <a:off x="5232400" y="3425825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5314950" y="3425825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6348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1" name="Rectangle 24"/>
          <p:cNvSpPr>
            <a:spLocks noChangeArrowheads="1"/>
          </p:cNvSpPr>
          <p:nvPr/>
        </p:nvSpPr>
        <p:spPr bwMode="auto">
          <a:xfrm>
            <a:off x="7708900" y="2025650"/>
            <a:ext cx="908050" cy="1477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1072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2" name="Rectangle 24"/>
          <p:cNvSpPr>
            <a:spLocks noChangeArrowheads="1"/>
          </p:cNvSpPr>
          <p:nvPr/>
        </p:nvSpPr>
        <p:spPr bwMode="auto">
          <a:xfrm>
            <a:off x="7543800" y="2524125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209" name="Straight Connector 82"/>
          <p:cNvCxnSpPr/>
          <p:nvPr/>
        </p:nvCxnSpPr>
        <p:spPr>
          <a:xfrm rot="10800000">
            <a:off x="7626350" y="3429000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7708900" y="3429000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4288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6" grpId="0"/>
      <p:bldP spid="80" grpId="0"/>
      <p:bldP spid="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9"/>
          <p:cNvSpPr/>
          <p:nvPr/>
        </p:nvSpPr>
        <p:spPr>
          <a:xfrm>
            <a:off x="196850" y="180975"/>
            <a:ext cx="5283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b="1" i="1" u="sng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Bài 2</a:t>
            </a:r>
            <a:r>
              <a:rPr sz="2800" b="1" i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:</a:t>
            </a:r>
            <a:r>
              <a:rPr sz="2800" b="1" dirty="0">
                <a:solidFill>
                  <a:srgbClr val="3333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Đặt tính rồi tính</a:t>
            </a:r>
            <a:endParaRPr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62" name="Rectangle 24"/>
          <p:cNvSpPr>
            <a:spLocks noChangeArrowheads="1"/>
          </p:cNvSpPr>
          <p:nvPr/>
        </p:nvSpPr>
        <p:spPr bwMode="auto">
          <a:xfrm>
            <a:off x="527050" y="1447800"/>
            <a:ext cx="908050" cy="13795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1023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Rectangle 24"/>
          <p:cNvSpPr>
            <a:spLocks noChangeArrowheads="1"/>
          </p:cNvSpPr>
          <p:nvPr/>
        </p:nvSpPr>
        <p:spPr bwMode="auto">
          <a:xfrm>
            <a:off x="361950" y="1946275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rot="10800000">
            <a:off x="361950" y="2695575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6" name="Rectangle 24"/>
          <p:cNvSpPr>
            <a:spLocks noChangeArrowheads="1"/>
          </p:cNvSpPr>
          <p:nvPr/>
        </p:nvSpPr>
        <p:spPr bwMode="auto">
          <a:xfrm>
            <a:off x="444500" y="2695575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3069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3" name="Rectangle 24"/>
          <p:cNvSpPr>
            <a:spLocks noChangeArrowheads="1"/>
          </p:cNvSpPr>
          <p:nvPr/>
        </p:nvSpPr>
        <p:spPr bwMode="auto">
          <a:xfrm>
            <a:off x="4984750" y="1457325"/>
            <a:ext cx="908050" cy="1217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1810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Rectangle 24"/>
          <p:cNvSpPr>
            <a:spLocks noChangeArrowheads="1"/>
          </p:cNvSpPr>
          <p:nvPr/>
        </p:nvSpPr>
        <p:spPr bwMode="auto">
          <a:xfrm>
            <a:off x="4819650" y="1955800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rot="10800000">
            <a:off x="4848225" y="2603500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4930775" y="2603500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9050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7" name="Rectangle 24"/>
          <p:cNvSpPr>
            <a:spLocks noChangeArrowheads="1"/>
          </p:cNvSpPr>
          <p:nvPr/>
        </p:nvSpPr>
        <p:spPr bwMode="auto">
          <a:xfrm>
            <a:off x="1022350" y="4344988"/>
            <a:ext cx="908050" cy="1216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1212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8" name="Rectangle 24"/>
          <p:cNvSpPr>
            <a:spLocks noChangeArrowheads="1"/>
          </p:cNvSpPr>
          <p:nvPr/>
        </p:nvSpPr>
        <p:spPr bwMode="auto">
          <a:xfrm>
            <a:off x="857250" y="4841875"/>
            <a:ext cx="908050" cy="493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939800" y="5575300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1022350" y="5575300"/>
            <a:ext cx="908050" cy="65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4848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1" name="Rectangle 24"/>
          <p:cNvSpPr>
            <a:spLocks noChangeArrowheads="1"/>
          </p:cNvSpPr>
          <p:nvPr/>
        </p:nvSpPr>
        <p:spPr bwMode="auto">
          <a:xfrm>
            <a:off x="4902200" y="4346575"/>
            <a:ext cx="908050" cy="1217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2005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    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2" name="Rectangle 24"/>
          <p:cNvSpPr>
            <a:spLocks noChangeArrowheads="1"/>
          </p:cNvSpPr>
          <p:nvPr/>
        </p:nvSpPr>
        <p:spPr bwMode="auto">
          <a:xfrm>
            <a:off x="4737100" y="4845050"/>
            <a:ext cx="9080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10800000">
            <a:off x="4819650" y="5578475"/>
            <a:ext cx="990600" cy="15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4902200" y="5578475"/>
            <a:ext cx="908050" cy="649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8020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361950" y="792163"/>
            <a:ext cx="2228850" cy="738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a. 1023 x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4819650" y="787400"/>
            <a:ext cx="2228850" cy="738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1810 x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61950" y="3598863"/>
            <a:ext cx="2228850" cy="649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b. 1212 x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auto">
          <a:xfrm>
            <a:off x="4737100" y="3594100"/>
            <a:ext cx="2228850" cy="738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2005 x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4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4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6" grpId="0"/>
      <p:bldP spid="73" grpId="0"/>
      <p:bldP spid="74" grpId="0"/>
      <p:bldP spid="76" grpId="0"/>
      <p:bldP spid="77" grpId="0"/>
      <p:bldP spid="78" grpId="0"/>
      <p:bldP spid="80" grpId="0"/>
      <p:bldP spid="81" grpId="0"/>
      <p:bldP spid="8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1888</Words>
  <Application>WPS Presentation</Application>
  <PresentationFormat>On-screen Show (4:3)</PresentationFormat>
  <Paragraphs>278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Calibri</vt:lpstr>
      <vt:lpstr>VNI-Times</vt:lpstr>
      <vt:lpstr>.VnTimeH</vt:lpstr>
      <vt:lpstr>Tahoma</vt:lpstr>
      <vt:lpstr>.VnBahamasBH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Tam PC</cp:lastModifiedBy>
  <cp:revision>354</cp:revision>
  <dcterms:created xsi:type="dcterms:W3CDTF">2008-03-01T14:19:22Z</dcterms:created>
  <dcterms:modified xsi:type="dcterms:W3CDTF">2022-02-16T15:55:39Z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5E2D390A03CC459F96237CCB9EE8D06B</vt:lpwstr>
  </property>
  <property fmtid="{D5CDD505-2E9C-101B-9397-08002B2CF9AE}" pid="3" name="KSOProductBuildVer">
    <vt:lpwstr>1033-11.2.0.10463</vt:lpwstr>
  </property>
</Properties>
</file>