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8" r:id="rId3"/>
    <p:sldMasterId id="2147483722" r:id="rId4"/>
  </p:sldMasterIdLst>
  <p:sldIdLst>
    <p:sldId id="299" r:id="rId5"/>
    <p:sldId id="285" r:id="rId6"/>
    <p:sldId id="286" r:id="rId7"/>
    <p:sldId id="292" r:id="rId8"/>
    <p:sldId id="293" r:id="rId9"/>
    <p:sldId id="295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CC"/>
    <a:srgbClr val="FFCCCC"/>
    <a:srgbClr val="FFCC99"/>
    <a:srgbClr val="FFFFFF"/>
    <a:srgbClr val="FFFF99"/>
    <a:srgbClr val="FFCC66"/>
    <a:srgbClr val="FFFF66"/>
    <a:srgbClr val="99FF66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2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9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5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87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25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9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5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01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6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3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2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36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56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21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12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00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23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95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62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0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2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79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16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52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66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93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1200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09539"/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753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67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8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54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27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9910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40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06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6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7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78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6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5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A11C-9BBA-4DA5-A576-DA3FF68E259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7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9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pPr defTabSz="609539"/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2023/4/11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pPr defTabSz="609539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pPr defTabSz="609539"/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" Target="slide5.xml"/><Relationship Id="rId7" Type="http://schemas.openxmlformats.org/officeDocument/2006/relationships/slide" Target="slide4.xml"/><Relationship Id="rId12" Type="http://schemas.openxmlformats.org/officeDocument/2006/relationships/image" Target="../media/image34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gif"/><Relationship Id="rId11" Type="http://schemas.openxmlformats.org/officeDocument/2006/relationships/image" Target="../media/image33.gif"/><Relationship Id="rId5" Type="http://schemas.openxmlformats.org/officeDocument/2006/relationships/slide" Target="slide7.xml"/><Relationship Id="rId10" Type="http://schemas.openxmlformats.org/officeDocument/2006/relationships/slide" Target="slide6.xml"/><Relationship Id="rId4" Type="http://schemas.openxmlformats.org/officeDocument/2006/relationships/image" Target="../media/image29.gif"/><Relationship Id="rId9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>
            <a:off x="3192331" y="2486541"/>
            <a:ext cx="6096000" cy="196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FFFFF"/>
              </a:buClr>
            </a:pPr>
            <a:r>
              <a:rPr lang="en-US" sz="115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unito Black" pitchFamily="2" charset="0"/>
              </a:rPr>
              <a:t>KHI</a:t>
            </a:r>
            <a:r>
              <a:rPr lang="en-US" sz="115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unito Black" pitchFamily="2" charset="0"/>
              </a:rPr>
              <a:t> </a:t>
            </a:r>
            <a:r>
              <a:rPr lang="en-US" sz="115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unito Black" pitchFamily="2" charset="0"/>
              </a:rPr>
              <a:t>CẢ</a:t>
            </a:r>
            <a:r>
              <a:rPr lang="en-US" sz="115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unito Black" pitchFamily="2" charset="0"/>
              </a:rPr>
              <a:t> </a:t>
            </a:r>
            <a:r>
              <a:rPr lang="en-US" sz="115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unito Black" pitchFamily="2" charset="0"/>
              </a:rPr>
              <a:t>NHÀ</a:t>
            </a:r>
            <a:r>
              <a:rPr lang="en-US" sz="115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unito Black" pitchFamily="2" charset="0"/>
              </a:rPr>
              <a:t> </a:t>
            </a:r>
            <a:r>
              <a:rPr lang="en-US" sz="115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unito Black" pitchFamily="2" charset="0"/>
              </a:rPr>
              <a:t>BÉ</a:t>
            </a:r>
            <a:r>
              <a:rPr lang="en-US" sz="115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unito Black" pitchFamily="2" charset="0"/>
              </a:rPr>
              <a:t> </a:t>
            </a:r>
            <a:r>
              <a:rPr lang="en-US" sz="115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unito Black" pitchFamily="2" charset="0"/>
              </a:rPr>
              <a:t>TÍ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1917" y="555633"/>
            <a:ext cx="3390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reat Vibes" pitchFamily="2" charset="0"/>
              </a:rPr>
              <a:t>Tiếng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reat Vibes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reat Vibes" pitchFamily="2" charset="0"/>
              </a:rPr>
              <a:t>Việt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reat Vibes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766A65-AB59-44B3-F82A-2DEA307661EB}"/>
              </a:ext>
            </a:extLst>
          </p:cNvPr>
          <p:cNvSpPr txBox="1"/>
          <p:nvPr/>
        </p:nvSpPr>
        <p:spPr>
          <a:xfrm>
            <a:off x="-195270" y="2543334"/>
            <a:ext cx="319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b="1" kern="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reat Vibes" pitchFamily="2" charset="0"/>
                <a:cs typeface="#9Slide05 Bodega Script" pitchFamily="2" charset="0"/>
                <a:sym typeface="Arial"/>
              </a:rPr>
              <a:t>Bài</a:t>
            </a:r>
            <a:r>
              <a:rPr lang="en-US" sz="5400" b="1" ker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reat Vibes" pitchFamily="2" charset="0"/>
                <a:cs typeface="#9Slide05 Bodega Script" pitchFamily="2" charset="0"/>
                <a:sym typeface="Arial"/>
              </a:rPr>
              <a:t> 19</a:t>
            </a:r>
            <a:endParaRPr lang="id-ID" sz="5400" b="1" kern="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Great Vibes" pitchFamily="2" charset="0"/>
              <a:cs typeface="#9Slide05 Bodega Script" pitchFamily="2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" b="100000" l="0" r="99823">
                        <a14:foregroundMark x1="33156" y1="9015" x2="33156" y2="9015"/>
                        <a14:foregroundMark x1="61879" y1="14675" x2="61879" y2="14675"/>
                        <a14:foregroundMark x1="67199" y1="89727" x2="67199" y2="89727"/>
                        <a14:foregroundMark x1="64184" y1="89308" x2="64184" y2="89308"/>
                        <a14:foregroundMark x1="19858" y1="30189" x2="19858" y2="30189"/>
                        <a14:foregroundMark x1="10106" y1="14885" x2="10106" y2="14885"/>
                        <a14:foregroundMark x1="84574" y1="85744" x2="84574" y2="85744"/>
                        <a14:foregroundMark x1="85461" y1="80503" x2="85461" y2="80503"/>
                        <a14:foregroundMark x1="34397" y1="9015" x2="34397" y2="9015"/>
                        <a14:backgroundMark x1="10993" y1="18449" x2="10993" y2="18449"/>
                        <a14:backgroundMark x1="28369" y1="20755" x2="28369" y2="20755"/>
                        <a14:backgroundMark x1="13298" y1="23690" x2="13298" y2="23690"/>
                        <a14:backgroundMark x1="22340" y1="24319" x2="22340" y2="24319"/>
                        <a14:backgroundMark x1="24645" y1="20126" x2="24645" y2="20126"/>
                        <a14:backgroundMark x1="20567" y1="24109" x2="20567" y2="24109"/>
                        <a14:backgroundMark x1="10993" y1="20335" x2="10993" y2="20335"/>
                        <a14:backgroundMark x1="14894" y1="23480" x2="14894" y2="23480"/>
                        <a14:backgroundMark x1="57092" y1="30608" x2="57092" y2="30608"/>
                        <a14:backgroundMark x1="33865" y1="22222" x2="33865" y2="22222"/>
                        <a14:backgroundMark x1="54255" y1="79874" x2="54255" y2="79874"/>
                        <a14:backgroundMark x1="54965" y1="78826" x2="54965" y2="78826"/>
                        <a14:backgroundMark x1="88298" y1="83019" x2="88298" y2="83019"/>
                        <a14:backgroundMark x1="88298" y1="81761" x2="88298" y2="81761"/>
                        <a14:backgroundMark x1="77482" y1="63522" x2="77482" y2="63522"/>
                        <a14:backgroundMark x1="77837" y1="64361" x2="77837" y2="64361"/>
                        <a14:backgroundMark x1="78014" y1="66247" x2="78014" y2="66247"/>
                        <a14:backgroundMark x1="31383" y1="10901" x2="31383" y2="10901"/>
                        <a14:backgroundMark x1="36170" y1="5241" x2="36170" y2="5241"/>
                        <a14:backgroundMark x1="31560" y1="14885" x2="31560" y2="14885"/>
                        <a14:backgroundMark x1="50887" y1="18239" x2="50887" y2="18239"/>
                        <a14:backgroundMark x1="33333" y1="20335" x2="33333" y2="203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758" y="3004999"/>
            <a:ext cx="4674261" cy="3953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13042"/>
            <a:ext cx="2037706" cy="20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6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3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4464" y="-153909"/>
            <a:ext cx="7524750" cy="618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9" b="100000" l="0" r="83125">
                        <a14:foregroundMark x1="74219" y1="14063" x2="75469" y2="14063"/>
                        <a14:foregroundMark x1="72656" y1="27500" x2="72656" y2="27500"/>
                        <a14:foregroundMark x1="69531" y1="34063" x2="70000" y2="34219"/>
                        <a14:foregroundMark x1="73281" y1="14063" x2="73281" y2="14063"/>
                        <a14:foregroundMark x1="75781" y1="9688" x2="75781" y2="9688"/>
                        <a14:foregroundMark x1="71875" y1="12500" x2="71875" y2="12500"/>
                        <a14:foregroundMark x1="71875" y1="12500" x2="71875" y2="12500"/>
                        <a14:foregroundMark x1="73594" y1="25469" x2="73594" y2="25469"/>
                        <a14:foregroundMark x1="72188" y1="30938" x2="72188" y2="30938"/>
                        <a14:foregroundMark x1="72656" y1="12031" x2="72656" y2="12031"/>
                        <a14:foregroundMark x1="72813" y1="12031" x2="72813" y2="12031"/>
                        <a14:foregroundMark x1="56719" y1="58125" x2="56719" y2="58125"/>
                        <a14:foregroundMark x1="53906" y1="62500" x2="53906" y2="62500"/>
                        <a14:foregroundMark x1="52969" y1="63906" x2="53438" y2="63906"/>
                        <a14:foregroundMark x1="52812" y1="68281" x2="52812" y2="68281"/>
                        <a14:foregroundMark x1="58750" y1="10781" x2="58750" y2="10781"/>
                        <a14:foregroundMark x1="57188" y1="10000" x2="57188" y2="10000"/>
                        <a14:foregroundMark x1="57188" y1="10000" x2="57188" y2="10000"/>
                        <a14:foregroundMark x1="32031" y1="22188" x2="32031" y2="22188"/>
                        <a14:foregroundMark x1="29219" y1="18125" x2="29219" y2="18125"/>
                        <a14:foregroundMark x1="29219" y1="18125" x2="29219" y2="18125"/>
                        <a14:foregroundMark x1="27031" y1="10781" x2="27031" y2="10781"/>
                        <a14:foregroundMark x1="27031" y1="10781" x2="27031" y2="10781"/>
                        <a14:foregroundMark x1="27031" y1="10781" x2="27031" y2="10781"/>
                        <a14:foregroundMark x1="74844" y1="6250" x2="74844" y2="6250"/>
                        <a14:foregroundMark x1="72813" y1="6406" x2="69219" y2="13125"/>
                        <a14:foregroundMark x1="77031" y1="6094" x2="80469" y2="8750"/>
                        <a14:foregroundMark x1="72188" y1="7500" x2="69844" y2="11250"/>
                        <a14:foregroundMark x1="69844" y1="14688" x2="72656" y2="18125"/>
                        <a14:foregroundMark x1="70313" y1="16875" x2="71563" y2="19375"/>
                        <a14:foregroundMark x1="77188" y1="6406" x2="79375" y2="7187"/>
                        <a14:foregroundMark x1="71719" y1="7656" x2="69531" y2="11094"/>
                        <a14:foregroundMark x1="69844" y1="15000" x2="70469" y2="16875"/>
                        <a14:foregroundMark x1="79375" y1="8281" x2="81250" y2="10313"/>
                        <a14:foregroundMark x1="79844" y1="6719" x2="80156" y2="8906"/>
                        <a14:foregroundMark x1="77188" y1="5938" x2="77188" y2="59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5826" y="209551"/>
            <a:ext cx="6581775" cy="6457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2907" y="2174480"/>
            <a:ext cx="32079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00" b="1" dirty="0">
                <a:solidFill>
                  <a:srgbClr val="92D050"/>
                </a:solidFill>
                <a:latin typeface="Sigmar One" panose="00000500000000000000" pitchFamily="2" charset="0"/>
              </a:rPr>
              <a:t>VIẾT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122" y="3846315"/>
            <a:ext cx="313971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7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03009" y="425128"/>
            <a:ext cx="4599296" cy="910224"/>
            <a:chOff x="0" y="261352"/>
            <a:chExt cx="9553575" cy="9102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261352"/>
              <a:ext cx="9553575" cy="9102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69543" y="359318"/>
              <a:ext cx="89058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09539">
                <a:defRPr/>
              </a:pPr>
              <a:r>
                <a:rPr lang="en-US" sz="4000" b="1" kern="0" dirty="0" err="1">
                  <a:latin typeface="Nunito Black" panose="00000A00000000000000" pitchFamily="2" charset="0"/>
                </a:rPr>
                <a:t>Khi</a:t>
              </a:r>
              <a:r>
                <a:rPr lang="en-US" sz="4000" b="1" kern="0" dirty="0">
                  <a:latin typeface="Nunito Black" panose="00000A00000000000000" pitchFamily="2" charset="0"/>
                </a:rPr>
                <a:t> </a:t>
              </a:r>
              <a:r>
                <a:rPr lang="en-US" sz="4000" b="1" kern="0" dirty="0" err="1">
                  <a:latin typeface="Nunito Black" panose="00000A00000000000000" pitchFamily="2" charset="0"/>
                </a:rPr>
                <a:t>cả</a:t>
              </a:r>
              <a:r>
                <a:rPr lang="en-US" sz="4000" b="1" kern="0" dirty="0">
                  <a:latin typeface="Nunito Black" panose="00000A00000000000000" pitchFamily="2" charset="0"/>
                </a:rPr>
                <a:t> </a:t>
              </a:r>
              <a:r>
                <a:rPr lang="en-US" sz="4000" b="1" kern="0" dirty="0" err="1">
                  <a:latin typeface="Nunito Black" panose="00000A00000000000000" pitchFamily="2" charset="0"/>
                </a:rPr>
                <a:t>nhà</a:t>
              </a:r>
              <a:r>
                <a:rPr lang="en-US" sz="4000" b="1" kern="0" dirty="0">
                  <a:latin typeface="Nunito Black" panose="00000A00000000000000" pitchFamily="2" charset="0"/>
                </a:rPr>
                <a:t> </a:t>
              </a:r>
              <a:r>
                <a:rPr lang="en-US" sz="4000" b="1" kern="0" dirty="0" err="1">
                  <a:latin typeface="Nunito Black" panose="00000A00000000000000" pitchFamily="2" charset="0"/>
                </a:rPr>
                <a:t>bé</a:t>
              </a:r>
              <a:r>
                <a:rPr lang="en-US" sz="4000" b="1" kern="0" dirty="0">
                  <a:latin typeface="Nunito Black" panose="00000A00000000000000" pitchFamily="2" charset="0"/>
                </a:rPr>
                <a:t> </a:t>
              </a:r>
              <a:r>
                <a:rPr lang="en-US" sz="4000" b="1" kern="0" dirty="0" err="1">
                  <a:latin typeface="Nunito Black" panose="00000A00000000000000" pitchFamily="2" charset="0"/>
                </a:rPr>
                <a:t>tí</a:t>
              </a:r>
              <a:endParaRPr lang="en-US" sz="4000" b="1" kern="0" dirty="0">
                <a:latin typeface="Nunito Black" panose="00000A00000000000000" pitchFamily="2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357286" y="1624609"/>
            <a:ext cx="4432496" cy="1771878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còn bé tí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say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mê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kern="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67860" y="3856571"/>
            <a:ext cx="4599296" cy="1771878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còn bé tí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mải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cắm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khuya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0679" y="1365078"/>
            <a:ext cx="851094" cy="584333"/>
            <a:chOff x="-28110" y="914314"/>
            <a:chExt cx="851094" cy="5843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4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39"/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0679" y="3673696"/>
            <a:ext cx="851094" cy="584333"/>
            <a:chOff x="-28110" y="914314"/>
            <a:chExt cx="851094" cy="58433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4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39"/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4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932079" y="1533196"/>
            <a:ext cx="4419077" cy="177187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dọn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dẹp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đùa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nghịch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3122" y="3666694"/>
            <a:ext cx="3139712" cy="301168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B119712-F792-43AE-A585-ADC8A3114483}"/>
              </a:ext>
            </a:extLst>
          </p:cNvPr>
          <p:cNvGrpSpPr/>
          <p:nvPr/>
        </p:nvGrpSpPr>
        <p:grpSpPr>
          <a:xfrm>
            <a:off x="6120185" y="1314904"/>
            <a:ext cx="851094" cy="584333"/>
            <a:chOff x="-28110" y="914314"/>
            <a:chExt cx="851094" cy="58433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2947431-35BE-438F-A2B2-9B84F19F8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160F4F-45BE-46B7-9626-9A3EDA11ECFD}"/>
                </a:ext>
              </a:extLst>
            </p:cNvPr>
            <p:cNvSpPr txBox="1"/>
            <p:nvPr/>
          </p:nvSpPr>
          <p:spPr>
            <a:xfrm>
              <a:off x="264712" y="960164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39"/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 Medium" pitchFamily="2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8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2206" y="237725"/>
            <a:ext cx="4779627" cy="1121393"/>
            <a:chOff x="635541" y="253878"/>
            <a:chExt cx="9802749" cy="11700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5541" y="253878"/>
              <a:ext cx="9802749" cy="9102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34190" y="428424"/>
              <a:ext cx="8905876" cy="995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09539">
                <a:defRPr/>
              </a:pPr>
              <a:r>
                <a:rPr lang="en-US" sz="2800" kern="0" dirty="0">
                  <a:latin typeface="Nunito Black" panose="00000A00000000000000" pitchFamily="2" charset="0"/>
                </a:rPr>
                <a:t>2. </a:t>
              </a:r>
              <a:r>
                <a:rPr lang="en-US" sz="2800" b="1" dirty="0" err="1">
                  <a:latin typeface="Nunito Black" pitchFamily="2" charset="0"/>
                </a:rPr>
                <a:t>Làm</a:t>
              </a:r>
              <a:r>
                <a:rPr lang="en-US" sz="2800" b="1" dirty="0">
                  <a:latin typeface="Nunito Black" pitchFamily="2" charset="0"/>
                </a:rPr>
                <a:t> </a:t>
              </a:r>
              <a:r>
                <a:rPr lang="en-US" sz="2800" b="1" dirty="0" err="1">
                  <a:latin typeface="Nunito Black" pitchFamily="2" charset="0"/>
                </a:rPr>
                <a:t>bài</a:t>
              </a:r>
              <a:r>
                <a:rPr lang="en-US" sz="2800" b="1" dirty="0">
                  <a:latin typeface="Nunito Black" pitchFamily="2" charset="0"/>
                </a:rPr>
                <a:t> </a:t>
              </a:r>
              <a:r>
                <a:rPr lang="en-US" sz="2800" b="1" dirty="0" err="1">
                  <a:latin typeface="Nunito Black" pitchFamily="2" charset="0"/>
                </a:rPr>
                <a:t>tập</a:t>
              </a:r>
              <a:r>
                <a:rPr lang="en-US" sz="2800" b="1" dirty="0">
                  <a:latin typeface="Nunito Black" pitchFamily="2" charset="0"/>
                </a:rPr>
                <a:t> a </a:t>
              </a:r>
              <a:r>
                <a:rPr lang="en-US" sz="2800" b="1" dirty="0" err="1">
                  <a:latin typeface="Nunito Black" pitchFamily="2" charset="0"/>
                </a:rPr>
                <a:t>hoặc</a:t>
              </a:r>
              <a:r>
                <a:rPr lang="en-US" sz="2800" b="1" dirty="0">
                  <a:latin typeface="Nunito Black" pitchFamily="2" charset="0"/>
                </a:rPr>
                <a:t> b.</a:t>
              </a:r>
              <a:endParaRPr lang="en-US" sz="2800" b="1" kern="0" dirty="0">
                <a:latin typeface="Nunito Black" panose="00000A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042" y="3725902"/>
            <a:ext cx="3142068" cy="301114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51491" y="1159995"/>
            <a:ext cx="9000683" cy="613742"/>
            <a:chOff x="3693348" y="647932"/>
            <a:chExt cx="3418851" cy="605149"/>
          </a:xfrm>
        </p:grpSpPr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1E8E6806-0FCF-0218-CB8B-65DAB865CAF9}"/>
                </a:ext>
              </a:extLst>
            </p:cNvPr>
            <p:cNvSpPr/>
            <p:nvPr/>
          </p:nvSpPr>
          <p:spPr>
            <a:xfrm>
              <a:off x="3693348" y="647932"/>
              <a:ext cx="3329786" cy="605149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D69C05-1631-43AA-D660-34FE01B2C07C}"/>
                </a:ext>
              </a:extLst>
            </p:cNvPr>
            <p:cNvSpPr txBox="1"/>
            <p:nvPr/>
          </p:nvSpPr>
          <p:spPr>
            <a:xfrm>
              <a:off x="3693348" y="729860"/>
              <a:ext cx="3418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  <a:t>a. Chọn </a:t>
              </a:r>
              <a:r>
                <a:rPr lang="en-US" sz="2800" dirty="0" err="1">
                  <a:solidFill>
                    <a:srgbClr val="FF0000"/>
                  </a:solidFill>
                  <a:latin typeface="Nunito Black" pitchFamily="2" charset="0"/>
                </a:rPr>
                <a:t>tiếng</a:t>
              </a: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  <a:t>trong ngoặc đơn thay cho ô vuông.</a:t>
              </a:r>
              <a:endParaRPr lang="en-US" sz="28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99149" y="2247718"/>
            <a:ext cx="9110415" cy="523220"/>
            <a:chOff x="1491193" y="2155063"/>
            <a:chExt cx="9110415" cy="523220"/>
          </a:xfrm>
        </p:grpSpPr>
        <p:sp>
          <p:nvSpPr>
            <p:cNvPr id="7" name="Rectangle 6"/>
            <p:cNvSpPr/>
            <p:nvPr/>
          </p:nvSpPr>
          <p:spPr>
            <a:xfrm>
              <a:off x="1491193" y="2155063"/>
              <a:ext cx="91104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Trong vườn, cây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en-US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lịu</a:t>
              </a:r>
              <a:r>
                <a:rPr lang="en-US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vi-V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lựu</a:t>
              </a:r>
              <a:r>
                <a:rPr lang="en-US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sai 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en-US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vi-V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trĩu</a:t>
              </a:r>
              <a:r>
                <a:rPr lang="en-US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trữu</a:t>
              </a:r>
              <a:r>
                <a:rPr lang="en-US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r>
                <a:rPr lang="vi-V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quả.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25475" y="2222023"/>
              <a:ext cx="39835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59349" y="2210786"/>
              <a:ext cx="39835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85576" y="2257990"/>
            <a:ext cx="9110415" cy="523220"/>
            <a:chOff x="1552486" y="2968333"/>
            <a:chExt cx="9110415" cy="523220"/>
          </a:xfrm>
        </p:grpSpPr>
        <p:sp>
          <p:nvSpPr>
            <p:cNvPr id="42" name="Rectangle 41"/>
            <p:cNvSpPr/>
            <p:nvPr/>
          </p:nvSpPr>
          <p:spPr>
            <a:xfrm>
              <a:off x="1552486" y="2968333"/>
              <a:ext cx="91104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Trong vườn, cây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sai 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en-US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quả.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66324" y="3022033"/>
              <a:ext cx="787651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lựu</a:t>
              </a:r>
              <a:endPara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50308" y="3035293"/>
              <a:ext cx="877732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trĩu</a:t>
              </a:r>
              <a:endPara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99148" y="3369154"/>
            <a:ext cx="9110415" cy="523220"/>
            <a:chOff x="1399150" y="3984526"/>
            <a:chExt cx="9110415" cy="523220"/>
          </a:xfrm>
        </p:grpSpPr>
        <p:sp>
          <p:nvSpPr>
            <p:cNvPr id="47" name="Rectangle 46"/>
            <p:cNvSpPr/>
            <p:nvPr/>
          </p:nvSpPr>
          <p:spPr>
            <a:xfrm>
              <a:off x="1399150" y="3984526"/>
              <a:ext cx="91104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(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địu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đựu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nương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14866" y="4051485"/>
              <a:ext cx="39835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399147" y="3354233"/>
            <a:ext cx="9110415" cy="523220"/>
            <a:chOff x="1399150" y="3984526"/>
            <a:chExt cx="9110415" cy="523220"/>
          </a:xfrm>
        </p:grpSpPr>
        <p:sp>
          <p:nvSpPr>
            <p:cNvPr id="53" name="Rectangle 52"/>
            <p:cNvSpPr/>
            <p:nvPr/>
          </p:nvSpPr>
          <p:spPr>
            <a:xfrm>
              <a:off x="1399150" y="3984526"/>
              <a:ext cx="91104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nương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98069" y="4051486"/>
              <a:ext cx="78183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địu</a:t>
              </a:r>
              <a:endPara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99147" y="4412582"/>
            <a:ext cx="9110415" cy="523220"/>
            <a:chOff x="1399150" y="3984526"/>
            <a:chExt cx="9110415" cy="523220"/>
          </a:xfrm>
        </p:grpSpPr>
        <p:sp>
          <p:nvSpPr>
            <p:cNvPr id="56" name="Rectangle 55"/>
            <p:cNvSpPr/>
            <p:nvPr/>
          </p:nvSpPr>
          <p:spPr>
            <a:xfrm>
              <a:off x="1399150" y="3984526"/>
              <a:ext cx="91104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Đàn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xuống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lăng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hót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       </a:t>
              </a:r>
              <a:r>
                <a:rPr lang="en-US" sz="2800" i="1" dirty="0"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28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líu</a:t>
              </a:r>
              <a:r>
                <a:rPr lang="en-US" sz="2800" i="1" dirty="0"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8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lứu</a:t>
              </a:r>
              <a:r>
                <a:rPr lang="en-US" sz="2800" i="1" dirty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lo.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67497" y="4051486"/>
              <a:ext cx="398353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99146" y="4406379"/>
            <a:ext cx="9110415" cy="523220"/>
            <a:chOff x="1399150" y="3984526"/>
            <a:chExt cx="9110415" cy="523220"/>
          </a:xfrm>
        </p:grpSpPr>
        <p:sp>
          <p:nvSpPr>
            <p:cNvPr id="59" name="Rectangle 58"/>
            <p:cNvSpPr/>
            <p:nvPr/>
          </p:nvSpPr>
          <p:spPr>
            <a:xfrm>
              <a:off x="1399150" y="3984526"/>
              <a:ext cx="91104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Đàn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xuống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lăng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hót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       </a:t>
              </a:r>
              <a:r>
                <a:rPr lang="en-US" sz="2800" i="1" dirty="0"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lo.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367498" y="4051486"/>
              <a:ext cx="652296" cy="38929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líu</a:t>
              </a:r>
              <a:endPara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4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385207" y="3983494"/>
            <a:ext cx="8897527" cy="14304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Dũng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   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Ở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Mai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              .</a:t>
            </a:r>
            <a:endParaRPr lang="en-US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58" y="4137431"/>
            <a:ext cx="1086684" cy="463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7148" y="-1505212"/>
            <a:ext cx="5529822" cy="43612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821" y="405012"/>
            <a:ext cx="4342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539">
              <a:defRPr/>
            </a:pPr>
            <a:r>
              <a:rPr lang="en-US" sz="2800" kern="0" dirty="0">
                <a:latin typeface="Nunito Black" panose="00000A00000000000000" pitchFamily="2" charset="0"/>
              </a:rPr>
              <a:t>2. </a:t>
            </a:r>
            <a:r>
              <a:rPr lang="en-US" sz="2800" b="1" dirty="0" err="1">
                <a:latin typeface="Nunito Black" pitchFamily="2" charset="0"/>
              </a:rPr>
              <a:t>Làm</a:t>
            </a:r>
            <a:r>
              <a:rPr lang="en-US" sz="2800" b="1" dirty="0">
                <a:latin typeface="Nunito Black" pitchFamily="2" charset="0"/>
              </a:rPr>
              <a:t> </a:t>
            </a:r>
            <a:r>
              <a:rPr lang="en-US" sz="2800" b="1" dirty="0" err="1">
                <a:latin typeface="Nunito Black" pitchFamily="2" charset="0"/>
              </a:rPr>
              <a:t>bài</a:t>
            </a:r>
            <a:r>
              <a:rPr lang="en-US" sz="2800" b="1" dirty="0">
                <a:latin typeface="Nunito Black" pitchFamily="2" charset="0"/>
              </a:rPr>
              <a:t> </a:t>
            </a:r>
            <a:r>
              <a:rPr lang="en-US" sz="2800" b="1" dirty="0" err="1">
                <a:latin typeface="Nunito Black" pitchFamily="2" charset="0"/>
              </a:rPr>
              <a:t>tập</a:t>
            </a:r>
            <a:r>
              <a:rPr lang="en-US" sz="2800" b="1" dirty="0">
                <a:latin typeface="Nunito Black" pitchFamily="2" charset="0"/>
              </a:rPr>
              <a:t> a </a:t>
            </a:r>
            <a:r>
              <a:rPr lang="en-US" sz="2800" b="1" dirty="0" err="1">
                <a:latin typeface="Nunito Black" pitchFamily="2" charset="0"/>
              </a:rPr>
              <a:t>hoặc</a:t>
            </a:r>
            <a:r>
              <a:rPr lang="en-US" sz="2800" b="1" dirty="0">
                <a:latin typeface="Nunito Black" pitchFamily="2" charset="0"/>
              </a:rPr>
              <a:t> b.</a:t>
            </a:r>
            <a:endParaRPr lang="en-US" sz="2800" b="1" kern="0" dirty="0">
              <a:latin typeface="Nunito Black" panose="00000A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30146" y="1119163"/>
            <a:ext cx="9452588" cy="1037199"/>
            <a:chOff x="3693348" y="647932"/>
            <a:chExt cx="3418851" cy="1022677"/>
          </a:xfrm>
        </p:grpSpPr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1E8E6806-0FCF-0218-CB8B-65DAB865CAF9}"/>
                </a:ext>
              </a:extLst>
            </p:cNvPr>
            <p:cNvSpPr/>
            <p:nvPr/>
          </p:nvSpPr>
          <p:spPr>
            <a:xfrm>
              <a:off x="3693348" y="647932"/>
              <a:ext cx="3329786" cy="597823"/>
            </a:xfrm>
            <a:prstGeom prst="roundRect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D69C05-1631-43AA-D660-34FE01B2C07C}"/>
                </a:ext>
              </a:extLst>
            </p:cNvPr>
            <p:cNvSpPr txBox="1"/>
            <p:nvPr/>
          </p:nvSpPr>
          <p:spPr>
            <a:xfrm>
              <a:off x="3693348" y="729860"/>
              <a:ext cx="3418851" cy="940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  <a:t>b. </a:t>
              </a: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</a:rPr>
                <a:t>C</a:t>
              </a:r>
              <a: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  <a:t>họn tiếng </a:t>
              </a:r>
              <a:r>
                <a:rPr lang="en-US" sz="2800" dirty="0" err="1">
                  <a:solidFill>
                    <a:srgbClr val="FF0000"/>
                  </a:solidFill>
                  <a:latin typeface="Nunito Black" pitchFamily="2" charset="0"/>
                </a:rPr>
                <a:t>trong</a:t>
              </a: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Nunito Black" pitchFamily="2" charset="0"/>
                </a:rPr>
                <a:t>bông</a:t>
              </a: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Nunito Black" pitchFamily="2" charset="0"/>
                </a:rPr>
                <a:t>hoa</a:t>
              </a: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Nunito Black" pitchFamily="2" charset="0"/>
                </a:rPr>
                <a:t>thay</a:t>
              </a:r>
              <a: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  <a:t> cho</a:t>
              </a: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Nunito Black" pitchFamily="2" charset="0"/>
                </a:rPr>
                <a:t>mỗi</a:t>
              </a:r>
              <a: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  <a:t> ô vuông</a:t>
              </a: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</a:rPr>
                <a:t>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00" l="15333" r="90000">
                        <a14:foregroundMark x1="47889" y1="43167" x2="47889" y2="43167"/>
                        <a14:foregroundMark x1="47889" y1="41500" x2="47889" y2="41500"/>
                        <a14:foregroundMark x1="47889" y1="41500" x2="47889" y2="41500"/>
                        <a14:foregroundMark x1="47889" y1="34000" x2="54667" y2="6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3909" y="1774196"/>
            <a:ext cx="2259405" cy="13308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00" l="15333" r="90000">
                        <a14:foregroundMark x1="47889" y1="43167" x2="47889" y2="43167"/>
                        <a14:foregroundMark x1="47889" y1="41500" x2="47889" y2="41500"/>
                        <a14:foregroundMark x1="47889" y1="41500" x2="47889" y2="41500"/>
                        <a14:foregroundMark x1="47889" y1="34000" x2="54667" y2="6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4302" y="1816210"/>
            <a:ext cx="2259405" cy="13308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91478" y="4807389"/>
            <a:ext cx="1103556" cy="461727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0329" y="4120666"/>
            <a:ext cx="2730140" cy="26163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9899" y="2152370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8350" y="218067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18073 0.288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0.23632 0.386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2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0697">
            <a:off x="-1345684" y="914659"/>
            <a:ext cx="4676381" cy="52872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20570" y="316218"/>
            <a:ext cx="9560460" cy="872367"/>
            <a:chOff x="-91768" y="253878"/>
            <a:chExt cx="10567274" cy="9102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91768" y="253878"/>
              <a:ext cx="10567274" cy="91022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08577" y="428423"/>
              <a:ext cx="9696673" cy="545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Nunito Black" pitchFamily="2" charset="0"/>
                </a:rPr>
                <a:t>3. </a:t>
              </a:r>
              <a:r>
                <a:rPr lang="en-US" sz="2800" dirty="0" err="1">
                  <a:solidFill>
                    <a:srgbClr val="000000"/>
                  </a:solidFill>
                  <a:latin typeface="Nunito Black" pitchFamily="2" charset="0"/>
                </a:rPr>
                <a:t>Viết</a:t>
              </a:r>
              <a:r>
                <a:rPr lang="en-US" sz="2800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Nunito Black" pitchFamily="2" charset="0"/>
                </a:rPr>
                <a:t>vào</a:t>
              </a:r>
              <a:r>
                <a:rPr lang="en-US" sz="2800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Nunito Black" pitchFamily="2" charset="0"/>
                </a:rPr>
                <a:t>vở</a:t>
              </a:r>
              <a:r>
                <a:rPr lang="en-US" sz="2800" dirty="0">
                  <a:solidFill>
                    <a:srgbClr val="000000"/>
                  </a:solidFill>
                  <a:latin typeface="Nunito Black" pitchFamily="2" charset="0"/>
                </a:rPr>
                <a:t> 1 – 2 </a:t>
              </a:r>
              <a:r>
                <a:rPr lang="en-US" sz="2800" dirty="0" err="1">
                  <a:solidFill>
                    <a:srgbClr val="000000"/>
                  </a:solidFill>
                  <a:latin typeface="Nunito Black" pitchFamily="2" charset="0"/>
                </a:rPr>
                <a:t>câu</a:t>
              </a:r>
              <a:r>
                <a:rPr lang="en-US" sz="2800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Nunito Black" pitchFamily="2" charset="0"/>
                </a:rPr>
                <a:t>đã</a:t>
              </a:r>
              <a:r>
                <a:rPr lang="en-US" sz="2800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Nunito Black" pitchFamily="2" charset="0"/>
                </a:rPr>
                <a:t>hoàn</a:t>
              </a:r>
              <a:r>
                <a:rPr lang="en-US" sz="2800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Nunito Black" pitchFamily="2" charset="0"/>
                </a:rPr>
                <a:t>thành</a:t>
              </a:r>
              <a:r>
                <a:rPr lang="en-US" sz="2800" dirty="0">
                  <a:solidFill>
                    <a:srgbClr val="000000"/>
                  </a:solidFill>
                  <a:latin typeface="Nunito Black" pitchFamily="2" charset="0"/>
                </a:rPr>
                <a:t> ở </a:t>
              </a:r>
              <a:r>
                <a:rPr lang="en-US" sz="2800" dirty="0" err="1">
                  <a:solidFill>
                    <a:srgbClr val="000000"/>
                  </a:solidFill>
                  <a:latin typeface="Nunito Black" pitchFamily="2" charset="0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Nunito Black" pitchFamily="2" charset="0"/>
                </a:rPr>
                <a:t>tập</a:t>
              </a:r>
              <a:r>
                <a:rPr lang="en-US" sz="2800" dirty="0">
                  <a:solidFill>
                    <a:srgbClr val="000000"/>
                  </a:solidFill>
                  <a:latin typeface="Nunito Black" pitchFamily="2" charset="0"/>
                </a:rPr>
                <a:t> 2.</a:t>
              </a:r>
              <a:endParaRPr lang="en-US" sz="2800" dirty="0">
                <a:latin typeface="Nunito Black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82596" y="1552188"/>
            <a:ext cx="8618156" cy="4426587"/>
            <a:chOff x="2182596" y="1552188"/>
            <a:chExt cx="8618156" cy="4426587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1F5DE69-3E49-23C9-64D5-38174C5465FD}"/>
                </a:ext>
              </a:extLst>
            </p:cNvPr>
            <p:cNvSpPr/>
            <p:nvPr/>
          </p:nvSpPr>
          <p:spPr>
            <a:xfrm flipH="1">
              <a:off x="2182596" y="1552188"/>
              <a:ext cx="8618155" cy="4426587"/>
            </a:xfrm>
            <a:prstGeom prst="wedgeRoundRectCallout">
              <a:avLst>
                <a:gd name="adj1" fmla="val -21647"/>
                <a:gd name="adj2" fmla="val 49662"/>
                <a:gd name="adj3" fmla="val 16667"/>
              </a:avLst>
            </a:prstGeom>
            <a:noFill/>
            <a:ln w="57150">
              <a:solidFill>
                <a:srgbClr val="FF33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41386" y="1780322"/>
              <a:ext cx="8359366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Trong vườn, cây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lựu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sai 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trĩu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quả.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Mẹ 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địu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bé lên nương.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Đàn chim sà xuống cây bằng lăng, hót 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líu lo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Bàn tay khéo léo của bố đã 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biến 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 mảnh gỗ vụn thành máy bay, ô tô, con vịt,…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Mẹ bảo Duy không nên lười 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biếng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phải chăm tập thể dục hàng ngày.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Anh Dũng giả làm 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kêu của các con vật rất giỏi.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Ở lớp, Mai và Hà là đôi bạn cùng </a:t>
              </a:r>
              <a:r>
                <a:rPr lang="vi-VN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tiến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63C92D-84AA-4FBF-4C07-278825C6C1AC}"/>
              </a:ext>
            </a:extLst>
          </p:cNvPr>
          <p:cNvGrpSpPr/>
          <p:nvPr/>
        </p:nvGrpSpPr>
        <p:grpSpPr>
          <a:xfrm>
            <a:off x="8511363" y="752401"/>
            <a:ext cx="3750404" cy="2261761"/>
            <a:chOff x="1545679" y="3000073"/>
            <a:chExt cx="4475728" cy="2074698"/>
          </a:xfrm>
        </p:grpSpPr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58245217-77D1-04F5-1A0F-ACEC991A9615}"/>
                </a:ext>
              </a:extLst>
            </p:cNvPr>
            <p:cNvSpPr/>
            <p:nvPr/>
          </p:nvSpPr>
          <p:spPr>
            <a:xfrm>
              <a:off x="1545679" y="3000073"/>
              <a:ext cx="4475728" cy="2074698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00B05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2500" b="1" kern="0">
                <a:solidFill>
                  <a:srgbClr val="FFFFFF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BD5560-E7D2-6AC8-9D2C-A6505DFA0F3C}"/>
                </a:ext>
              </a:extLst>
            </p:cNvPr>
            <p:cNvSpPr txBox="1"/>
            <p:nvPr/>
          </p:nvSpPr>
          <p:spPr>
            <a:xfrm>
              <a:off x="1694614" y="3149817"/>
              <a:ext cx="4177858" cy="1865888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Chọn</a:t>
              </a:r>
              <a:r>
                <a:rPr lang="en-US" sz="4400" b="1" kern="0" dirty="0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1-2 </a:t>
              </a: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câu</a:t>
              </a:r>
              <a:r>
                <a:rPr lang="en-US" sz="4400" b="1" kern="0" dirty="0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viết</a:t>
              </a:r>
              <a:r>
                <a:rPr lang="en-US" sz="4400" b="1" kern="0" dirty="0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vào</a:t>
              </a:r>
              <a:r>
                <a:rPr lang="en-US" sz="4400" b="1" kern="0" dirty="0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vở</a:t>
              </a:r>
              <a:endParaRPr lang="vi-VN" sz="44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2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ẤM BUÔN BÁN, CẤM REU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7" y="3330798"/>
            <a:ext cx="1906124" cy="3388666"/>
          </a:xfrm>
          <a:prstGeom prst="rect">
            <a:avLst/>
          </a:prstGeom>
        </p:spPr>
      </p:pic>
      <p:pic>
        <p:nvPicPr>
          <p:cNvPr id="32" name="Vào http://fb.com/nkpowerskills tải game miễn phí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EEE4"/>
              </a:clrFrom>
              <a:clrTo>
                <a:srgbClr val="FC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67" y="2092300"/>
            <a:ext cx="2920902" cy="2920902"/>
          </a:xfrm>
          <a:prstGeom prst="rect">
            <a:avLst/>
          </a:prstGeom>
        </p:spPr>
      </p:pic>
      <p:pic>
        <p:nvPicPr>
          <p:cNvPr id="33" name="ĐC SHARE MIỄN PHÍ BỞI NK POWERSKILLS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43" y="2218742"/>
            <a:ext cx="2044557" cy="3046660"/>
          </a:xfrm>
          <a:prstGeom prst="rect">
            <a:avLst/>
          </a:prstGeom>
        </p:spPr>
      </p:pic>
      <p:pic>
        <p:nvPicPr>
          <p:cNvPr id="34" name="CẤM BUÔN BÁN, CẤM REU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33" y="1982844"/>
            <a:ext cx="2713717" cy="3118644"/>
          </a:xfrm>
          <a:prstGeom prst="rect">
            <a:avLst/>
          </a:prstGeom>
        </p:spPr>
      </p:pic>
      <p:pic>
        <p:nvPicPr>
          <p:cNvPr id="9" name="Vào http://fb.com/nkpowerskills tải game miễn phí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1D7"/>
              </a:clrFrom>
              <a:clrTo>
                <a:srgbClr val="FFF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0779" y="3811733"/>
            <a:ext cx="1865970" cy="25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ĐC SHARE MIỄN PHÍ BỞI NK POWERSKILLS"/>
          <p:cNvGrpSpPr/>
          <p:nvPr/>
        </p:nvGrpSpPr>
        <p:grpSpPr>
          <a:xfrm>
            <a:off x="3956612" y="4749543"/>
            <a:ext cx="3341496" cy="2081580"/>
            <a:chOff x="3952172" y="4618272"/>
            <a:chExt cx="3595366" cy="2239728"/>
          </a:xfrm>
        </p:grpSpPr>
        <p:sp>
          <p:nvSpPr>
            <p:cNvPr id="5" name="Oval 4"/>
            <p:cNvSpPr/>
            <p:nvPr/>
          </p:nvSpPr>
          <p:spPr>
            <a:xfrm>
              <a:off x="5547359" y="5091948"/>
              <a:ext cx="1124903" cy="732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952172" y="4618272"/>
              <a:ext cx="3595366" cy="2239728"/>
              <a:chOff x="4001891" y="4717143"/>
              <a:chExt cx="3595366" cy="2239728"/>
            </a:xfrm>
          </p:grpSpPr>
          <p:pic>
            <p:nvPicPr>
              <p:cNvPr id="23" name="Picture 6" descr="Penguin Hi GIF - Penguin Hi Bye - Discover &amp; Share GIFs"/>
              <p:cNvPicPr>
                <a:picLocks noChangeAspect="1" noChangeArrowheads="1" noCrop="1"/>
              </p:cNvPicPr>
              <p:nvPr/>
            </p:nvPicPr>
            <p:blipFill>
              <a:blip r:embed="rId12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3773" y="4810848"/>
                <a:ext cx="3053484" cy="2146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 Callout 23"/>
              <p:cNvSpPr/>
              <p:nvPr/>
            </p:nvSpPr>
            <p:spPr>
              <a:xfrm>
                <a:off x="4001891" y="4717143"/>
                <a:ext cx="1121652" cy="689659"/>
              </a:xfrm>
              <a:prstGeom prst="wedgeEllipseCallout">
                <a:avLst>
                  <a:gd name="adj1" fmla="val 45117"/>
                  <a:gd name="adj2" fmla="val 8367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 LÊN!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B511CE4-D72B-4A67-AC64-409265306DFB}"/>
              </a:ext>
            </a:extLst>
          </p:cNvPr>
          <p:cNvSpPr txBox="1"/>
          <p:nvPr/>
        </p:nvSpPr>
        <p:spPr>
          <a:xfrm>
            <a:off x="1555273" y="925576"/>
            <a:ext cx="9648347" cy="831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rgbClr val="7030A0"/>
                </a:solidFill>
                <a:latin typeface="Sigmar One" panose="00000500000000000000" pitchFamily="2" charset="0"/>
                <a:ea typeface="+mj-ea"/>
                <a:cs typeface="+mj-cs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323902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399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KaiTi</vt:lpstr>
      <vt:lpstr>微软雅黑</vt:lpstr>
      <vt:lpstr>#9Slide05 Bodega Script</vt:lpstr>
      <vt:lpstr>Alibaba PuHuiTi</vt:lpstr>
      <vt:lpstr>Arial</vt:lpstr>
      <vt:lpstr>Baloo 2 Medium</vt:lpstr>
      <vt:lpstr>Calibri</vt:lpstr>
      <vt:lpstr>Calibri Light</vt:lpstr>
      <vt:lpstr>Cambria</vt:lpstr>
      <vt:lpstr>Chango</vt:lpstr>
      <vt:lpstr>Great Vibes</vt:lpstr>
      <vt:lpstr>Nunito Black</vt:lpstr>
      <vt:lpstr>Sigmar One</vt:lpstr>
      <vt:lpstr>Times New Roman</vt:lpstr>
      <vt:lpstr>UTM Avo</vt:lpstr>
      <vt:lpstr>义启小魏楷</vt:lpstr>
      <vt:lpstr>Office Theme</vt:lpstr>
      <vt:lpstr>2_Office Theme</vt:lpstr>
      <vt:lpstr>3_Office Theme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Dương Nhật Long</cp:lastModifiedBy>
  <cp:revision>72</cp:revision>
  <dcterms:created xsi:type="dcterms:W3CDTF">2022-08-13T14:24:05Z</dcterms:created>
  <dcterms:modified xsi:type="dcterms:W3CDTF">2023-04-11T04:26:04Z</dcterms:modified>
</cp:coreProperties>
</file>