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86" r:id="rId3"/>
    <p:sldMasterId id="2147483690" r:id="rId4"/>
  </p:sldMasterIdLst>
  <p:notesMasterIdLst>
    <p:notesMasterId r:id="rId15"/>
  </p:notesMasterIdLst>
  <p:sldIdLst>
    <p:sldId id="343" r:id="rId5"/>
    <p:sldId id="320" r:id="rId6"/>
    <p:sldId id="341" r:id="rId7"/>
    <p:sldId id="322" r:id="rId8"/>
    <p:sldId id="323" r:id="rId9"/>
    <p:sldId id="321" r:id="rId10"/>
    <p:sldId id="328" r:id="rId11"/>
    <p:sldId id="330" r:id="rId12"/>
    <p:sldId id="325" r:id="rId13"/>
    <p:sldId id="327" r:id="rId14"/>
  </p:sldIdLst>
  <p:sldSz cx="9147175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FFFF66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49" autoAdjust="0"/>
    <p:restoredTop sz="62956" autoAdjust="0"/>
  </p:normalViewPr>
  <p:slideViewPr>
    <p:cSldViewPr snapToGrid="0">
      <p:cViewPr varScale="1">
        <p:scale>
          <a:sx n="68" d="100"/>
          <a:sy n="68" d="100"/>
        </p:scale>
        <p:origin x="826" y="86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93DF2-FD70-4D7B-99EC-956FA60C0654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CEB03-71AF-4DC3-A9BA-18519377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Khởi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Khi cô nói: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 lời: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Khi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HS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giơ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phía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giơ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phía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giơ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GV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nhận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xét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phản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xạ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kiến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thức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phân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biệt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trên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dưới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trước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sau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của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HS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từ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đó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giới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thiệu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bài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mới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. 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EB03-71AF-4DC3-A9BA-18519377FD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0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cho HS quan sát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đưa ra yêu cầu các nhóm sử dụng các từ trước, sau,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giữa để nói về vị trí của các sự vật trong bức tranh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EB03-71AF-4DC3-A9BA-18519377FD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0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EB03-71AF-4DC3-A9BA-18519377FD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5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búp</a:t>
            </a:r>
            <a:r>
              <a:rPr lang="en-US" baseline="0" dirty="0"/>
              <a:t> </a:t>
            </a:r>
            <a:r>
              <a:rPr lang="en-US" baseline="0" dirty="0" err="1"/>
              <a:t>bê</a:t>
            </a:r>
            <a:r>
              <a:rPr lang="en-US" baseline="0" dirty="0"/>
              <a:t>, </a:t>
            </a:r>
            <a:r>
              <a:rPr lang="en-US" baseline="0" dirty="0" err="1"/>
              <a:t>mèo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EB03-71AF-4DC3-A9BA-18519377FD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5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đặt 2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,...)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 2 vị trí khác nhau. Mời 2 đội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gái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 chơi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khối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khối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 nghe cô nói đặt ở vị trí nào của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phải đặt đúng ở vị trí đó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VD: Cô nói " Đặt khối vuông ở phía trước của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GV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ngợi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6E5FE-E1BD-485A-8BD7-418811529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99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40" y="1598314"/>
            <a:ext cx="7775099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076" y="2915550"/>
            <a:ext cx="6403023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98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42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3" descr="D:\ĐỒ HỌA\VinMC\vinschool\slide 1\TRANG 4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9147174" cy="51509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60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0"/>
            <a:ext cx="9147175" cy="5150906"/>
            <a:chOff x="0" y="0"/>
            <a:chExt cx="9144000" cy="5149316"/>
          </a:xfrm>
        </p:grpSpPr>
        <p:pic>
          <p:nvPicPr>
            <p:cNvPr id="7" name="Picture 3" descr="D:\ĐỒ HỌA\VinMC\vinschool\slide 1\TRANG 4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3999" cy="5149316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1447800" y="742950"/>
              <a:ext cx="7696200" cy="457201"/>
            </a:xfrm>
            <a:prstGeom prst="rect">
              <a:avLst/>
            </a:prstGeom>
            <a:solidFill>
              <a:srgbClr val="FF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77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59" y="206042"/>
            <a:ext cx="8232458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59" y="1200522"/>
            <a:ext cx="8232458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59" y="4768735"/>
            <a:ext cx="2134341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287" y="4768735"/>
            <a:ext cx="2896605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5475" y="4768735"/>
            <a:ext cx="2134341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06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2" r:id="rId2"/>
  </p:sldLayoutIdLst>
  <p:txStyles>
    <p:titleStyle>
      <a:lvl1pPr algn="ctr" defTabSz="914674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03" indent="-343003" algn="l" defTabSz="914674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173" indent="-285836" algn="l" defTabSz="914674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343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0" indent="-228669" algn="l" defTabSz="914674" rtl="0" eaLnBrk="1" latinLnBrk="0" hangingPunct="1">
        <a:spcBef>
          <a:spcPct val="20000"/>
        </a:spcBef>
        <a:buFont typeface="Arial" pitchFamily="34" charset="0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017" indent="-228669" algn="l" defTabSz="914674" rtl="0" eaLnBrk="1" latinLnBrk="0" hangingPunct="1">
        <a:spcBef>
          <a:spcPct val="20000"/>
        </a:spcBef>
        <a:buFont typeface="Arial" pitchFamily="34" charset="0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354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59" y="206042"/>
            <a:ext cx="8232458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59" y="1200522"/>
            <a:ext cx="8232458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59" y="4768735"/>
            <a:ext cx="2134341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288" y="4768735"/>
            <a:ext cx="2896605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5475" y="4768735"/>
            <a:ext cx="2134341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33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674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03" indent="-343003" algn="l" defTabSz="914674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173" indent="-285836" algn="l" defTabSz="914674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343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0" indent="-228669" algn="l" defTabSz="914674" rtl="0" eaLnBrk="1" latinLnBrk="0" hangingPunct="1">
        <a:spcBef>
          <a:spcPct val="20000"/>
        </a:spcBef>
        <a:buFont typeface="Arial" pitchFamily="34" charset="0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017" indent="-228669" algn="l" defTabSz="914674" rtl="0" eaLnBrk="1" latinLnBrk="0" hangingPunct="1">
        <a:spcBef>
          <a:spcPct val="20000"/>
        </a:spcBef>
        <a:buFont typeface="Arial" pitchFamily="34" charset="0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354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59" y="206042"/>
            <a:ext cx="8232458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59" y="1200522"/>
            <a:ext cx="8232458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59" y="4768735"/>
            <a:ext cx="2134341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288" y="4768735"/>
            <a:ext cx="2896605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5475" y="4768735"/>
            <a:ext cx="2134341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4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914674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03" indent="-343003" algn="l" defTabSz="914674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173" indent="-285836" algn="l" defTabSz="914674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343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0" indent="-228669" algn="l" defTabSz="914674" rtl="0" eaLnBrk="1" latinLnBrk="0" hangingPunct="1">
        <a:spcBef>
          <a:spcPct val="20000"/>
        </a:spcBef>
        <a:buFont typeface="Arial" pitchFamily="34" charset="0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017" indent="-228669" algn="l" defTabSz="914674" rtl="0" eaLnBrk="1" latinLnBrk="0" hangingPunct="1">
        <a:spcBef>
          <a:spcPct val="20000"/>
        </a:spcBef>
        <a:buFont typeface="Arial" pitchFamily="34" charset="0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354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2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.jp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7908-19A1-45D9-983C-2B30B489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64F13-D9B8-484C-B3F5-3DF7663EC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DF59F8-E4A7-4E6B-B1C7-5C9A56BDE25A}"/>
              </a:ext>
            </a:extLst>
          </p:cNvPr>
          <p:cNvSpPr txBox="1">
            <a:spLocks/>
          </p:cNvSpPr>
          <p:nvPr/>
        </p:nvSpPr>
        <p:spPr>
          <a:xfrm>
            <a:off x="1575462" y="468709"/>
            <a:ext cx="6918476" cy="486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674" rtl="0" eaLnBrk="1" latinLnBrk="0" hangingPunct="1"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1">
                <a:latin typeface="r0c0i Linotte" pitchFamily="2" charset="0"/>
              </a:rPr>
              <a:t> Khởi động</a:t>
            </a:r>
            <a:endParaRPr lang="en-US" sz="4051" dirty="0">
              <a:latin typeface="r0c0i Linott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CE319-A2C7-487D-8EBF-CE3E607173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93" b="15741"/>
          <a:stretch/>
        </p:blipFill>
        <p:spPr>
          <a:xfrm>
            <a:off x="1372199" y="1031231"/>
            <a:ext cx="6231273" cy="4116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DF88A-6E42-4FE1-9044-9971296C4AED}"/>
              </a:ext>
            </a:extLst>
          </p:cNvPr>
          <p:cNvSpPr txBox="1"/>
          <p:nvPr/>
        </p:nvSpPr>
        <p:spPr>
          <a:xfrm>
            <a:off x="1600870" y="516197"/>
            <a:ext cx="2686879" cy="46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674"/>
            <a:r>
              <a:rPr lang="en-US" sz="2401" b="1" dirty="0">
                <a:solidFill>
                  <a:srgbClr val="4BACC6">
                    <a:lumMod val="50000"/>
                  </a:srgbClr>
                </a:solidFill>
                <a:latin typeface="r0c0i Linotte" pitchFamily="2" charset="0"/>
              </a:rPr>
              <a:t>HOẠT ĐỘNG 1:</a:t>
            </a:r>
          </a:p>
        </p:txBody>
      </p:sp>
    </p:spTree>
    <p:extLst>
      <p:ext uri="{BB962C8B-B14F-4D97-AF65-F5344CB8AC3E}">
        <p14:creationId xmlns:p14="http://schemas.microsoft.com/office/powerpoint/2010/main" val="244985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4.07407E-6 L -6.25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AA-PDF-SGK\B15 - HĐ1 - 2.png"/>
          <p:cNvPicPr>
            <a:picLocks noChangeAspect="1" noChangeArrowheads="1"/>
          </p:cNvPicPr>
          <p:nvPr/>
        </p:nvPicPr>
        <p:blipFill>
          <a:blip r:embed="rId3"/>
          <a:srcRect l="52752" t="78179" r="38030" b="17272"/>
          <a:stretch>
            <a:fillRect/>
          </a:stretch>
        </p:blipFill>
        <p:spPr bwMode="auto">
          <a:xfrm>
            <a:off x="3676300" y="1924898"/>
            <a:ext cx="1466122" cy="97583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14"/>
            <a:ext cx="2225040" cy="111252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843" y="2375983"/>
            <a:ext cx="422309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a)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Đèn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trên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cùng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màu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gì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843" y="3061783"/>
            <a:ext cx="422309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b)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Đèn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ở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giữa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màu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gì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843" y="3760283"/>
            <a:ext cx="422309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c)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Đèn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dưới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cùng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màu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gì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27588" y="2375983"/>
            <a:ext cx="4223092" cy="384634"/>
          </a:xfrm>
          <a:prstGeom prst="rect">
            <a:avLst/>
          </a:prstGeom>
          <a:solidFill>
            <a:schemeClr val="bg1"/>
          </a:solidFill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-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Đèn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trên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cùng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màu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r0c0i Linotte" pitchFamily="2" charset="0"/>
                <a:cs typeface="Lato" panose="020F0502020204030203" pitchFamily="34" charset="0"/>
              </a:rPr>
              <a:t>ĐỎ.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27588" y="3061783"/>
            <a:ext cx="4223092" cy="384634"/>
          </a:xfrm>
          <a:prstGeom prst="rect">
            <a:avLst/>
          </a:prstGeom>
          <a:solidFill>
            <a:schemeClr val="bg1"/>
          </a:solidFill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-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Đèn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ở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giữa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màu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>
                <a:solidFill>
                  <a:schemeClr val="accent4"/>
                </a:solidFill>
                <a:latin typeface="r0c0i Linotte" pitchFamily="2" charset="0"/>
                <a:cs typeface="Lato" panose="020F0502020204030203" pitchFamily="34" charset="0"/>
              </a:rPr>
              <a:t>VÀNG.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27588" y="3760283"/>
            <a:ext cx="4223092" cy="384634"/>
          </a:xfrm>
          <a:prstGeom prst="rect">
            <a:avLst/>
          </a:prstGeom>
          <a:solidFill>
            <a:schemeClr val="bg1"/>
          </a:solidFill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-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Đèn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dưới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cùng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màu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r0c0i Linotte" pitchFamily="2" charset="0"/>
                <a:cs typeface="Lato" panose="020F0502020204030203" pitchFamily="34" charset="0"/>
              </a:rPr>
              <a:t>XANH LÁ.</a:t>
            </a:r>
          </a:p>
        </p:txBody>
      </p:sp>
      <p:pic>
        <p:nvPicPr>
          <p:cNvPr id="12" name="Picture 2" descr="F:\AAA-PDF-SGK\B15 - HĐ1 - 2.png"/>
          <p:cNvPicPr>
            <a:picLocks noChangeAspect="1" noChangeArrowheads="1"/>
          </p:cNvPicPr>
          <p:nvPr/>
        </p:nvPicPr>
        <p:blipFill>
          <a:blip r:embed="rId3"/>
          <a:srcRect l="52752" t="82725" r="38030" b="14181"/>
          <a:stretch>
            <a:fillRect/>
          </a:stretch>
        </p:blipFill>
        <p:spPr bwMode="auto">
          <a:xfrm>
            <a:off x="3676300" y="2899717"/>
            <a:ext cx="1466122" cy="663991"/>
          </a:xfrm>
          <a:prstGeom prst="rect">
            <a:avLst/>
          </a:prstGeom>
          <a:noFill/>
        </p:spPr>
      </p:pic>
      <p:pic>
        <p:nvPicPr>
          <p:cNvPr id="13" name="Picture 2" descr="F:\AAA-PDF-SGK\B15 - HĐ1 - 2.png"/>
          <p:cNvPicPr>
            <a:picLocks noChangeAspect="1" noChangeArrowheads="1"/>
          </p:cNvPicPr>
          <p:nvPr/>
        </p:nvPicPr>
        <p:blipFill>
          <a:blip r:embed="rId3"/>
          <a:srcRect l="52752" t="85452" r="38030" b="8182"/>
          <a:stretch>
            <a:fillRect/>
          </a:stretch>
        </p:blipFill>
        <p:spPr bwMode="auto">
          <a:xfrm>
            <a:off x="3676300" y="3484604"/>
            <a:ext cx="1466122" cy="136637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7717" y="1144931"/>
            <a:ext cx="4445945" cy="30461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Trả</a:t>
            </a:r>
            <a:r>
              <a:rPr lang="en-GB" sz="3200" b="1" dirty="0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lời</a:t>
            </a:r>
            <a:r>
              <a:rPr lang="en-GB" sz="3200" b="1" dirty="0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câu</a:t>
            </a:r>
            <a:r>
              <a:rPr lang="en-GB" sz="3200" b="1" dirty="0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hỏi</a:t>
            </a:r>
            <a:r>
              <a:rPr lang="en-GB" sz="3200" b="1" dirty="0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81070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dirty="0"/>
              <a:t> 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263182" y="1052368"/>
            <a:ext cx="8620810" cy="1754332"/>
          </a:xfrm>
        </p:spPr>
        <p:txBody>
          <a:bodyPr>
            <a:noAutofit/>
          </a:bodyPr>
          <a:lstStyle/>
          <a:p>
            <a:r>
              <a:rPr lang="en-GB" sz="3600" b="1" dirty="0" err="1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Bài</a:t>
            </a:r>
            <a:r>
              <a:rPr lang="en-GB" sz="3600" b="1" dirty="0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 15: </a:t>
            </a:r>
            <a:r>
              <a:rPr lang="en-GB" sz="3600" b="1" dirty="0" err="1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Vị</a:t>
            </a:r>
            <a:r>
              <a:rPr lang="en-GB" sz="3600" b="1" dirty="0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trí</a:t>
            </a:r>
            <a:r>
              <a:rPr lang="en-GB" sz="3600" b="1" dirty="0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định</a:t>
            </a:r>
            <a:r>
              <a:rPr lang="en-GB" sz="3600" b="1" dirty="0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hướng</a:t>
            </a:r>
            <a:r>
              <a:rPr lang="en-GB" sz="3600" b="1" dirty="0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trong</a:t>
            </a:r>
            <a:r>
              <a:rPr lang="en-GB" sz="3600" b="1" dirty="0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không</a:t>
            </a:r>
            <a:r>
              <a:rPr lang="en-GB" sz="3600" b="1" dirty="0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r0c0i Linotte" pitchFamily="2" charset="0"/>
                <a:cs typeface="Lato Heavy" panose="020F0502020204030203" pitchFamily="34" charset="0"/>
              </a:rPr>
              <a:t>gian</a:t>
            </a:r>
            <a:endParaRPr lang="en-GB" sz="3600" b="1" dirty="0">
              <a:solidFill>
                <a:srgbClr val="FF0000"/>
              </a:solidFill>
              <a:latin typeface="r0c0i Linotte" pitchFamily="2" charset="0"/>
              <a:cs typeface="Lato Heavy" panose="020F0502020204030203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Cambria" panose="02040503050406030204" pitchFamily="18" charset="0"/>
              </a:rPr>
              <a:t> 1)</a:t>
            </a:r>
          </a:p>
        </p:txBody>
      </p:sp>
      <p:sp>
        <p:nvSpPr>
          <p:cNvPr id="4" name="Subtitle 12"/>
          <p:cNvSpPr txBox="1">
            <a:spLocks/>
          </p:cNvSpPr>
          <p:nvPr/>
        </p:nvSpPr>
        <p:spPr>
          <a:xfrm>
            <a:off x="1157713" y="198663"/>
            <a:ext cx="6402776" cy="2253356"/>
          </a:xfrm>
          <a:prstGeom prst="rect">
            <a:avLst/>
          </a:prstGeom>
        </p:spPr>
        <p:txBody>
          <a:bodyPr vert="horz" lIns="91468" tIns="45734" rIns="91468" bIns="4573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67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0c0i Linotte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57" y="3215554"/>
            <a:ext cx="4435864" cy="20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375440" y="1263303"/>
            <a:ext cx="3771735" cy="2743200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33705" y="1263303"/>
            <a:ext cx="4997669" cy="27432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53" y="1881567"/>
            <a:ext cx="4773174" cy="1183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440" y="1263303"/>
            <a:ext cx="3596952" cy="2914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1" y="99260"/>
            <a:ext cx="2420142" cy="12100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8533" y="207234"/>
            <a:ext cx="5493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r0c0i Linotte" pitchFamily="2" charset="0"/>
              </a:rPr>
              <a:t>LÀM VIỆC NHÓM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r0c0i Linott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4807" y="2843629"/>
            <a:ext cx="1182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0c0i Linotte" pitchFamily="2" charset="0"/>
              </a:rPr>
              <a:t>THỎ NÂU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45375" y="2843629"/>
            <a:ext cx="1900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0c0i Linotte" pitchFamily="2" charset="0"/>
              </a:rPr>
              <a:t>THỎ KHOANG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4105" y="2785128"/>
            <a:ext cx="1182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0c0i Linotte" pitchFamily="2" charset="0"/>
              </a:rPr>
              <a:t>THỎ XÁM</a:t>
            </a:r>
          </a:p>
        </p:txBody>
      </p:sp>
    </p:spTree>
    <p:extLst>
      <p:ext uri="{BB962C8B-B14F-4D97-AF65-F5344CB8AC3E}">
        <p14:creationId xmlns:p14="http://schemas.microsoft.com/office/powerpoint/2010/main" val="128880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133660" y="3976438"/>
            <a:ext cx="4592827" cy="806622"/>
          </a:xfrm>
          <a:prstGeom prst="roundRect">
            <a:avLst/>
          </a:prstGeom>
          <a:ln w="57150">
            <a:solidFill>
              <a:srgbClr val="FFFF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02579" y="183273"/>
            <a:ext cx="3479418" cy="998679"/>
          </a:xfrm>
          <a:prstGeom prst="round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6999" y="1545021"/>
            <a:ext cx="4649951" cy="50449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8" y="238939"/>
            <a:ext cx="2359916" cy="1179958"/>
          </a:xfrm>
          <a:prstGeom prst="rect">
            <a:avLst/>
          </a:prstGeom>
        </p:spPr>
      </p:pic>
      <p:pic>
        <p:nvPicPr>
          <p:cNvPr id="5" name="Picture 7" descr="F:\AAA-LÀM ẢNH SLIDE\Bai15-KP1-1(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0752" y="2788920"/>
            <a:ext cx="5257800" cy="691977"/>
          </a:xfrm>
          <a:prstGeom prst="rect">
            <a:avLst/>
          </a:prstGeom>
          <a:noFill/>
        </p:spPr>
      </p:pic>
      <p:pic>
        <p:nvPicPr>
          <p:cNvPr id="6" name="Picture 5" descr="F:\AAA-LÀM ẢNH SLIDE\Bai15-KP1-1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9690" y="2198687"/>
            <a:ext cx="1055997" cy="1002233"/>
          </a:xfrm>
          <a:prstGeom prst="rect">
            <a:avLst/>
          </a:prstGeom>
          <a:noFill/>
        </p:spPr>
      </p:pic>
      <p:pic>
        <p:nvPicPr>
          <p:cNvPr id="7" name="Picture 2" descr="F:\AAA-LÀM ẢNH SLIDE\Bai15-KP1-1(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0490" y="2174875"/>
            <a:ext cx="1055997" cy="1001218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11978" y="352124"/>
            <a:ext cx="3758843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FF0000"/>
                </a:solidFill>
                <a:latin typeface="r0c0i Linotte" pitchFamily="2" charset="0"/>
                <a:cs typeface="Lato" panose="020F0502020204030203" pitchFamily="34" charset="0"/>
              </a:rPr>
              <a:t>Trước</a:t>
            </a:r>
            <a:r>
              <a:rPr lang="en-GB" sz="2800" b="1" dirty="0">
                <a:solidFill>
                  <a:srgbClr val="FF0000"/>
                </a:solidFill>
                <a:latin typeface="r0c0i Linotte" pitchFamily="2" charset="0"/>
                <a:cs typeface="Lato" panose="020F0502020204030203" pitchFamily="34" charset="0"/>
              </a:rPr>
              <a:t> - </a:t>
            </a:r>
            <a:r>
              <a:rPr lang="en-GB" sz="2800" b="1" dirty="0" err="1">
                <a:solidFill>
                  <a:srgbClr val="FF0000"/>
                </a:solidFill>
                <a:latin typeface="r0c0i Linotte" pitchFamily="2" charset="0"/>
                <a:cs typeface="Lato" panose="020F0502020204030203" pitchFamily="34" charset="0"/>
              </a:rPr>
              <a:t>Sau</a:t>
            </a:r>
            <a:r>
              <a:rPr lang="en-GB" sz="2800" b="1" dirty="0">
                <a:solidFill>
                  <a:srgbClr val="FF0000"/>
                </a:solidFill>
                <a:latin typeface="r0c0i Linotte" pitchFamily="2" charset="0"/>
                <a:cs typeface="Lato" panose="020F0502020204030203" pitchFamily="34" charset="0"/>
              </a:rPr>
              <a:t>, ở </a:t>
            </a:r>
            <a:r>
              <a:rPr lang="en-GB" sz="2800" b="1" dirty="0" err="1">
                <a:solidFill>
                  <a:srgbClr val="FF0000"/>
                </a:solidFill>
                <a:latin typeface="r0c0i Linotte" pitchFamily="2" charset="0"/>
                <a:cs typeface="Lato" panose="020F0502020204030203" pitchFamily="34" charset="0"/>
              </a:rPr>
              <a:t>giữa</a:t>
            </a:r>
            <a:endParaRPr lang="en-GB" sz="2800" b="1" dirty="0">
              <a:solidFill>
                <a:srgbClr val="FF0000"/>
              </a:solidFill>
              <a:latin typeface="r0c0i Linotte" pitchFamily="2" charset="0"/>
              <a:cs typeface="Lato" panose="020F050202020403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7000" y="1574492"/>
            <a:ext cx="464995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Thỏ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nâu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ở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trước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thỏ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khoang</a:t>
            </a:r>
            <a:endParaRPr lang="en-GB" sz="2800" b="1" dirty="0">
              <a:latin typeface="r0c0i Linotte" pitchFamily="2" charset="0"/>
              <a:cs typeface="Lato" panose="020F050202020403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02579" y="183274"/>
            <a:ext cx="347941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Thỏ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khoang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ở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giữa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thỏ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nâu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và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thỏ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xám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2529" y="4102075"/>
            <a:ext cx="4592827" cy="8037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Thỏ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xám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ở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sau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thỏ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khoang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2" name="Picture 4" descr="F:\AAA-LÀM ẢNH SLIDE\Bai15-KP1-1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199" y="2190750"/>
            <a:ext cx="1050925" cy="998176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4398579" y="1959126"/>
            <a:ext cx="756745" cy="5002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648943" y="1229296"/>
            <a:ext cx="67167" cy="9397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503136" y="3258807"/>
            <a:ext cx="728936" cy="7176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75643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2" grpId="0" animBg="1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773555" y="3915059"/>
            <a:ext cx="2483135" cy="740165"/>
          </a:xfrm>
          <a:prstGeom prst="round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80593" y="1571120"/>
            <a:ext cx="2462492" cy="50449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3" y="332197"/>
            <a:ext cx="2422956" cy="1211478"/>
          </a:xfrm>
          <a:prstGeom prst="rect">
            <a:avLst/>
          </a:prstGeom>
        </p:spPr>
      </p:pic>
      <p:pic>
        <p:nvPicPr>
          <p:cNvPr id="5" name="Picture 4" descr="F:\AAA-LÀM ẢNH SLIDE\Bai15-KP1-2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6913" y="2184400"/>
            <a:ext cx="3595687" cy="1956846"/>
          </a:xfrm>
          <a:prstGeom prst="rect">
            <a:avLst/>
          </a:prstGeom>
          <a:noFill/>
        </p:spPr>
      </p:pic>
      <p:pic>
        <p:nvPicPr>
          <p:cNvPr id="6" name="Picture 2" descr="F:\AAA-LÀM ẢNH SLIDE\Bai15-KP1-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7463" y="3427413"/>
            <a:ext cx="1465891" cy="1030726"/>
          </a:xfrm>
          <a:prstGeom prst="rect">
            <a:avLst/>
          </a:prstGeom>
          <a:noFill/>
        </p:spPr>
      </p:pic>
      <p:pic>
        <p:nvPicPr>
          <p:cNvPr id="7" name="Picture 3" descr="F:\AAA-LÀM ẢNH SLIDE\Bai15-KP1-2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3138" y="1543675"/>
            <a:ext cx="792162" cy="1077215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3970" y="448687"/>
            <a:ext cx="2997984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FF0000"/>
                </a:solidFill>
                <a:latin typeface="r0c0i Linotte" pitchFamily="2" charset="0"/>
                <a:cs typeface="Lato" panose="020F0502020204030203" pitchFamily="34" charset="0"/>
              </a:rPr>
              <a:t>Trên</a:t>
            </a:r>
            <a:r>
              <a:rPr lang="en-GB" sz="2800" b="1" dirty="0">
                <a:solidFill>
                  <a:srgbClr val="FF0000"/>
                </a:solidFill>
                <a:latin typeface="r0c0i Linotte" pitchFamily="2" charset="0"/>
                <a:cs typeface="Lato" panose="020F0502020204030203" pitchFamily="34" charset="0"/>
              </a:rPr>
              <a:t> – </a:t>
            </a:r>
            <a:r>
              <a:rPr lang="en-GB" sz="2800" b="1" dirty="0" err="1">
                <a:solidFill>
                  <a:srgbClr val="FF0000"/>
                </a:solidFill>
                <a:latin typeface="r0c0i Linotte" pitchFamily="2" charset="0"/>
                <a:cs typeface="Lato" panose="020F0502020204030203" pitchFamily="34" charset="0"/>
              </a:rPr>
              <a:t>Dưới</a:t>
            </a:r>
            <a:endParaRPr lang="en-GB" sz="2800" b="1" dirty="0">
              <a:solidFill>
                <a:srgbClr val="FF0000"/>
              </a:solidFill>
              <a:latin typeface="r0c0i Linotte" pitchFamily="2" charset="0"/>
              <a:cs typeface="Lato" panose="020F050202020403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512022" y="1564858"/>
            <a:ext cx="332390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Búp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bê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ở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trên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73555" y="4019308"/>
            <a:ext cx="332390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Con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mèo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 ở </a:t>
            </a:r>
            <a:r>
              <a:rPr lang="en-GB" sz="2800" b="1" dirty="0" err="1">
                <a:latin typeface="r0c0i Linotte" pitchFamily="2" charset="0"/>
                <a:cs typeface="Lato" panose="020F0502020204030203" pitchFamily="34" charset="0"/>
              </a:rPr>
              <a:t>dưới</a:t>
            </a:r>
            <a:r>
              <a:rPr lang="en-GB" sz="2800" b="1" dirty="0">
                <a:latin typeface="r0c0i Linotte" pitchFamily="2" charset="0"/>
                <a:cs typeface="Lato" panose="020F0502020204030203" pitchFamily="34" charset="0"/>
              </a:rPr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966138" y="1734207"/>
            <a:ext cx="1087000" cy="945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438873" y="4058866"/>
            <a:ext cx="604589" cy="1866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67055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1" y="0"/>
            <a:ext cx="2636322" cy="1318161"/>
          </a:xfrm>
          <a:prstGeom prst="rect">
            <a:avLst/>
          </a:prstGeom>
        </p:spPr>
      </p:pic>
      <p:pic>
        <p:nvPicPr>
          <p:cNvPr id="5" name="Picture 2" descr="F:\AAA-PDF-SGK\B15-KP1.png"/>
          <p:cNvPicPr>
            <a:picLocks noChangeAspect="1" noChangeArrowheads="1"/>
          </p:cNvPicPr>
          <p:nvPr/>
        </p:nvPicPr>
        <p:blipFill>
          <a:blip r:embed="rId4" cstate="print"/>
          <a:srcRect l="17175" t="29090" r="7361" b="43635"/>
          <a:stretch>
            <a:fillRect/>
          </a:stretch>
        </p:blipFill>
        <p:spPr bwMode="auto">
          <a:xfrm>
            <a:off x="481620" y="1175656"/>
            <a:ext cx="8175492" cy="3987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75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0A8146-C167-430F-A2C4-6E1439BDC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222" t="26285" r="38889" b="38142"/>
          <a:stretch/>
        </p:blipFill>
        <p:spPr>
          <a:xfrm>
            <a:off x="462196" y="70720"/>
            <a:ext cx="2293963" cy="938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E2749-05EA-461F-BC2A-638687DE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047" y="967968"/>
            <a:ext cx="5390303" cy="4177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5FC58-055D-4E5F-B688-906162D28853}"/>
              </a:ext>
            </a:extLst>
          </p:cNvPr>
          <p:cNvSpPr txBox="1"/>
          <p:nvPr/>
        </p:nvSpPr>
        <p:spPr>
          <a:xfrm>
            <a:off x="1734598" y="1719650"/>
            <a:ext cx="3369332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0c0i Linotte Semi Bold"/>
                <a:ea typeface="+mn-ea"/>
                <a:cs typeface="+mn-cs"/>
              </a:rPr>
              <a:t>THỬ</a:t>
            </a:r>
            <a:r>
              <a:rPr kumimoji="0" lang="en-US" sz="4001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0c0i Linotte Semi Bold"/>
                <a:ea typeface="+mn-ea"/>
                <a:cs typeface="+mn-cs"/>
              </a:rPr>
              <a:t> THÁCH</a:t>
            </a:r>
            <a:endParaRPr kumimoji="0" lang="en-US" sz="400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0c0i Linotte Semi Bol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A2552D-9F50-4F0F-92F4-C48AEA0B9B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00" t="4074" r="16000" b="12963"/>
          <a:stretch/>
        </p:blipFill>
        <p:spPr>
          <a:xfrm rot="6743667">
            <a:off x="5807182" y="3155453"/>
            <a:ext cx="637040" cy="990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2552D-9F50-4F0F-92F4-C48AEA0B9B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00" t="4074" r="16000" b="12963"/>
          <a:stretch/>
        </p:blipFill>
        <p:spPr>
          <a:xfrm rot="8512010">
            <a:off x="2437639" y="3741866"/>
            <a:ext cx="637040" cy="990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2552D-9F50-4F0F-92F4-C48AEA0B9B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00" t="4074" r="16000" b="12963"/>
          <a:stretch/>
        </p:blipFill>
        <p:spPr>
          <a:xfrm rot="3944643">
            <a:off x="6130712" y="2050650"/>
            <a:ext cx="637040" cy="990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2552D-9F50-4F0F-92F4-C48AEA0B9B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00" t="4074" r="16000" b="12963"/>
          <a:stretch/>
        </p:blipFill>
        <p:spPr>
          <a:xfrm rot="3550157">
            <a:off x="5942845" y="999935"/>
            <a:ext cx="637040" cy="990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A2552D-9F50-4F0F-92F4-C48AEA0B9B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00" t="4074" r="16000" b="12963"/>
          <a:stretch/>
        </p:blipFill>
        <p:spPr>
          <a:xfrm rot="8512010">
            <a:off x="3806939" y="3844924"/>
            <a:ext cx="637040" cy="990950"/>
          </a:xfrm>
          <a:prstGeom prst="rect">
            <a:avLst/>
          </a:prstGeom>
        </p:spPr>
      </p:pic>
      <p:pic>
        <p:nvPicPr>
          <p:cNvPr id="13" name="a a dong ho 1 phut 30 gi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92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37736" y="139043"/>
            <a:ext cx="1779677" cy="10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2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★ Just Dance Kids 2 - I'm a Gummy Bear (The Gummy Bear Song) (HD) ★">
            <a:hlinkClick r:id="" action="ppaction://media"/>
            <a:extLst>
              <a:ext uri="{FF2B5EF4-FFF2-40B4-BE49-F238E27FC236}">
                <a16:creationId xmlns:a16="http://schemas.microsoft.com/office/drawing/2014/main" id="{08821FD3-4513-448F-9394-0BDE722276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786" y="236737"/>
            <a:ext cx="8348814" cy="46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46374" y="3674515"/>
            <a:ext cx="4562786" cy="740980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46374" y="2828532"/>
            <a:ext cx="3470108" cy="740980"/>
          </a:xfrm>
          <a:prstGeom prst="roundRect">
            <a:avLst/>
          </a:prstGeom>
          <a:ln w="57150">
            <a:solidFill>
              <a:srgbClr val="3B6BD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6375" y="2017986"/>
            <a:ext cx="3470108" cy="7409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5" y="141942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15-HĐ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8106" y="1860708"/>
            <a:ext cx="4978673" cy="1280160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8344" y="220832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- Toa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94812" y="2175383"/>
            <a:ext cx="405942" cy="416104"/>
            <a:chOff x="7632352" y="2681286"/>
            <a:chExt cx="405942" cy="416104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0c0i Linotte" pitchFamily="2" charset="0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r0c0i Linotte" pitchFamily="2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4812" y="2175383"/>
            <a:ext cx="405942" cy="413868"/>
            <a:chOff x="7632352" y="2681286"/>
            <a:chExt cx="405942" cy="413868"/>
          </a:xfrm>
        </p:grpSpPr>
        <p:sp>
          <p:nvSpPr>
            <p:cNvPr id="1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0c0i Linotte" pitchFamily="2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8164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r0c0i Linotte" pitchFamily="2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457679" y="2224093"/>
            <a:ext cx="2485671" cy="3572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ở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trước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toa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2.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8344" y="3067733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- Toa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94812" y="3020692"/>
            <a:ext cx="405942" cy="416104"/>
            <a:chOff x="7632352" y="2681286"/>
            <a:chExt cx="405942" cy="416104"/>
          </a:xfrm>
        </p:grpSpPr>
        <p:sp>
          <p:nvSpPr>
            <p:cNvPr id="1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0c0i Linotte" pitchFamily="2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r0c0i Linotte" pitchFamily="2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08520" y="3023175"/>
            <a:ext cx="405942" cy="413868"/>
            <a:chOff x="7632352" y="2681286"/>
            <a:chExt cx="405942" cy="413868"/>
          </a:xfrm>
        </p:grpSpPr>
        <p:sp>
          <p:nvSpPr>
            <p:cNvPr id="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0c0i Linotte" pitchFamily="2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r0c0i Linotte" pitchFamily="2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457679" y="3067733"/>
            <a:ext cx="2070427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ở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sau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toa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3.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7015" y="3844048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- Toa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24983" y="3828282"/>
            <a:ext cx="405942" cy="416104"/>
            <a:chOff x="7632352" y="2681286"/>
            <a:chExt cx="405942" cy="416104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0c0i Linotte" pitchFamily="2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r0c0i Linotte" pitchFamily="2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34131" y="3829047"/>
            <a:ext cx="405942" cy="413868"/>
            <a:chOff x="7632352" y="2681286"/>
            <a:chExt cx="405942" cy="413868"/>
          </a:xfrm>
        </p:grpSpPr>
        <p:sp>
          <p:nvSpPr>
            <p:cNvPr id="2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0c0i Linotte" pitchFamily="2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r0c0i Linotte" pitchFamily="2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440073" y="3857202"/>
            <a:ext cx="3852017" cy="40594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ở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giữa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toa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1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và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r0c0i Linotte" pitchFamily="2" charset="0"/>
                <a:cs typeface="Lato" panose="020F0502020204030203" pitchFamily="34" charset="0"/>
              </a:rPr>
              <a:t>toa</a:t>
            </a:r>
            <a:r>
              <a:rPr lang="en-GB" b="1" dirty="0">
                <a:latin typeface="r0c0i Linotte" pitchFamily="2" charset="0"/>
                <a:cs typeface="Lato" panose="020F0502020204030203" pitchFamily="34" charset="0"/>
              </a:rPr>
              <a:t> 3.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0654" y="1015346"/>
            <a:ext cx="4445945" cy="30461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r0c0i Linotte" pitchFamily="2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36" name="Oval 35"/>
          <p:cNvSpPr/>
          <p:nvPr/>
        </p:nvSpPr>
        <p:spPr>
          <a:xfrm>
            <a:off x="4529399" y="2193647"/>
            <a:ext cx="914400" cy="914400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592379" y="2185971"/>
            <a:ext cx="914400" cy="914400"/>
          </a:xfrm>
          <a:prstGeom prst="ellipse">
            <a:avLst/>
          </a:prstGeom>
          <a:noFill/>
          <a:ln w="57150">
            <a:solidFill>
              <a:srgbClr val="3B6BD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530692" y="217568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0c0i Linot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9896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7" grpId="0" animBg="1"/>
      <p:bldP spid="2" grpId="0" animBg="1"/>
      <p:bldP spid="36" grpId="0" animBg="1"/>
      <p:bldP spid="38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8814</TotalTime>
  <Words>426</Words>
  <Application>Microsoft Office PowerPoint</Application>
  <PresentationFormat>Custom</PresentationFormat>
  <Paragraphs>58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r0c0i Linotte</vt:lpstr>
      <vt:lpstr>r0c0i Linotte Semi Bold</vt:lpstr>
      <vt:lpstr>Times New Roman</vt:lpstr>
      <vt:lpstr>Office Theme</vt:lpstr>
      <vt:lpstr>1_Office Theme</vt:lpstr>
      <vt:lpstr>2_Office Theme</vt:lpstr>
      <vt:lpstr>4_Office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Bùi Thu Nga</cp:lastModifiedBy>
  <cp:revision>286</cp:revision>
  <dcterms:created xsi:type="dcterms:W3CDTF">2020-02-21T03:04:01Z</dcterms:created>
  <dcterms:modified xsi:type="dcterms:W3CDTF">2022-12-18T14:43:36Z</dcterms:modified>
</cp:coreProperties>
</file>