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92" r:id="rId3"/>
    <p:sldId id="393" r:id="rId4"/>
    <p:sldId id="394" r:id="rId5"/>
    <p:sldId id="395" r:id="rId6"/>
    <p:sldId id="259" r:id="rId7"/>
    <p:sldId id="260" r:id="rId8"/>
    <p:sldId id="380" r:id="rId9"/>
    <p:sldId id="336" r:id="rId10"/>
    <p:sldId id="262" r:id="rId11"/>
    <p:sldId id="263" r:id="rId12"/>
    <p:sldId id="282" r:id="rId13"/>
    <p:sldId id="283" r:id="rId14"/>
    <p:sldId id="284" r:id="rId15"/>
    <p:sldId id="264" r:id="rId16"/>
    <p:sldId id="372" r:id="rId17"/>
    <p:sldId id="357" r:id="rId18"/>
    <p:sldId id="350" r:id="rId19"/>
    <p:sldId id="355" r:id="rId20"/>
    <p:sldId id="267" r:id="rId21"/>
    <p:sldId id="381" r:id="rId22"/>
    <p:sldId id="382" r:id="rId23"/>
    <p:sldId id="383" r:id="rId24"/>
    <p:sldId id="314" r:id="rId25"/>
    <p:sldId id="272" r:id="rId26"/>
    <p:sldId id="338" r:id="rId27"/>
    <p:sldId id="386" r:id="rId28"/>
    <p:sldId id="390" r:id="rId29"/>
    <p:sldId id="326" r:id="rId30"/>
    <p:sldId id="274" r:id="rId31"/>
    <p:sldId id="275" r:id="rId32"/>
    <p:sldId id="391" r:id="rId33"/>
    <p:sldId id="277" r:id="rId3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9" autoAdjust="0"/>
    <p:restoredTop sz="91993" autoAdjust="0"/>
  </p:normalViewPr>
  <p:slideViewPr>
    <p:cSldViewPr>
      <p:cViewPr>
        <p:scale>
          <a:sx n="64" d="100"/>
          <a:sy n="64" d="100"/>
        </p:scale>
        <p:origin x="-834" y="-17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6/13/2021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286526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6/13/2021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92122"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chườm</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608472"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21698"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gươm</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474094"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106930"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815714"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997922"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ướm</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309786" y="46674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68248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3598839" y="5986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mướp</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312065" y="5986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nượp</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171626"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202054"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6806081"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898828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ướp</a:t>
            </a:r>
            <a:endParaRPr lang="en-US" sz="60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9305119" y="58104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773" y="-104211"/>
            <a:ext cx="5442107" cy="477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8" grpId="0"/>
      <p:bldP spid="29" grpId="0"/>
      <p:bldP spid="30" grpId="0"/>
      <p:bldP spid="31"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5919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bướm</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6089137" y="5591905"/>
            <a:ext cx="25957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cute butterfly - butterfly Wallpaper (2728x1740) (261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736" y="473439"/>
            <a:ext cx="6951831" cy="443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nườm nượp</a:t>
            </a:r>
          </a:p>
        </p:txBody>
      </p:sp>
      <p:sp>
        <p:nvSpPr>
          <p:cNvPr id="6" name="Title 1"/>
          <p:cNvSpPr txBox="1">
            <a:spLocks/>
          </p:cNvSpPr>
          <p:nvPr/>
        </p:nvSpPr>
        <p:spPr>
          <a:xfrm>
            <a:off x="6541196"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ươp</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Nườm nượp dòng người đổ về các thành phố lớn sau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797" y="457200"/>
            <a:ext cx="8016043" cy="445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giàn mướp</a:t>
            </a:r>
          </a:p>
        </p:txBody>
      </p:sp>
      <p:sp>
        <p:nvSpPr>
          <p:cNvPr id="5" name="Title 1"/>
          <p:cNvSpPr txBox="1">
            <a:spLocks/>
          </p:cNvSpPr>
          <p:nvPr/>
        </p:nvSpPr>
        <p:spPr>
          <a:xfrm>
            <a:off x="6036993"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ươp</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Xơ mướp, lá và quả mướp có công dụng gì và cách dùng làm th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85" y="457200"/>
            <a:ext cx="7865395" cy="442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nườm nượp</a:t>
            </a: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con bướm</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giàn mướp</a:t>
            </a:r>
          </a:p>
        </p:txBody>
      </p:sp>
      <p:pic>
        <p:nvPicPr>
          <p:cNvPr id="11" name="Picture 2" descr="Xơ mướp, lá và quả mướp có công dụng gì và cách dùng làm thuố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548" y="2209800"/>
            <a:ext cx="3665542" cy="206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ườm nượp dòng người đổ về các thành phố lớn sau tế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019" y="2209800"/>
            <a:ext cx="3707400" cy="20616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te butterfly - butterfly Wallpaper (2728x1740) (261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31" y="2209800"/>
            <a:ext cx="3228068" cy="206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nườm nượp</a:t>
            </a:r>
            <a:endParaRPr lang="en-US" sz="54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bướm</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a:t>
            </a:r>
            <a:r>
              <a:rPr lang="en-US" sz="5400" smtClean="0">
                <a:solidFill>
                  <a:srgbClr val="0070C0"/>
                </a:solidFill>
                <a:latin typeface="Arial-Rounded" pitchFamily="34" charset="0"/>
                <a:ea typeface="Arial-Rounded" pitchFamily="34" charset="0"/>
                <a:cs typeface="Arial-Rounded" pitchFamily="34" charset="0"/>
              </a:rPr>
              <a:t>iàn mướp</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5110"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lượm</a:t>
            </a:r>
            <a:endParaRPr lang="en-US" sz="54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588171" y="48960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mướp</a:t>
            </a:r>
            <a:endParaRPr lang="en-US" sz="54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33189" y="48960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nượp</a:t>
            </a:r>
            <a:endParaRPr lang="en-US" sz="54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962313"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ư</a:t>
            </a:r>
            <a:r>
              <a:rPr lang="en-US" sz="5400" smtClean="0">
                <a:solidFill>
                  <a:srgbClr val="0070C0"/>
                </a:solidFill>
                <a:latin typeface="Arial-Rounded" pitchFamily="34" charset="0"/>
                <a:ea typeface="Arial-Rounded" pitchFamily="34" charset="0"/>
                <a:cs typeface="Arial-Rounded" pitchFamily="34" charset="0"/>
              </a:rPr>
              <a:t>ớp</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737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chườm</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3579498"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ượm</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292724"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gươm</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89795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ướm</a:t>
            </a:r>
            <a:endParaRPr lang="en-US" sz="54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022" y="152400"/>
            <a:ext cx="4497609" cy="394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53085"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Ŕ</a:t>
            </a:r>
            <a:r>
              <a:rPr lang="el-GR" sz="28600">
                <a:solidFill>
                  <a:srgbClr val="FF0000"/>
                </a:solidFill>
                <a:latin typeface="HP001 4 hàng"/>
              </a:rPr>
              <a:t>Χ</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Ŕ</a:t>
            </a:r>
            <a:r>
              <a:rPr lang="el-GR" sz="14000">
                <a:solidFill>
                  <a:srgbClr val="FF0000"/>
                </a:solidFill>
                <a:latin typeface="HP001 4 hàng"/>
              </a:rPr>
              <a:t>Χ</a:t>
            </a:r>
            <a:endParaRPr lang="en-US" sz="14000">
              <a:solidFill>
                <a:srgbClr val="FF0000"/>
              </a:solidFill>
              <a:latin typeface="HP001 4 hàng" pitchFamily="34" charset="0"/>
            </a:endParaRPr>
          </a:p>
        </p:txBody>
      </p:sp>
      <p:grpSp>
        <p:nvGrpSpPr>
          <p:cNvPr id="5" name="Group 4"/>
          <p:cNvGrpSpPr/>
          <p:nvPr/>
        </p:nvGrpSpPr>
        <p:grpSpPr>
          <a:xfrm>
            <a:off x="-84357" y="76202"/>
            <a:ext cx="6756905" cy="941185"/>
            <a:chOff x="63500" y="1429216"/>
            <a:chExt cx="5080245" cy="705889"/>
          </a:xfrm>
        </p:grpSpPr>
        <p:sp>
          <p:nvSpPr>
            <p:cNvPr id="6" name="Rounded Rectangle 5"/>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ƯƠ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8013" y="152400"/>
            <a:ext cx="10945812" cy="416242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39949" y="1628776"/>
            <a:ext cx="955390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Ŕ</a:t>
            </a:r>
            <a:r>
              <a:rPr lang="el-GR" sz="28600">
                <a:solidFill>
                  <a:srgbClr val="FF0000"/>
                </a:solidFill>
                <a:latin typeface="HP001 4 hàng"/>
              </a:rPr>
              <a:t>Υ </a:t>
            </a:r>
            <a:endParaRPr lang="en-US" sz="28600">
              <a:solidFill>
                <a:srgbClr val="FF0000"/>
              </a:solidFill>
              <a:latin typeface="HP001 4 hàng" pitchFamily="34" charset="0"/>
            </a:endParaRPr>
          </a:p>
        </p:txBody>
      </p:sp>
      <p:sp>
        <p:nvSpPr>
          <p:cNvPr id="8" name="TextBox 7"/>
          <p:cNvSpPr txBox="1"/>
          <p:nvPr/>
        </p:nvSpPr>
        <p:spPr>
          <a:xfrm>
            <a:off x="8180897"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Ŕ</a:t>
            </a:r>
            <a:r>
              <a:rPr lang="el-GR" sz="14000">
                <a:solidFill>
                  <a:srgbClr val="FF0000"/>
                </a:solidFill>
                <a:latin typeface="HP001 4 hàng"/>
              </a:rPr>
              <a:t>Υ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6776"/>
          <a:stretch/>
        </p:blipFill>
        <p:spPr>
          <a:xfrm>
            <a:off x="1658441" y="1523999"/>
            <a:ext cx="8792308" cy="5021705"/>
          </a:xfrm>
          <a:prstGeom prst="rect">
            <a:avLst/>
          </a:prstGeom>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3" name="TextBox 2"/>
          <p:cNvSpPr txBox="1"/>
          <p:nvPr/>
        </p:nvSpPr>
        <p:spPr>
          <a:xfrm>
            <a:off x="1737519" y="1676400"/>
            <a:ext cx="3352800" cy="1107996"/>
          </a:xfrm>
          <a:prstGeom prst="rect">
            <a:avLst/>
          </a:prstGeom>
          <a:noFill/>
        </p:spPr>
        <p:txBody>
          <a:bodyPr wrap="square" rtlCol="0">
            <a:spAutoFit/>
          </a:bodyPr>
          <a:lstStyle/>
          <a:p>
            <a:pPr algn="ctr"/>
            <a:r>
              <a:rPr lang="en-US" sz="6600" smtClean="0">
                <a:solidFill>
                  <a:srgbClr val="FF0000"/>
                </a:solidFill>
                <a:latin typeface="Kids" pitchFamily="2" charset="0"/>
                <a:ea typeface="Kids" pitchFamily="2" charset="0"/>
                <a:cs typeface="Kids" pitchFamily="2" charset="0"/>
              </a:rPr>
              <a:t>GIẢI</a:t>
            </a:r>
            <a:endParaRPr lang="en-US" sz="6600">
              <a:solidFill>
                <a:srgbClr val="FF0000"/>
              </a:solidFill>
              <a:latin typeface="Kids" pitchFamily="2" charset="0"/>
              <a:ea typeface="Kids" pitchFamily="2" charset="0"/>
              <a:cs typeface="Kids" pitchFamily="2" charset="0"/>
            </a:endParaRPr>
          </a:p>
        </p:txBody>
      </p:sp>
      <p:sp>
        <p:nvSpPr>
          <p:cNvPr id="7" name="TextBox 6"/>
          <p:cNvSpPr txBox="1"/>
          <p:nvPr/>
        </p:nvSpPr>
        <p:spPr>
          <a:xfrm>
            <a:off x="4252119" y="1676400"/>
            <a:ext cx="3352800" cy="1107996"/>
          </a:xfrm>
          <a:prstGeom prst="rect">
            <a:avLst/>
          </a:prstGeom>
          <a:noFill/>
        </p:spPr>
        <p:txBody>
          <a:bodyPr wrap="square" rtlCol="0">
            <a:spAutoFit/>
          </a:bodyPr>
          <a:lstStyle/>
          <a:p>
            <a:pPr algn="ctr"/>
            <a:r>
              <a:rPr lang="en-US" sz="6600" smtClean="0">
                <a:solidFill>
                  <a:srgbClr val="00B050"/>
                </a:solidFill>
                <a:latin typeface="Kids" pitchFamily="2" charset="0"/>
                <a:ea typeface="Kids" pitchFamily="2" charset="0"/>
                <a:cs typeface="Kids" pitchFamily="2" charset="0"/>
              </a:rPr>
              <a:t>CÂU</a:t>
            </a:r>
            <a:endParaRPr lang="en-US" sz="6600">
              <a:solidFill>
                <a:srgbClr val="00B050"/>
              </a:solidFill>
              <a:latin typeface="Kids" pitchFamily="2" charset="0"/>
              <a:ea typeface="Kids" pitchFamily="2" charset="0"/>
              <a:cs typeface="Kids" pitchFamily="2" charset="0"/>
            </a:endParaRPr>
          </a:p>
        </p:txBody>
      </p:sp>
      <p:sp>
        <p:nvSpPr>
          <p:cNvPr id="8" name="TextBox 7"/>
          <p:cNvSpPr txBox="1"/>
          <p:nvPr/>
        </p:nvSpPr>
        <p:spPr>
          <a:xfrm>
            <a:off x="6842919" y="1676400"/>
            <a:ext cx="3352800" cy="1107996"/>
          </a:xfrm>
          <a:prstGeom prst="rect">
            <a:avLst/>
          </a:prstGeom>
          <a:noFill/>
        </p:spPr>
        <p:txBody>
          <a:bodyPr wrap="square" rtlCol="0">
            <a:spAutoFit/>
          </a:bodyPr>
          <a:lstStyle/>
          <a:p>
            <a:pPr algn="ctr"/>
            <a:r>
              <a:rPr lang="en-US" sz="6600" smtClean="0">
                <a:solidFill>
                  <a:srgbClr val="FFC000"/>
                </a:solidFill>
                <a:latin typeface="Kids" pitchFamily="2" charset="0"/>
                <a:ea typeface="Kids" pitchFamily="2" charset="0"/>
                <a:cs typeface="Kids" pitchFamily="2" charset="0"/>
              </a:rPr>
              <a:t>ĐỐ</a:t>
            </a:r>
            <a:endParaRPr lang="en-US" sz="6600">
              <a:solidFill>
                <a:srgbClr val="FFC000"/>
              </a:solidFill>
              <a:latin typeface="Kids" pitchFamily="2" charset="0"/>
              <a:ea typeface="Kids" pitchFamily="2" charset="0"/>
              <a:cs typeface="Kids" pitchFamily="2" charset="0"/>
            </a:endParaRPr>
          </a:p>
        </p:txBody>
      </p:sp>
    </p:spTree>
    <p:extLst>
      <p:ext uri="{BB962C8B-B14F-4D97-AF65-F5344CB8AC3E}">
        <p14:creationId xmlns:p14="http://schemas.microsoft.com/office/powerpoint/2010/main" val="4063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341" fill="hold">
                                          <p:stCondLst>
                                            <p:cond delay="0"/>
                                          </p:stCondLst>
                                        </p:cTn>
                                        <p:tgtEl>
                                          <p:spTgt spid="3"/>
                                        </p:tgtEl>
                                        <p:attrNameLst>
                                          <p:attrName>style.rotation</p:attrName>
                                        </p:attrNameLst>
                                      </p:cBhvr>
                                      <p:to>
                                        <p:strVal val="-45.0"/>
                                      </p:to>
                                    </p:set>
                                    <p:anim calcmode="lin" valueType="num">
                                      <p:cBhvr>
                                        <p:cTn id="8"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875"/>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set>
                                      <p:cBhvr>
                                        <p:cTn id="15" dur="341" fill="hold">
                                          <p:stCondLst>
                                            <p:cond delay="0"/>
                                          </p:stCondLst>
                                        </p:cTn>
                                        <p:tgtEl>
                                          <p:spTgt spid="7"/>
                                        </p:tgtEl>
                                        <p:attrNameLst>
                                          <p:attrName>style.rotation</p:attrName>
                                        </p:attrNameLst>
                                      </p:cBhvr>
                                      <p:to>
                                        <p:strVal val="-45.0"/>
                                      </p:to>
                                    </p:set>
                                    <p:anim calcmode="lin" valueType="num">
                                      <p:cBhvr>
                                        <p:cTn id="16"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7"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8"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9"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3375"/>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set>
                                      <p:cBhvr>
                                        <p:cTn id="23" dur="341" fill="hold">
                                          <p:stCondLst>
                                            <p:cond delay="0"/>
                                          </p:stCondLst>
                                        </p:cTn>
                                        <p:tgtEl>
                                          <p:spTgt spid="8"/>
                                        </p:tgtEl>
                                        <p:attrNameLst>
                                          <p:attrName>style.rotation</p:attrName>
                                        </p:attrNameLst>
                                      </p:cBhvr>
                                      <p:to>
                                        <p:strVal val="-45.0"/>
                                      </p:to>
                                    </p:set>
                                    <p:anim calcmode="lin" valueType="num">
                                      <p:cBhvr>
                                        <p:cTn id="24"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5"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6"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7"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ƯƠ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94519" y="0"/>
            <a:ext cx="10952830" cy="547641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1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6980" y="822434"/>
            <a:ext cx="3414777"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wưĦ </a:t>
            </a:r>
            <a:endParaRPr lang="en-US" sz="8400">
              <a:solidFill>
                <a:srgbClr val="FF0000"/>
              </a:solidFill>
              <a:latin typeface="HP001 4 hàng" pitchFamily="34" charset="0"/>
            </a:endParaRPr>
          </a:p>
        </p:txBody>
      </p:sp>
      <p:sp>
        <p:nvSpPr>
          <p:cNvPr id="8" name="TextBox 7"/>
          <p:cNvSpPr txBox="1"/>
          <p:nvPr/>
        </p:nvSpPr>
        <p:spPr>
          <a:xfrm>
            <a:off x="3953151" y="1223070"/>
            <a:ext cx="2297569" cy="769243"/>
          </a:xfrm>
          <a:prstGeom prst="rect">
            <a:avLst/>
          </a:prstGeom>
          <a:noFill/>
        </p:spPr>
        <p:txBody>
          <a:bodyPr wrap="square" lIns="121725" tIns="60862" rIns="121725" bIns="60862" rtlCol="0">
            <a:spAutoFit/>
          </a:bodyPr>
          <a:lstStyle/>
          <a:p>
            <a:r>
              <a:rPr lang="vi-VN" sz="4200">
                <a:solidFill>
                  <a:srgbClr val="FF0000"/>
                </a:solidFill>
                <a:latin typeface="HP001 4 hàng"/>
              </a:rPr>
              <a:t>wưĦ </a:t>
            </a:r>
            <a:endParaRPr lang="en-US" sz="4200">
              <a:solidFill>
                <a:srgbClr val="FF0000"/>
              </a:solidFill>
              <a:latin typeface="HP001 4 hàng" pitchFamily="34" charset="0"/>
            </a:endParaRPr>
          </a:p>
        </p:txBody>
      </p:sp>
      <p:sp>
        <p:nvSpPr>
          <p:cNvPr id="13" name="TextBox 12"/>
          <p:cNvSpPr txBox="1"/>
          <p:nvPr/>
        </p:nvSpPr>
        <p:spPr>
          <a:xfrm>
            <a:off x="724801" y="2474408"/>
            <a:ext cx="3414777"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wưĢ </a:t>
            </a:r>
            <a:endParaRPr lang="en-US" sz="8400">
              <a:solidFill>
                <a:srgbClr val="FF0000"/>
              </a:solidFill>
              <a:latin typeface="HP001 4 hàng" pitchFamily="34" charset="0"/>
            </a:endParaRPr>
          </a:p>
        </p:txBody>
      </p:sp>
      <p:sp>
        <p:nvSpPr>
          <p:cNvPr id="14" name="TextBox 13"/>
          <p:cNvSpPr txBox="1"/>
          <p:nvPr/>
        </p:nvSpPr>
        <p:spPr>
          <a:xfrm>
            <a:off x="3967282" y="2876742"/>
            <a:ext cx="2297569" cy="769243"/>
          </a:xfrm>
          <a:prstGeom prst="rect">
            <a:avLst/>
          </a:prstGeom>
          <a:noFill/>
        </p:spPr>
        <p:txBody>
          <a:bodyPr wrap="square" lIns="121725" tIns="60862" rIns="121725" bIns="60862" rtlCol="0">
            <a:spAutoFit/>
          </a:bodyPr>
          <a:lstStyle/>
          <a:p>
            <a:r>
              <a:rPr lang="vi-VN" sz="4200" smtClean="0">
                <a:solidFill>
                  <a:srgbClr val="FF0000"/>
                </a:solidFill>
                <a:latin typeface="HP001 4 hàng"/>
              </a:rPr>
              <a:t>wưĢ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Ŕ</a:t>
            </a:r>
            <a:r>
              <a:rPr lang="el-GR" sz="8400">
                <a:solidFill>
                  <a:srgbClr val="FF0000"/>
                </a:solidFill>
                <a:latin typeface="HP001 4 hàng"/>
              </a:rPr>
              <a:t>Χ </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Ŕ</a:t>
            </a:r>
            <a:r>
              <a:rPr lang="el-GR" sz="4200">
                <a:solidFill>
                  <a:srgbClr val="FF0000"/>
                </a:solidFill>
                <a:latin typeface="HP001 4 hàng"/>
              </a:rPr>
              <a:t>Χ </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Ŕ</a:t>
            </a:r>
            <a:r>
              <a:rPr lang="el-GR" sz="8400">
                <a:solidFill>
                  <a:srgbClr val="FF0000"/>
                </a:solidFill>
                <a:latin typeface="HP001 4 hàng"/>
              </a:rPr>
              <a:t>Υ </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Ŕ</a:t>
            </a:r>
            <a:r>
              <a:rPr lang="el-GR" sz="4200">
                <a:solidFill>
                  <a:srgbClr val="FF0000"/>
                </a:solidFill>
                <a:latin typeface="HP001 4 hàng"/>
              </a:rPr>
              <a:t>Υ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giàn </a:t>
            </a:r>
            <a:r>
              <a:rPr lang="vi-VN" sz="8400">
                <a:solidFill>
                  <a:srgbClr val="FF0000"/>
                </a:solidFill>
                <a:latin typeface="HP001 4 hàng"/>
              </a:rPr>
              <a:t>jưġ </a:t>
            </a:r>
            <a:endParaRPr lang="en-US" sz="8400">
              <a:solidFill>
                <a:srgbClr val="FF0000"/>
              </a:solidFill>
              <a:latin typeface="HP001 4 hàng" pitchFamily="34" charset="0"/>
            </a:endParaRP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r>
              <a:rPr lang="vi-VN" sz="4200" smtClean="0">
                <a:solidFill>
                  <a:srgbClr val="FF0000"/>
                </a:solidFill>
                <a:latin typeface="HP001 4 hàng"/>
              </a:rPr>
              <a:t>giàn </a:t>
            </a:r>
            <a:r>
              <a:rPr lang="vi-VN" sz="4200">
                <a:solidFill>
                  <a:srgbClr val="FF0000"/>
                </a:solidFill>
                <a:latin typeface="HP001 4 hàng"/>
              </a:rPr>
              <a:t>jưġ </a:t>
            </a:r>
            <a:endParaRPr lang="en-US" sz="4200">
              <a:solidFill>
                <a:srgbClr val="FF0000"/>
              </a:solidFill>
              <a:latin typeface="HP001 4 hàng" pitchFamily="34" charset="0"/>
            </a:endParaRPr>
          </a:p>
        </p:txBody>
      </p:sp>
      <p:sp>
        <p:nvSpPr>
          <p:cNvPr id="13" name="TextBox 12"/>
          <p:cNvSpPr txBox="1"/>
          <p:nvPr/>
        </p:nvSpPr>
        <p:spPr>
          <a:xfrm>
            <a:off x="610193" y="2458944"/>
            <a:ext cx="5851726"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wưĦ </a:t>
            </a:r>
            <a:r>
              <a:rPr lang="vi-VN" sz="8400">
                <a:solidFill>
                  <a:srgbClr val="FF0000"/>
                </a:solidFill>
                <a:latin typeface="HP001 4 hàng"/>
              </a:rPr>
              <a:t>wưĢ </a:t>
            </a:r>
            <a:endParaRPr lang="en-US" sz="8400">
              <a:solidFill>
                <a:srgbClr val="FF0000"/>
              </a:solidFill>
              <a:latin typeface="HP001 4 hàng" pitchFamily="34" charset="0"/>
            </a:endParaRPr>
          </a:p>
        </p:txBody>
      </p:sp>
      <p:sp>
        <p:nvSpPr>
          <p:cNvPr id="14" name="TextBox 13"/>
          <p:cNvSpPr txBox="1"/>
          <p:nvPr/>
        </p:nvSpPr>
        <p:spPr>
          <a:xfrm>
            <a:off x="7210171" y="2845512"/>
            <a:ext cx="3747548" cy="769243"/>
          </a:xfrm>
          <a:prstGeom prst="rect">
            <a:avLst/>
          </a:prstGeom>
          <a:noFill/>
        </p:spPr>
        <p:txBody>
          <a:bodyPr wrap="square" lIns="121725" tIns="60862" rIns="121725" bIns="60862" rtlCol="0">
            <a:spAutoFit/>
          </a:bodyPr>
          <a:lstStyle/>
          <a:p>
            <a:r>
              <a:rPr lang="vi-VN" sz="4200" smtClean="0">
                <a:solidFill>
                  <a:srgbClr val="FF0000"/>
                </a:solidFill>
                <a:latin typeface="HP001 4 hàng"/>
              </a:rPr>
              <a:t>wưĦ </a:t>
            </a:r>
            <a:r>
              <a:rPr lang="vi-VN" sz="4200">
                <a:solidFill>
                  <a:srgbClr val="FF0000"/>
                </a:solidFill>
                <a:latin typeface="HP001 4 hàng"/>
              </a:rPr>
              <a:t>wưĢ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51919" y="296916"/>
            <a:ext cx="7197015" cy="6218559"/>
            <a:chOff x="2651919" y="296916"/>
            <a:chExt cx="7197015" cy="6218559"/>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26293" r="28025" b="29526"/>
            <a:stretch/>
          </p:blipFill>
          <p:spPr bwMode="auto">
            <a:xfrm>
              <a:off x="2651919" y="296916"/>
              <a:ext cx="7116971" cy="393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006" t="25683" r="27555" b="48635"/>
            <a:stretch/>
          </p:blipFill>
          <p:spPr bwMode="auto">
            <a:xfrm>
              <a:off x="2655231" y="4229475"/>
              <a:ext cx="719370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607" t="3601" b="66437"/>
          <a:stretch/>
        </p:blipFill>
        <p:spPr>
          <a:xfrm>
            <a:off x="1739397" y="0"/>
            <a:ext cx="8599453" cy="400923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31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a:t>
            </a:r>
            <a:r>
              <a:rPr lang="en-US" sz="4000" smtClean="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cxnSp>
        <p:nvCxnSpPr>
          <p:cNvPr id="11" name="Straight Connector 10"/>
          <p:cNvCxnSpPr/>
          <p:nvPr/>
        </p:nvCxnSpPr>
        <p:spPr>
          <a:xfrm flipH="1">
            <a:off x="9870318" y="454458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09268" y="372185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9896127" y="374621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703856" y="398038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34117" y="500922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96127" y="441532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34226" y="5061209"/>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826650" y="5016751"/>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91050" y="488748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0724522" y="5581603"/>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4226" y="545233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3745617" y="4475611"/>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44787" y="618630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998823" y="54829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6</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ươm</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mướp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sp>
        <p:nvSpPr>
          <p:cNvPr id="14" name="Rounded Rectangle 13"/>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Mèo mướp đang sưởi nắng ở đâu?</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456011" y="1981200"/>
            <a:ext cx="1127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5118" y="2617702"/>
            <a:ext cx="24154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Khi sưởi nắng, cơ thể mèo có gì đáng yêu?</a:t>
            </a:r>
            <a:endParaRPr lang="en-US" sz="4800">
              <a:latin typeface="Arial-Rounded" pitchFamily="34" charset="0"/>
              <a:ea typeface="Arial-Rounded" pitchFamily="34" charset="0"/>
              <a:cs typeface="Arial-Rounded" pitchFamily="34" charset="0"/>
            </a:endParaRPr>
          </a:p>
        </p:txBody>
      </p:sp>
      <p:cxnSp>
        <p:nvCxnSpPr>
          <p:cNvPr id="26" name="Straight Connector 25"/>
          <p:cNvCxnSpPr/>
          <p:nvPr/>
        </p:nvCxnSpPr>
        <p:spPr>
          <a:xfrm>
            <a:off x="3109119" y="2646605"/>
            <a:ext cx="8458200" cy="2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7820" y="3297496"/>
            <a:ext cx="66202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Sưởi nắng mang lại lợi ích gì cho mèo?</a:t>
            </a:r>
            <a:endParaRPr lang="en-US" sz="4800">
              <a:latin typeface="Arial-Rounded" pitchFamily="34" charset="0"/>
              <a:ea typeface="Arial-Rounded" pitchFamily="34" charset="0"/>
              <a:cs typeface="Arial-Rounded" pitchFamily="34" charset="0"/>
            </a:endParaRPr>
          </a:p>
        </p:txBody>
      </p:sp>
      <p:cxnSp>
        <p:nvCxnSpPr>
          <p:cNvPr id="33" name="Straight Connector 32"/>
          <p:cNvCxnSpPr/>
          <p:nvPr/>
        </p:nvCxnSpPr>
        <p:spPr>
          <a:xfrm>
            <a:off x="7799708" y="3949264"/>
            <a:ext cx="3984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5118" y="4572000"/>
            <a:ext cx="54772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èo Tắm Nắng Con Phần Còn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19" y="533400"/>
            <a:ext cx="9160030" cy="533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53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31" y="-248831"/>
            <a:ext cx="9957955" cy="5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9519" y="228600"/>
            <a:ext cx="7384256" cy="2585323"/>
          </a:xfrm>
          <a:prstGeom prst="rect">
            <a:avLst/>
          </a:prstGeom>
        </p:spPr>
        <p:txBody>
          <a:bodyPr wrap="square">
            <a:spAutoFit/>
          </a:bodyPr>
          <a:lstStyle/>
          <a:p>
            <a:pPr algn="just"/>
            <a:r>
              <a:rPr lang="vi-VN" sz="5400">
                <a:solidFill>
                  <a:srgbClr val="0070C0"/>
                </a:solidFill>
                <a:latin typeface="Arial-Rounded" pitchFamily="34" charset="0"/>
                <a:ea typeface="Arial-Rounded" pitchFamily="34" charset="0"/>
                <a:cs typeface="Arial-Rounded" pitchFamily="34" charset="0"/>
              </a:rPr>
              <a:t>Con gì đuôi ngắn tai dài</a:t>
            </a:r>
          </a:p>
          <a:p>
            <a:pPr algn="just"/>
            <a:r>
              <a:rPr lang="vi-VN" sz="5400">
                <a:solidFill>
                  <a:srgbClr val="0070C0"/>
                </a:solidFill>
                <a:latin typeface="Arial-Rounded" pitchFamily="34" charset="0"/>
                <a:ea typeface="Arial-Rounded" pitchFamily="34" charset="0"/>
                <a:cs typeface="Arial-Rounded" pitchFamily="34" charset="0"/>
              </a:rPr>
              <a:t>Mắt hồng lông mượt</a:t>
            </a:r>
          </a:p>
          <a:p>
            <a:pPr algn="just"/>
            <a:r>
              <a:rPr lang="vi-VN" sz="5400">
                <a:solidFill>
                  <a:srgbClr val="0070C0"/>
                </a:solidFill>
                <a:latin typeface="Arial-Rounded" pitchFamily="34" charset="0"/>
                <a:ea typeface="Arial-Rounded" pitchFamily="34" charset="0"/>
                <a:cs typeface="Arial-Rounded" pitchFamily="34" charset="0"/>
              </a:rPr>
              <a:t>Có tài chạy </a:t>
            </a:r>
            <a:r>
              <a:rPr lang="vi-VN" sz="5400" smtClean="0">
                <a:solidFill>
                  <a:srgbClr val="0070C0"/>
                </a:solidFill>
                <a:latin typeface="Arial-Rounded" pitchFamily="34" charset="0"/>
                <a:ea typeface="Arial-Rounded" pitchFamily="34" charset="0"/>
                <a:cs typeface="Arial-Rounded" pitchFamily="34" charset="0"/>
              </a:rPr>
              <a:t>nhanh</a:t>
            </a:r>
            <a:r>
              <a:rPr lang="en-US" sz="5400" smtClean="0">
                <a:solidFill>
                  <a:srgbClr val="0070C0"/>
                </a:solidFill>
                <a:latin typeface="Arial-Rounded" pitchFamily="34" charset="0"/>
                <a:ea typeface="Arial-Rounded" pitchFamily="34" charset="0"/>
                <a:cs typeface="Arial-Rounded" pitchFamily="34" charset="0"/>
              </a:rPr>
              <a:t>?</a:t>
            </a:r>
            <a:endParaRPr lang="vi-VN" sz="5400">
              <a:solidFill>
                <a:srgbClr val="0070C0"/>
              </a:solidFill>
              <a:latin typeface="Arial-Rounded" pitchFamily="34" charset="0"/>
              <a:ea typeface="Arial-Rounded" pitchFamily="34" charset="0"/>
              <a:cs typeface="Arial-Rounded" pitchFamily="34" charset="0"/>
            </a:endParaRPr>
          </a:p>
        </p:txBody>
      </p:sp>
      <p:pic>
        <p:nvPicPr>
          <p:cNvPr id="1026" name="Picture 2" descr="Rabbit Vaccinations | Rabbit Advice | Companion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919" y="2923308"/>
            <a:ext cx="6030305" cy="33920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99519" y="3822543"/>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thỏ</a:t>
            </a:r>
            <a:endParaRPr lang="vi-VN"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3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914400"/>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Vật nuôi yêu thích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58" t="57867" r="6137" b="5517"/>
          <a:stretch/>
        </p:blipFill>
        <p:spPr>
          <a:xfrm>
            <a:off x="2213902" y="2056998"/>
            <a:ext cx="7880026" cy="4648602"/>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31" y="-248831"/>
            <a:ext cx="9957955" cy="5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07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19" y="838200"/>
            <a:ext cx="7384256" cy="4247317"/>
          </a:xfrm>
          <a:prstGeom prst="rect">
            <a:avLst/>
          </a:prstGeom>
        </p:spPr>
        <p:txBody>
          <a:bodyPr wrap="square">
            <a:spAutoFit/>
          </a:bodyPr>
          <a:lstStyle/>
          <a:p>
            <a:r>
              <a:rPr lang="vi-VN" sz="5400">
                <a:solidFill>
                  <a:srgbClr val="0070C0"/>
                </a:solidFill>
                <a:latin typeface="Arial-Rounded" pitchFamily="34" charset="0"/>
                <a:ea typeface="Arial-Rounded" pitchFamily="34" charset="0"/>
                <a:cs typeface="Arial-Rounded" pitchFamily="34" charset="0"/>
              </a:rPr>
              <a:t>Thường nằm đầu hè</a:t>
            </a:r>
          </a:p>
          <a:p>
            <a:r>
              <a:rPr lang="vi-VN" sz="5400">
                <a:solidFill>
                  <a:srgbClr val="0070C0"/>
                </a:solidFill>
                <a:latin typeface="Arial-Rounded" pitchFamily="34" charset="0"/>
                <a:ea typeface="Arial-Rounded" pitchFamily="34" charset="0"/>
                <a:cs typeface="Arial-Rounded" pitchFamily="34" charset="0"/>
              </a:rPr>
              <a:t>Giữ cho nhà chủ</a:t>
            </a:r>
          </a:p>
          <a:p>
            <a:r>
              <a:rPr lang="vi-VN" sz="5400">
                <a:solidFill>
                  <a:srgbClr val="0070C0"/>
                </a:solidFill>
                <a:latin typeface="Arial-Rounded" pitchFamily="34" charset="0"/>
                <a:ea typeface="Arial-Rounded" pitchFamily="34" charset="0"/>
                <a:cs typeface="Arial-Rounded" pitchFamily="34" charset="0"/>
              </a:rPr>
              <a:t>Người lạ nó sủa</a:t>
            </a:r>
          </a:p>
          <a:p>
            <a:r>
              <a:rPr lang="vi-VN" sz="5400">
                <a:solidFill>
                  <a:srgbClr val="0070C0"/>
                </a:solidFill>
                <a:latin typeface="Arial-Rounded" pitchFamily="34" charset="0"/>
                <a:ea typeface="Arial-Rounded" pitchFamily="34" charset="0"/>
                <a:cs typeface="Arial-Rounded" pitchFamily="34" charset="0"/>
              </a:rPr>
              <a:t>Người quen nó </a:t>
            </a:r>
            <a:r>
              <a:rPr lang="vi-VN" sz="5400" smtClean="0">
                <a:solidFill>
                  <a:srgbClr val="0070C0"/>
                </a:solidFill>
                <a:latin typeface="Arial-Rounded" pitchFamily="34" charset="0"/>
                <a:ea typeface="Arial-Rounded" pitchFamily="34" charset="0"/>
                <a:cs typeface="Arial-Rounded" pitchFamily="34" charset="0"/>
              </a:rPr>
              <a:t>mừng</a:t>
            </a:r>
            <a:r>
              <a:rPr lang="en-US" sz="5400" smtClean="0">
                <a:solidFill>
                  <a:srgbClr val="0070C0"/>
                </a:solidFill>
                <a:latin typeface="Arial-Rounded" pitchFamily="34" charset="0"/>
                <a:ea typeface="Arial-Rounded" pitchFamily="34" charset="0"/>
                <a:cs typeface="Arial-Rounded" pitchFamily="34" charset="0"/>
              </a:rPr>
              <a:t>.</a:t>
            </a:r>
          </a:p>
          <a:p>
            <a:pPr algn="r"/>
            <a:r>
              <a:rPr lang="en-US" sz="5400" smtClean="0">
                <a:solidFill>
                  <a:srgbClr val="0070C0"/>
                </a:solidFill>
                <a:latin typeface="Arial-Rounded" pitchFamily="34" charset="0"/>
                <a:ea typeface="Arial-Rounded" pitchFamily="34" charset="0"/>
                <a:cs typeface="Arial-Rounded" pitchFamily="34" charset="0"/>
              </a:rPr>
              <a:t>Đố bạn con gì?</a:t>
            </a:r>
            <a:endParaRPr lang="vi-VN" sz="5400">
              <a:solidFill>
                <a:srgbClr val="0070C0"/>
              </a:solidFill>
              <a:latin typeface="Arial-Rounded" pitchFamily="34" charset="0"/>
              <a:ea typeface="Arial-Rounded" pitchFamily="34" charset="0"/>
              <a:cs typeface="Arial-Rounded" pitchFamily="34" charset="0"/>
            </a:endParaRPr>
          </a:p>
        </p:txBody>
      </p:sp>
      <p:sp>
        <p:nvSpPr>
          <p:cNvPr id="6" name="Rectangle 5"/>
          <p:cNvSpPr/>
          <p:nvPr/>
        </p:nvSpPr>
        <p:spPr>
          <a:xfrm>
            <a:off x="9052719" y="4114800"/>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chó</a:t>
            </a:r>
            <a:endParaRPr lang="vi-VN" sz="6600">
              <a:solidFill>
                <a:srgbClr val="FF0000"/>
              </a:solidFill>
              <a:latin typeface="Arial-Rounded" pitchFamily="34" charset="0"/>
              <a:ea typeface="Arial-Rounded" pitchFamily="34" charset="0"/>
              <a:cs typeface="Arial-Rounded" pitchFamily="34" charset="0"/>
            </a:endParaRPr>
          </a:p>
        </p:txBody>
      </p:sp>
      <p:pic>
        <p:nvPicPr>
          <p:cNvPr id="3074" name="Picture 2" descr="Quoc Trung Blog: Chuyện con ch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90519" y="-14440"/>
            <a:ext cx="5505653"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18" y="228600"/>
            <a:ext cx="11795919" cy="1569660"/>
          </a:xfrm>
          <a:prstGeom prst="rect">
            <a:avLst/>
          </a:prstGeom>
        </p:spPr>
        <p:txBody>
          <a:bodyPr wrap="square">
            <a:spAutoFit/>
          </a:bodyPr>
          <a:lstStyle/>
          <a:p>
            <a:r>
              <a:rPr lang="en-US" sz="4800" smtClean="0">
                <a:solidFill>
                  <a:srgbClr val="0070C0"/>
                </a:solidFill>
                <a:latin typeface="Arial-Rounded" pitchFamily="34" charset="0"/>
                <a:ea typeface="Arial-Rounded" pitchFamily="34" charset="0"/>
                <a:cs typeface="Arial-Rounded" pitchFamily="34" charset="0"/>
              </a:rPr>
              <a:t>	   </a:t>
            </a:r>
            <a:r>
              <a:rPr lang="vi-VN" sz="4800" smtClean="0">
                <a:solidFill>
                  <a:srgbClr val="0070C0"/>
                </a:solidFill>
                <a:latin typeface="Arial-Rounded" pitchFamily="34" charset="0"/>
                <a:ea typeface="Arial-Rounded" pitchFamily="34" charset="0"/>
                <a:cs typeface="Arial-Rounded" pitchFamily="34" charset="0"/>
              </a:rPr>
              <a:t>Con </a:t>
            </a:r>
            <a:r>
              <a:rPr lang="vi-VN" sz="4800">
                <a:solidFill>
                  <a:srgbClr val="0070C0"/>
                </a:solidFill>
                <a:latin typeface="Arial-Rounded" pitchFamily="34" charset="0"/>
                <a:ea typeface="Arial-Rounded" pitchFamily="34" charset="0"/>
                <a:cs typeface="Arial-Rounded" pitchFamily="34" charset="0"/>
              </a:rPr>
              <a:t>gì hai mắt trong veo</a:t>
            </a:r>
          </a:p>
          <a:p>
            <a:r>
              <a:rPr lang="vi-VN" sz="4800">
                <a:solidFill>
                  <a:srgbClr val="0070C0"/>
                </a:solidFill>
                <a:latin typeface="Arial-Rounded" pitchFamily="34" charset="0"/>
                <a:ea typeface="Arial-Rounded" pitchFamily="34" charset="0"/>
                <a:cs typeface="Arial-Rounded" pitchFamily="34" charset="0"/>
              </a:rPr>
              <a:t>Thích nằm sưởi nắng, thích trèo cây cau</a:t>
            </a:r>
          </a:p>
        </p:txBody>
      </p:sp>
      <p:sp>
        <p:nvSpPr>
          <p:cNvPr id="6" name="Rectangle 5"/>
          <p:cNvSpPr/>
          <p:nvPr/>
        </p:nvSpPr>
        <p:spPr>
          <a:xfrm>
            <a:off x="1813719" y="3352800"/>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mèo</a:t>
            </a:r>
            <a:endParaRPr lang="vi-VN" sz="6600">
              <a:solidFill>
                <a:srgbClr val="FF0000"/>
              </a:solidFill>
              <a:latin typeface="Arial-Rounded" pitchFamily="34" charset="0"/>
              <a:ea typeface="Arial-Rounded" pitchFamily="34" charset="0"/>
              <a:cs typeface="Arial-Rounded" pitchFamily="34" charset="0"/>
            </a:endParaRPr>
          </a:p>
        </p:txBody>
      </p:sp>
      <p:pic>
        <p:nvPicPr>
          <p:cNvPr id="4098" name="Picture 2" descr="hình ảnh con mèo - Google Search | Cute kittens, Động vật dễ thương nhất,  Stuffed animals"/>
          <p:cNvPicPr>
            <a:picLocks noChangeAspect="1" noChangeArrowheads="1"/>
          </p:cNvPicPr>
          <p:nvPr/>
        </p:nvPicPr>
        <p:blipFill rotWithShape="1">
          <a:blip r:embed="rId2">
            <a:extLst>
              <a:ext uri="{28A0092B-C50C-407E-A947-70E740481C1C}">
                <a14:useLocalDpi xmlns:a14="http://schemas.microsoft.com/office/drawing/2010/main" val="0"/>
              </a:ext>
            </a:extLst>
          </a:blip>
          <a:srcRect l="5694" r="6135"/>
          <a:stretch/>
        </p:blipFill>
        <p:spPr bwMode="auto">
          <a:xfrm>
            <a:off x="4760876" y="2273486"/>
            <a:ext cx="6068018"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815"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72</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ươm  ươp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746919" y="5382344"/>
            <a:ext cx="11174569" cy="1643046"/>
            <a:chOff x="502855" y="5406302"/>
            <a:chExt cx="10340246" cy="164304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800" b="1" smtClean="0">
                  <a:solidFill>
                    <a:srgbClr val="0070C0"/>
                  </a:solidFill>
                  <a:latin typeface="Arial-Rounded" pitchFamily="34" charset="0"/>
                  <a:ea typeface="Arial-Rounded" pitchFamily="34" charset="0"/>
                  <a:cs typeface="Arial-Rounded" pitchFamily="34" charset="0"/>
                </a:rPr>
                <a:t>Hoa m</a:t>
              </a:r>
              <a:r>
                <a:rPr lang="en-US" sz="4800" b="1" smtClean="0">
                  <a:solidFill>
                    <a:srgbClr val="FF0000"/>
                  </a:solidFill>
                  <a:latin typeface="Arial-Rounded" pitchFamily="34" charset="0"/>
                  <a:ea typeface="Arial-Rounded" pitchFamily="34" charset="0"/>
                  <a:cs typeface="Arial-Rounded" pitchFamily="34" charset="0"/>
                </a:rPr>
                <a:t>ươp</a:t>
              </a:r>
              <a:r>
                <a:rPr lang="en-US" sz="4800" b="1" smtClean="0">
                  <a:solidFill>
                    <a:srgbClr val="0070C0"/>
                  </a:solidFill>
                  <a:latin typeface="Arial-Rounded" pitchFamily="34" charset="0"/>
                  <a:ea typeface="Arial-Rounded" pitchFamily="34" charset="0"/>
                  <a:cs typeface="Arial-Rounded" pitchFamily="34" charset="0"/>
                </a:rPr>
                <a:t> vàng </a:t>
              </a:r>
              <a:r>
                <a:rPr lang="en-US" sz="4800" b="1" smtClean="0">
                  <a:solidFill>
                    <a:srgbClr val="FF0000"/>
                  </a:solidFill>
                  <a:latin typeface="Arial-Rounded" pitchFamily="34" charset="0"/>
                  <a:ea typeface="Arial-Rounded" pitchFamily="34" charset="0"/>
                  <a:cs typeface="Arial-Rounded" pitchFamily="34" charset="0"/>
                </a:rPr>
                <a:t>ươm</a:t>
              </a:r>
              <a:r>
                <a:rPr lang="en-US" sz="4800" b="1" smtClean="0">
                  <a:solidFill>
                    <a:srgbClr val="0070C0"/>
                  </a:solidFill>
                  <a:latin typeface="Arial-Rounded" pitchFamily="34" charset="0"/>
                  <a:ea typeface="Arial-Rounded" pitchFamily="34" charset="0"/>
                  <a:cs typeface="Arial-Rounded" pitchFamily="34" charset="0"/>
                </a:rPr>
                <a:t>, </a:t>
              </a:r>
              <a:r>
                <a:rPr lang="en-US" sz="4800" b="1" smtClean="0">
                  <a:solidFill>
                    <a:srgbClr val="FF0000"/>
                  </a:solidFill>
                  <a:latin typeface="Arial-Rounded" pitchFamily="34" charset="0"/>
                  <a:ea typeface="Arial-Rounded" pitchFamily="34" charset="0"/>
                  <a:cs typeface="Arial-Rounded" pitchFamily="34" charset="0"/>
                </a:rPr>
                <a:t>bươm </a:t>
              </a:r>
              <a:r>
                <a:rPr lang="en-US" sz="4800" b="1" smtClean="0">
                  <a:solidFill>
                    <a:srgbClr val="0070C0"/>
                  </a:solidFill>
                  <a:latin typeface="Arial-Rounded" pitchFamily="34" charset="0"/>
                  <a:ea typeface="Arial-Rounded" pitchFamily="34" charset="0"/>
                  <a:cs typeface="Arial-Rounded" pitchFamily="34" charset="0"/>
                </a:rPr>
                <a:t>bay rập rờn.</a:t>
              </a:r>
              <a:endParaRPr lang="en-US" sz="48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956994"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973792"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pic>
        <p:nvPicPr>
          <p:cNvPr id="19"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5378" y="1927330"/>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6520" y="2828087"/>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338" y="3792903"/>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41759" y="3340977"/>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7242795" y="4393603"/>
            <a:ext cx="1452662" cy="14526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119519" y="3618201"/>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9870" y="3003420"/>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0"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259660" y="2151407"/>
            <a:ext cx="780951" cy="7809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4943" y="1471336"/>
            <a:ext cx="739115" cy="73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par>
                                <p:cTn id="47"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48" dur="5000" fill="hold"/>
                                        <p:tgtEl>
                                          <p:spTgt spid="24"/>
                                        </p:tgtEl>
                                        <p:attrNameLst>
                                          <p:attrName>ppt_x</p:attrName>
                                          <p:attrName>ppt_y</p:attrName>
                                        </p:attrNameLst>
                                      </p:cBhvr>
                                      <p:rCtr x="-48125" y="-50401"/>
                                    </p:animMotion>
                                  </p:childTnLst>
                                </p:cTn>
                              </p:par>
                              <p:par>
                                <p:cTn id="4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50" dur="4500" fill="hold"/>
                                        <p:tgtEl>
                                          <p:spTgt spid="25"/>
                                        </p:tgtEl>
                                        <p:attrNameLst>
                                          <p:attrName>ppt_x</p:attrName>
                                          <p:attrName>ppt_y</p:attrName>
                                        </p:attrNameLst>
                                      </p:cBhvr>
                                      <p:rCtr x="53819" y="-39321"/>
                                    </p:animMotion>
                                  </p:childTnLst>
                                </p:cTn>
                              </p:par>
                              <p:par>
                                <p:cTn id="51"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52" dur="5500" fill="hold"/>
                                        <p:tgtEl>
                                          <p:spTgt spid="26"/>
                                        </p:tgtEl>
                                        <p:attrNameLst>
                                          <p:attrName>ppt_x</p:attrName>
                                          <p:attrName>ppt_y</p:attrName>
                                        </p:attrNameLst>
                                      </p:cBhvr>
                                      <p:rCtr x="53819" y="-39321"/>
                                    </p:animMotion>
                                  </p:childTnLst>
                                </p:cTn>
                              </p:par>
                              <p:par>
                                <p:cTn id="53"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54" dur="5750" fill="hold"/>
                                        <p:tgtEl>
                                          <p:spTgt spid="29"/>
                                        </p:tgtEl>
                                        <p:attrNameLst>
                                          <p:attrName>ppt_x</p:attrName>
                                          <p:attrName>ppt_y</p:attrName>
                                        </p:attrNameLst>
                                      </p:cBhvr>
                                      <p:rCtr x="-63125" y="-1204"/>
                                    </p:animMotion>
                                  </p:childTnLst>
                                </p:cTn>
                              </p:par>
                              <p:par>
                                <p:cTn id="5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56" dur="6250" fill="hold"/>
                                        <p:tgtEl>
                                          <p:spTgt spid="30"/>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55850"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004716" y="2818438"/>
            <a:ext cx="2335815"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ươm</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855849" y="4246041"/>
            <a:ext cx="4484681"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ươm</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197346"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ươm</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07953" y="4307365"/>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5907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ươm</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419113" y="3459070"/>
            <a:ext cx="3397644"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ươp</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377599" y="345907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442263" y="345907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5186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m</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22804" y="345186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p</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2462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chườm</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73325" y="2462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86551" y="2462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gươm</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338947"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971783"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80567"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2462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ướm</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174639" y="2286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47342"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463692"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mướp</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176918"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nượp</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036479"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066907"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670934"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8853142"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ướp</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9169972"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4825</TotalTime>
  <Words>290</Words>
  <Application>Microsoft Office PowerPoint</Application>
  <PresentationFormat>Custom</PresentationFormat>
  <Paragraphs>160</Paragraphs>
  <Slides>33</Slides>
  <Notes>18</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623</cp:revision>
  <dcterms:created xsi:type="dcterms:W3CDTF">2021-05-08T14:00:55Z</dcterms:created>
  <dcterms:modified xsi:type="dcterms:W3CDTF">2021-06-13T03:23:27Z</dcterms:modified>
</cp:coreProperties>
</file>