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283" r:id="rId3"/>
    <p:sldId id="265" r:id="rId4"/>
    <p:sldId id="266" r:id="rId5"/>
    <p:sldId id="258" r:id="rId6"/>
    <p:sldId id="270" r:id="rId7"/>
    <p:sldId id="282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CCFF"/>
    <a:srgbClr val="CCE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5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(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) </a:t>
            </a:r>
            <a:r>
              <a:rPr lang="en-US" baseline="0" dirty="0" err="1"/>
              <a:t>dựa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2949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128286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11C3E-8D59-4B87-B56C-E94D4BA2B6F8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4931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18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4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5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5.jpeg"/><Relationship Id="rId5" Type="http://schemas.openxmlformats.org/officeDocument/2006/relationships/image" Target="../media/image30.png"/><Relationship Id="rId10" Type="http://schemas.openxmlformats.org/officeDocument/2006/relationships/image" Target="../media/image34.jpeg"/><Relationship Id="rId4" Type="http://schemas.openxmlformats.org/officeDocument/2006/relationships/image" Target="../media/image15.jpe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5.jpeg"/><Relationship Id="rId5" Type="http://schemas.openxmlformats.org/officeDocument/2006/relationships/image" Target="../media/image30.png"/><Relationship Id="rId10" Type="http://schemas.openxmlformats.org/officeDocument/2006/relationships/image" Target="../media/image34.jpeg"/><Relationship Id="rId4" Type="http://schemas.openxmlformats.org/officeDocument/2006/relationships/image" Target="../media/image15.jpe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.jpe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5.jpe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.jpe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5.jpe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8.jpeg"/><Relationship Id="rId7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40.jpeg"/><Relationship Id="rId4" Type="http://schemas.openxmlformats.org/officeDocument/2006/relationships/image" Target="../media/image29.png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632"/>
            <a:ext cx="12192000" cy="687682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20837" y="-52672"/>
            <a:ext cx="11574126" cy="3201388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324408" y="2368008"/>
            <a:ext cx="7937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3: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Các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thành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phần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của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cộng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,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trừ</a:t>
            </a:r>
            <a:endParaRPr lang="en-US" sz="5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Mijas" panose="02000506000000020004" pitchFamily="50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2781133" y="4436764"/>
            <a:ext cx="8278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2: </a:t>
            </a:r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bị</a:t>
            </a:r>
            <a:r>
              <a:rPr lang="en-US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trừ</a:t>
            </a:r>
            <a:r>
              <a:rPr lang="en-US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trừ</a:t>
            </a:r>
            <a:r>
              <a:rPr lang="en-US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hiệu</a:t>
            </a:r>
            <a:endParaRPr lang="en-US" sz="4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e-hung-trung-ga.jpg"/>
          <p:cNvPicPr>
            <a:picLocks noChangeAspect="1"/>
          </p:cNvPicPr>
          <p:nvPr/>
        </p:nvPicPr>
        <p:blipFill>
          <a:blip r:embed="rId2"/>
          <a:srcRect l="2320" t="3180" r="1020" b="17314"/>
          <a:stretch>
            <a:fillRect/>
          </a:stretch>
        </p:blipFill>
        <p:spPr>
          <a:xfrm flipH="1">
            <a:off x="0" y="-82600"/>
            <a:ext cx="11998960" cy="6858000"/>
          </a:xfrm>
          <a:prstGeom prst="rect">
            <a:avLst/>
          </a:prstGeom>
        </p:spPr>
      </p:pic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0182" y="3695700"/>
            <a:ext cx="3905250" cy="3162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320555" y="3055"/>
            <a:ext cx="5357850" cy="18573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/>
              <a:t>Hiện</a:t>
            </a:r>
            <a:r>
              <a:rPr lang="en-US" sz="2200" b="1" dirty="0"/>
              <a:t> nay, </a:t>
            </a:r>
            <a:r>
              <a:rPr lang="en-US" sz="2200" b="1" dirty="0" err="1"/>
              <a:t>Gà</a:t>
            </a:r>
            <a:r>
              <a:rPr lang="en-US" sz="2200" b="1" dirty="0"/>
              <a:t> ở </a:t>
            </a:r>
            <a:r>
              <a:rPr lang="en-US" sz="2200" b="1" dirty="0" err="1"/>
              <a:t>trang</a:t>
            </a:r>
            <a:r>
              <a:rPr lang="en-US" sz="2200" b="1" dirty="0"/>
              <a:t> </a:t>
            </a:r>
            <a:r>
              <a:rPr lang="en-US" sz="2200" b="1" dirty="0" err="1"/>
              <a:t>trại</a:t>
            </a:r>
            <a:r>
              <a:rPr lang="en-US" sz="2200" b="1" dirty="0"/>
              <a:t> </a:t>
            </a:r>
            <a:r>
              <a:rPr lang="en-US" sz="2200" b="1" dirty="0" err="1"/>
              <a:t>đã</a:t>
            </a:r>
            <a:r>
              <a:rPr lang="en-US" sz="2200" b="1" dirty="0"/>
              <a:t> </a:t>
            </a:r>
            <a:r>
              <a:rPr lang="en-US" sz="2200" b="1" dirty="0" err="1"/>
              <a:t>đẻ</a:t>
            </a:r>
            <a:r>
              <a:rPr lang="en-US" sz="2200" b="1" dirty="0"/>
              <a:t> </a:t>
            </a:r>
            <a:r>
              <a:rPr lang="en-US" sz="2200" b="1" dirty="0" err="1"/>
              <a:t>rất</a:t>
            </a:r>
            <a:r>
              <a:rPr lang="en-US" sz="2200" b="1" dirty="0"/>
              <a:t> </a:t>
            </a:r>
            <a:r>
              <a:rPr lang="en-US" sz="2200" b="1" dirty="0" err="1"/>
              <a:t>nhiều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. </a:t>
            </a:r>
            <a:r>
              <a:rPr lang="en-US" sz="2200" b="1" dirty="0" err="1"/>
              <a:t>Bạn</a:t>
            </a:r>
            <a:r>
              <a:rPr lang="en-US" sz="2200" b="1" dirty="0"/>
              <a:t> </a:t>
            </a:r>
            <a:r>
              <a:rPr lang="en-US" sz="2200" b="1" dirty="0" err="1"/>
              <a:t>hãy</a:t>
            </a:r>
            <a:r>
              <a:rPr lang="en-US" sz="2200" b="1" dirty="0"/>
              <a:t> </a:t>
            </a:r>
            <a:r>
              <a:rPr lang="en-US" sz="2200" b="1" dirty="0" err="1"/>
              <a:t>giúp</a:t>
            </a:r>
            <a:r>
              <a:rPr lang="en-US" sz="2200" b="1" dirty="0"/>
              <a:t> </a:t>
            </a:r>
            <a:r>
              <a:rPr lang="en-US" sz="2200" b="1" dirty="0" err="1"/>
              <a:t>mình</a:t>
            </a:r>
            <a:r>
              <a:rPr lang="en-US" sz="2200" b="1" dirty="0"/>
              <a:t> </a:t>
            </a:r>
            <a:r>
              <a:rPr lang="en-US" sz="2200" b="1" dirty="0" err="1"/>
              <a:t>thu</a:t>
            </a:r>
            <a:r>
              <a:rPr lang="en-US" sz="2200" b="1" dirty="0"/>
              <a:t> </a:t>
            </a:r>
            <a:r>
              <a:rPr lang="en-US" sz="2200" b="1" dirty="0" err="1"/>
              <a:t>hoạch</a:t>
            </a:r>
            <a:r>
              <a:rPr lang="en-US" sz="2200" b="1" dirty="0"/>
              <a:t> </a:t>
            </a:r>
            <a:r>
              <a:rPr lang="en-US" sz="2200" b="1" dirty="0" err="1"/>
              <a:t>số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 </a:t>
            </a:r>
            <a:r>
              <a:rPr lang="en-US" sz="2200" b="1" dirty="0" err="1"/>
              <a:t>đó</a:t>
            </a:r>
            <a:r>
              <a:rPr lang="en-US" sz="2200" b="1" dirty="0"/>
              <a:t> </a:t>
            </a:r>
            <a:r>
              <a:rPr lang="en-US" sz="2200" b="1" dirty="0" err="1"/>
              <a:t>bằng</a:t>
            </a:r>
            <a:r>
              <a:rPr lang="en-US" sz="2200" b="1" dirty="0"/>
              <a:t> </a:t>
            </a:r>
            <a:r>
              <a:rPr lang="en-US" sz="2200" b="1" dirty="0" err="1"/>
              <a:t>cách</a:t>
            </a:r>
            <a:r>
              <a:rPr lang="en-US" sz="2200" b="1" dirty="0"/>
              <a:t> </a:t>
            </a:r>
            <a:r>
              <a:rPr lang="en-US" sz="2200" b="1" dirty="0" err="1"/>
              <a:t>trả</a:t>
            </a:r>
            <a:r>
              <a:rPr lang="en-US" sz="2200" b="1" dirty="0"/>
              <a:t> </a:t>
            </a:r>
            <a:r>
              <a:rPr lang="en-US" sz="2200" b="1" dirty="0" err="1"/>
              <a:t>lời</a:t>
            </a:r>
            <a:r>
              <a:rPr lang="en-US" sz="2200" b="1" dirty="0"/>
              <a:t> </a:t>
            </a:r>
            <a:r>
              <a:rPr lang="en-US" sz="2200" b="1" dirty="0" err="1"/>
              <a:t>các</a:t>
            </a:r>
            <a:r>
              <a:rPr lang="en-US" sz="2200" b="1" dirty="0"/>
              <a:t> </a:t>
            </a:r>
            <a:r>
              <a:rPr lang="en-US" sz="2200" b="1" dirty="0" err="1"/>
              <a:t>câu</a:t>
            </a:r>
            <a:r>
              <a:rPr lang="en-US" sz="2200" b="1" dirty="0"/>
              <a:t> </a:t>
            </a:r>
            <a:r>
              <a:rPr lang="en-US" sz="2200" b="1" dirty="0" err="1"/>
              <a:t>hỏi</a:t>
            </a:r>
            <a:r>
              <a:rPr lang="en-US" sz="2200" b="1" dirty="0"/>
              <a:t> </a:t>
            </a:r>
            <a:r>
              <a:rPr lang="en-US" sz="2200" b="1" dirty="0" err="1"/>
              <a:t>nhé</a:t>
            </a:r>
            <a:r>
              <a:rPr lang="en-US" sz="2200" b="1" dirty="0"/>
              <a:t>. </a:t>
            </a:r>
            <a:r>
              <a:rPr lang="en-US" sz="2200" b="1" dirty="0" err="1"/>
              <a:t>Khi</a:t>
            </a:r>
            <a:r>
              <a:rPr lang="en-US" sz="2200" b="1" dirty="0"/>
              <a:t> </a:t>
            </a:r>
            <a:r>
              <a:rPr lang="en-US" sz="2200" b="1" dirty="0" err="1"/>
              <a:t>bạn</a:t>
            </a:r>
            <a:r>
              <a:rPr lang="en-US" sz="2200" b="1" dirty="0"/>
              <a:t> </a:t>
            </a:r>
            <a:r>
              <a:rPr lang="en-US" sz="2200" b="1" dirty="0" err="1"/>
              <a:t>trả</a:t>
            </a:r>
            <a:r>
              <a:rPr lang="en-US" sz="2200" b="1" dirty="0"/>
              <a:t> </a:t>
            </a:r>
            <a:r>
              <a:rPr lang="en-US" sz="2200" b="1" dirty="0" err="1"/>
              <a:t>lời</a:t>
            </a:r>
            <a:r>
              <a:rPr lang="en-US" sz="2200" b="1" dirty="0"/>
              <a:t> </a:t>
            </a:r>
            <a:r>
              <a:rPr lang="en-US" sz="2200" b="1" dirty="0" err="1"/>
              <a:t>đúng</a:t>
            </a:r>
            <a:r>
              <a:rPr lang="en-US" sz="2200" b="1" dirty="0"/>
              <a:t> </a:t>
            </a:r>
            <a:r>
              <a:rPr lang="en-US" sz="2200" b="1" dirty="0" err="1"/>
              <a:t>là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 </a:t>
            </a:r>
            <a:r>
              <a:rPr lang="en-US" sz="2200" b="1" dirty="0" err="1"/>
              <a:t>đã</a:t>
            </a:r>
            <a:r>
              <a:rPr lang="en-US" sz="2200" b="1" dirty="0"/>
              <a:t> </a:t>
            </a:r>
            <a:r>
              <a:rPr lang="en-US" sz="2200" b="1" dirty="0" err="1"/>
              <a:t>vào</a:t>
            </a:r>
            <a:r>
              <a:rPr lang="en-US" sz="2200" b="1" dirty="0"/>
              <a:t> </a:t>
            </a:r>
            <a:r>
              <a:rPr lang="en-US" sz="2200" b="1" dirty="0" err="1"/>
              <a:t>giỏ</a:t>
            </a:r>
            <a:r>
              <a:rPr lang="en-US" sz="2200" b="1" dirty="0"/>
              <a:t> </a:t>
            </a:r>
            <a:r>
              <a:rPr lang="en-US" sz="2200" b="1" dirty="0" err="1"/>
              <a:t>của</a:t>
            </a:r>
            <a:r>
              <a:rPr lang="en-US" sz="2200" b="1" dirty="0"/>
              <a:t> </a:t>
            </a:r>
            <a:r>
              <a:rPr lang="en-US" sz="2200" b="1" dirty="0" err="1"/>
              <a:t>mình</a:t>
            </a:r>
            <a:r>
              <a:rPr lang="en-US" sz="2200" b="1" dirty="0"/>
              <a:t> </a:t>
            </a:r>
            <a:r>
              <a:rPr lang="en-US" sz="2200" b="1" dirty="0" err="1"/>
              <a:t>rồi</a:t>
            </a:r>
            <a:r>
              <a:rPr lang="en-US" sz="2200" b="1" dirty="0"/>
              <a:t> </a:t>
            </a:r>
            <a:r>
              <a:rPr lang="en-US" sz="2200" b="1" dirty="0" err="1"/>
              <a:t>đấy</a:t>
            </a:r>
            <a:r>
              <a:rPr lang="en-US" sz="2200" b="1" dirty="0"/>
              <a:t>. </a:t>
            </a:r>
            <a:r>
              <a:rPr lang="en-US" sz="2200" b="1" dirty="0" err="1"/>
              <a:t>Nào</a:t>
            </a:r>
            <a:r>
              <a:rPr lang="en-US" sz="2200" b="1" dirty="0"/>
              <a:t> </a:t>
            </a:r>
            <a:r>
              <a:rPr lang="en-US" sz="2200" b="1" dirty="0" err="1"/>
              <a:t>bắt</a:t>
            </a:r>
            <a:r>
              <a:rPr lang="en-US" sz="2200" b="1" dirty="0"/>
              <a:t> </a:t>
            </a:r>
            <a:r>
              <a:rPr lang="en-US" sz="2200" b="1" dirty="0" err="1"/>
              <a:t>đầu</a:t>
            </a:r>
            <a:r>
              <a:rPr lang="en-US" sz="2200" b="1" dirty="0"/>
              <a:t> </a:t>
            </a:r>
            <a:r>
              <a:rPr lang="en-US" sz="2200" b="1" dirty="0" err="1"/>
              <a:t>thôi</a:t>
            </a:r>
            <a:r>
              <a:rPr lang="en-US" sz="2200" b="1" dirty="0"/>
              <a:t>!</a:t>
            </a:r>
            <a:endParaRPr lang="vi-VN" sz="22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11886" y="1857365"/>
            <a:ext cx="2571768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5" action="ppaction://hlinksldjump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6" action="ppaction://hlinksldjump"/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1924" y="5956340"/>
            <a:ext cx="972000" cy="97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909690" y="3172483"/>
            <a:ext cx="2571768" cy="1489035"/>
            <a:chOff x="3387886" y="1857364"/>
            <a:chExt cx="2571768" cy="1489035"/>
          </a:xfrm>
        </p:grpSpPr>
        <p:pic>
          <p:nvPicPr>
            <p:cNvPr id="15" name="Picture 14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6" name="TextBox 15">
              <a:hlinkClick r:id="" action="ppaction://hlinkshowjump?jump=nextslide"/>
            </p:cNvPr>
            <p:cNvSpPr txBox="1"/>
            <p:nvPr/>
          </p:nvSpPr>
          <p:spPr>
            <a:xfrm>
              <a:off x="3574064" y="2541412"/>
              <a:ext cx="20695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Hướng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dẫn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319394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ame-hung-trung-ga.jpg"/>
          <p:cNvPicPr>
            <a:picLocks noChangeAspect="1"/>
          </p:cNvPicPr>
          <p:nvPr/>
        </p:nvPicPr>
        <p:blipFill>
          <a:blip r:embed="rId4"/>
          <a:srcRect l="23869" t="14147" r="24076" b="27428"/>
          <a:stretch>
            <a:fillRect/>
          </a:stretch>
        </p:blipFill>
        <p:spPr>
          <a:xfrm>
            <a:off x="54586" y="0"/>
            <a:ext cx="12192000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628060" y="108391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Câu</a:t>
            </a:r>
            <a:r>
              <a:rPr lang="en-US" sz="2800" b="1" dirty="0"/>
              <a:t> 1: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cần</a:t>
            </a:r>
            <a:r>
              <a:rPr lang="en-US" sz="2800" b="1" dirty="0"/>
              <a:t> </a:t>
            </a:r>
            <a:r>
              <a:rPr lang="en-US" sz="2800" b="1" dirty="0" err="1"/>
              <a:t>điền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ô </a:t>
            </a:r>
            <a:r>
              <a:rPr lang="en-US" sz="2800" b="1" dirty="0" err="1"/>
              <a:t>trống</a:t>
            </a:r>
            <a:r>
              <a:rPr lang="en-US" sz="2800" b="1" dirty="0"/>
              <a:t>:</a:t>
            </a:r>
          </a:p>
          <a:p>
            <a:pPr algn="ctr"/>
            <a:r>
              <a:rPr lang="en-US" sz="2800" b="1" dirty="0"/>
              <a:t>– 6 = 16 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8966" y="1903739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305487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A. 10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008887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22320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B. 5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4890069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104383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C. 6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779647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599396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D. 22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069638" y="1945717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107231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10050" y="2376402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490720" y="900493"/>
            <a:ext cx="681119" cy="595949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94402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4"/>
          <a:srcRect l="23869" t="14147" r="24076" b="27428"/>
          <a:stretch>
            <a:fillRect/>
          </a:stretch>
        </p:blipFill>
        <p:spPr>
          <a:xfrm>
            <a:off x="0" y="33532"/>
            <a:ext cx="12192000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524000" y="5466"/>
            <a:ext cx="9144000" cy="1637584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Câu</a:t>
            </a:r>
            <a:r>
              <a:rPr lang="en-US" sz="2800" b="1" dirty="0"/>
              <a:t> 2: 90 – 50 = 40</a:t>
            </a:r>
          </a:p>
          <a:p>
            <a:pPr algn="ctr"/>
            <a:r>
              <a:rPr lang="en-US" sz="2800" b="1" dirty="0"/>
              <a:t>90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gọi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phép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 ?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3446" y="5018787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C. </a:t>
            </a:r>
            <a:r>
              <a:rPr lang="en-US" sz="2800" b="1" dirty="0" err="1">
                <a:solidFill>
                  <a:schemeClr val="bg1"/>
                </a:solidFill>
              </a:rPr>
              <a:t>Số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bị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trừ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1024" y="3893347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88766" y="410766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B. </a:t>
            </a:r>
            <a:r>
              <a:rPr lang="en-US" sz="2800" b="1" dirty="0" err="1">
                <a:solidFill>
                  <a:schemeClr val="bg1"/>
                </a:solidFill>
              </a:rPr>
              <a:t>Số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hạng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1754" y="3069305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69496" y="3283619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A. </a:t>
            </a:r>
            <a:r>
              <a:rPr lang="en-US" sz="2800" b="1" dirty="0" err="1">
                <a:solidFill>
                  <a:schemeClr val="bg1"/>
                </a:solidFill>
              </a:rPr>
              <a:t>Tổng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4598" y="5664107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619246" y="57943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D. </a:t>
            </a:r>
            <a:r>
              <a:rPr lang="en-US" sz="2800" b="1" dirty="0" err="1">
                <a:solidFill>
                  <a:schemeClr val="bg1"/>
                </a:solidFill>
              </a:rPr>
              <a:t>thương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51748" y="1924692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8054" y="4820531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36094" y="2536025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237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0" y="33532"/>
            <a:ext cx="12192000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Câu</a:t>
            </a:r>
            <a:r>
              <a:rPr lang="en-US" sz="2800" b="1" dirty="0"/>
              <a:t> 3: </a:t>
            </a:r>
            <a:r>
              <a:rPr lang="en-US" sz="2800" b="1" dirty="0" err="1"/>
              <a:t>Viết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phép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trừ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</a:p>
          <a:p>
            <a:pPr algn="ctr"/>
            <a:r>
              <a:rPr lang="en-US" sz="2800" b="1" dirty="0" err="1"/>
              <a:t>phép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: 4 + 6 = 10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88058" y="5886028"/>
            <a:ext cx="4439194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D. 10 – 6 = 4; 10 – 4 = 6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5636" y="3929066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83378" y="4143380"/>
            <a:ext cx="4469382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B. 10 – 6 = 5; 10 – 6 = 4</a:t>
            </a:r>
            <a:endParaRPr lang="vi-VN" sz="2800" b="1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2026" y="4810248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79768" y="5024562"/>
            <a:ext cx="4472992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C. 10 – 6 = 4; 10 – 5 = 6</a:t>
            </a:r>
            <a:endParaRPr lang="vi-VN" sz="2800" b="1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9660" y="3099054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67402" y="3313368"/>
            <a:ext cx="4485358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A. 10 – 6 = 4; 10 – 4 = 5</a:t>
            </a:r>
            <a:endParaRPr lang="vi-VN" sz="2800" b="1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46360" y="1960411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2666" y="568777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30706" y="2571744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6596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706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0" y="33532"/>
            <a:ext cx="12192000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/>
              <a:t>Câu</a:t>
            </a:r>
            <a:r>
              <a:rPr lang="en-US" sz="2800" b="1" dirty="0"/>
              <a:t> 4: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cần</a:t>
            </a:r>
            <a:r>
              <a:rPr lang="en-US" sz="2800" b="1" dirty="0"/>
              <a:t> </a:t>
            </a:r>
            <a:r>
              <a:rPr lang="en-US" sz="2800" b="1" dirty="0" err="1"/>
              <a:t>điền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ô </a:t>
            </a:r>
            <a:r>
              <a:rPr lang="en-US" sz="2800" b="1" dirty="0" err="1"/>
              <a:t>trống</a:t>
            </a:r>
            <a:r>
              <a:rPr lang="en-US" sz="2800" b="1" dirty="0"/>
              <a:t> :</a:t>
            </a:r>
          </a:p>
          <a:p>
            <a:pPr algn="ctr"/>
            <a:r>
              <a:rPr lang="en-US" sz="2800" b="1" dirty="0"/>
              <a:t>10 +        = 15 + 5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76820" y="4175286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B. 10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1096" y="3048542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28838" y="3262856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A. 15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856" y="4858418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82598" y="50727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C.15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2040" y="5747996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49782" y="5962310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D. 20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49190" y="2008581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428" y="3977030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33536" y="2619914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284547" y="862722"/>
            <a:ext cx="525625" cy="42541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68283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iga-520x384.png"/>
          <p:cNvPicPr>
            <a:picLocks noChangeAspect="1"/>
          </p:cNvPicPr>
          <p:nvPr/>
        </p:nvPicPr>
        <p:blipFill>
          <a:blip r:embed="rId3"/>
          <a:srcRect l="2343" t="2513" r="1562"/>
          <a:stretch>
            <a:fillRect/>
          </a:stretch>
        </p:blipFill>
        <p:spPr>
          <a:xfrm flipH="1">
            <a:off x="0" y="28136"/>
            <a:ext cx="12161520" cy="6858000"/>
          </a:xfrm>
          <a:prstGeom prst="rect">
            <a:avLst/>
          </a:prstGeom>
        </p:spPr>
      </p:pic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9800" y="6130110"/>
            <a:ext cx="756026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9862656" y="6186408"/>
            <a:ext cx="612000" cy="61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66970" y="3143249"/>
            <a:ext cx="54010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Mình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thu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hoạch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xong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trứng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rồi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Cảm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bạn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nhé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16" descr="images (6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27" b="22498"/>
          <a:stretch>
            <a:fillRect/>
          </a:stretch>
        </p:blipFill>
        <p:spPr>
          <a:xfrm rot="20642372">
            <a:off x="5729215" y="541112"/>
            <a:ext cx="2563400" cy="13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52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iga-520x384.pn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221364" y="-275298"/>
            <a:ext cx="10215634" cy="7336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15162" y="714151"/>
            <a:ext cx="2571768" cy="1489035"/>
            <a:chOff x="3387886" y="1857364"/>
            <a:chExt cx="2571768" cy="1489035"/>
          </a:xfrm>
        </p:grpSpPr>
        <p:pic>
          <p:nvPicPr>
            <p:cNvPr id="7" name="Picture 6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8" name="TextBox 7">
              <a:hlinkClick r:id="" action="ppaction://hlinkshowjump?jump=nextslide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14964" y="1413365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4055" y="1428531"/>
            <a:ext cx="2122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10" descr="ee376867b6edb2b7f8a1c93f2ceb4b1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5244" y="2788254"/>
            <a:ext cx="1008000" cy="100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53875" y="3029607"/>
            <a:ext cx="211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nút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9048" y="3827675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9048" y="4625743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9048" y="5452839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4072" y="6265710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9445" y="3029607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chủ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" name="Picture 17" descr="images (3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3395423" y="4625742"/>
            <a:ext cx="607500" cy="648000"/>
          </a:xfrm>
          <a:prstGeom prst="rect">
            <a:avLst/>
          </a:prstGeom>
        </p:spPr>
      </p:pic>
      <p:pic>
        <p:nvPicPr>
          <p:cNvPr id="19" name="Picture 18" descr="images (7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9246" y="5381400"/>
            <a:ext cx="792000" cy="792000"/>
          </a:xfrm>
          <a:prstGeom prst="rect">
            <a:avLst/>
          </a:prstGeom>
        </p:spPr>
      </p:pic>
      <p:pic>
        <p:nvPicPr>
          <p:cNvPr id="20" name="Picture 19" descr="images (3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3342446" y="3771402"/>
            <a:ext cx="648000" cy="648000"/>
          </a:xfrm>
          <a:prstGeom prst="rect">
            <a:avLst/>
          </a:prstGeom>
        </p:spPr>
      </p:pic>
      <p:pic>
        <p:nvPicPr>
          <p:cNvPr id="21" name="Picture 20" descr="images (5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3275708" y="6115374"/>
            <a:ext cx="720000" cy="720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09379" y="3899113"/>
            <a:ext cx="4076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trước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đó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37940" y="4697181"/>
            <a:ext cx="4382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sang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theo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7941" y="5452839"/>
            <a:ext cx="242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1527" y="6265710"/>
            <a:ext cx="298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thoát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" name="Picture 28" descr="images (10)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41304" r="4348" b="7471"/>
          <a:stretch>
            <a:fillRect/>
          </a:stretch>
        </p:blipFill>
        <p:spPr>
          <a:xfrm>
            <a:off x="5381620" y="0"/>
            <a:ext cx="1785950" cy="92867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01996" y="2029269"/>
            <a:ext cx="7643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phương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án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sẽ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tự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xuất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bạn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phải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chuột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3" name="Picture 32" descr="tải xuống (6)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8800" y="592933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56723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F07F22-12FE-4233-95E5-A3ABB802C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901" y="0"/>
            <a:ext cx="9278112" cy="68214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6C6FC2-4804-48D5-900C-114094BA10C5}"/>
              </a:ext>
            </a:extLst>
          </p:cNvPr>
          <p:cNvSpPr txBox="1"/>
          <p:nvPr/>
        </p:nvSpPr>
        <p:spPr>
          <a:xfrm>
            <a:off x="3152775" y="762000"/>
            <a:ext cx="5391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tư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15 – 9 –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A40E81-505F-4415-BC79-26AADF83B4E5}"/>
              </a:ext>
            </a:extLst>
          </p:cNvPr>
          <p:cNvSpPr txBox="1"/>
          <p:nvPr/>
        </p:nvSpPr>
        <p:spPr>
          <a:xfrm>
            <a:off x="5010150" y="1400175"/>
            <a:ext cx="5391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sz="30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B82C7A-B771-4D36-87FD-23227BD2D5BE}"/>
              </a:ext>
            </a:extLst>
          </p:cNvPr>
          <p:cNvSpPr txBox="1"/>
          <p:nvPr/>
        </p:nvSpPr>
        <p:spPr>
          <a:xfrm>
            <a:off x="1895474" y="2019300"/>
            <a:ext cx="8258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Các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thành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phần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của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phép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cộng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, </a:t>
            </a:r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phép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trừ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C4C7A0-2E34-440C-8BE1-0DDB7B018F88}"/>
              </a:ext>
            </a:extLst>
          </p:cNvPr>
          <p:cNvSpPr txBox="1"/>
          <p:nvPr/>
        </p:nvSpPr>
        <p:spPr>
          <a:xfrm>
            <a:off x="2507838" y="2657475"/>
            <a:ext cx="8258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Tiết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2: </a:t>
            </a:r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bị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trừ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, </a:t>
            </a:r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trừ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, </a:t>
            </a:r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hiệu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4593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096" t="53316" r="53173" b="18925"/>
          <a:stretch/>
        </p:blipFill>
        <p:spPr>
          <a:xfrm>
            <a:off x="-1143428" y="1279393"/>
            <a:ext cx="7908759" cy="3031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404"/>
            <a:ext cx="2810952" cy="113598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520942" y="829947"/>
            <a:ext cx="4217403" cy="3013060"/>
            <a:chOff x="7520942" y="829947"/>
            <a:chExt cx="4217403" cy="30130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l="74341" t="35948" r="17753" b="42967"/>
            <a:stretch/>
          </p:blipFill>
          <p:spPr>
            <a:xfrm>
              <a:off x="10292316" y="1673964"/>
              <a:ext cx="1446029" cy="2169043"/>
            </a:xfrm>
            <a:prstGeom prst="rect">
              <a:avLst/>
            </a:prstGeom>
          </p:spPr>
        </p:pic>
        <p:sp>
          <p:nvSpPr>
            <p:cNvPr id="6" name="Cloud Callout 5"/>
            <p:cNvSpPr/>
            <p:nvPr/>
          </p:nvSpPr>
          <p:spPr>
            <a:xfrm flipH="1">
              <a:off x="7520942" y="829947"/>
              <a:ext cx="3151518" cy="1027230"/>
            </a:xfrm>
            <a:prstGeom prst="cloudCallout">
              <a:avLst>
                <a:gd name="adj1" fmla="val -39552"/>
                <a:gd name="adj2" fmla="val 74943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chim</a:t>
              </a:r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6765331" y="2166106"/>
            <a:ext cx="3129147" cy="12585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12 – 2 = 10</a:t>
            </a: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10 con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65007" y="4006262"/>
            <a:ext cx="9281652" cy="2728835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14057" y="4311350"/>
            <a:ext cx="825902" cy="684271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0" name="Oval 9"/>
          <p:cNvSpPr/>
          <p:nvPr/>
        </p:nvSpPr>
        <p:spPr>
          <a:xfrm>
            <a:off x="5606418" y="4317195"/>
            <a:ext cx="766916" cy="678426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8536430" y="4311348"/>
            <a:ext cx="837335" cy="684273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5570" y="4425575"/>
            <a:ext cx="52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17246" y="4438114"/>
            <a:ext cx="52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042454" y="5143106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58144" y="5152938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31898" y="5146173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Brace 16"/>
          <p:cNvSpPr/>
          <p:nvPr/>
        </p:nvSpPr>
        <p:spPr>
          <a:xfrm rot="16200000" flipH="1">
            <a:off x="4351737" y="3412603"/>
            <a:ext cx="612285" cy="4989601"/>
          </a:xfrm>
          <a:prstGeom prst="rightBrace">
            <a:avLst>
              <a:gd name="adj1" fmla="val 59439"/>
              <a:gd name="adj2" fmla="val 5098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92191" y="6232922"/>
            <a:ext cx="4660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12 – 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4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168652"/>
              </p:ext>
            </p:extLst>
          </p:nvPr>
        </p:nvGraphicFramePr>
        <p:xfrm>
          <a:off x="337430" y="2406635"/>
          <a:ext cx="4775344" cy="2484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72">
                  <a:extLst>
                    <a:ext uri="{9D8B030D-6E8A-4147-A177-3AD203B41FA5}">
                      <a16:colId xmlns:a16="http://schemas.microsoft.com/office/drawing/2014/main" val="1887862815"/>
                    </a:ext>
                  </a:extLst>
                </a:gridCol>
                <a:gridCol w="2387672">
                  <a:extLst>
                    <a:ext uri="{9D8B030D-6E8A-4147-A177-3AD203B41FA5}">
                      <a16:colId xmlns:a16="http://schemas.microsoft.com/office/drawing/2014/main" val="3732148291"/>
                    </a:ext>
                  </a:extLst>
                </a:gridCol>
              </a:tblGrid>
              <a:tr h="6325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– 32 = 54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631102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117691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896082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060764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20011" y="3665763"/>
            <a:ext cx="65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5" y="0"/>
            <a:ext cx="3122571" cy="11591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03000" y="4286955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7608" y="4933286"/>
            <a:ext cx="7085352" cy="2067434"/>
          </a:xfrm>
          <a:prstGeom prst="rect">
            <a:avLst/>
          </a:prstGeom>
        </p:spPr>
      </p:pic>
      <p:grpSp>
        <p:nvGrpSpPr>
          <p:cNvPr id="23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2082" y="137801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48800" y="1388345"/>
            <a:ext cx="1039660" cy="6417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03000" y="2985618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782521" y="3031593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805089" y="3642223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805090" y="4309658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99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705710"/>
              </p:ext>
            </p:extLst>
          </p:nvPr>
        </p:nvGraphicFramePr>
        <p:xfrm>
          <a:off x="6156122" y="2406635"/>
          <a:ext cx="4775344" cy="24844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7672">
                  <a:extLst>
                    <a:ext uri="{9D8B030D-6E8A-4147-A177-3AD203B41FA5}">
                      <a16:colId xmlns:a16="http://schemas.microsoft.com/office/drawing/2014/main" val="1887862815"/>
                    </a:ext>
                  </a:extLst>
                </a:gridCol>
                <a:gridCol w="2387672">
                  <a:extLst>
                    <a:ext uri="{9D8B030D-6E8A-4147-A177-3AD203B41FA5}">
                      <a16:colId xmlns:a16="http://schemas.microsoft.com/office/drawing/2014/main" val="3732148291"/>
                    </a:ext>
                  </a:extLst>
                </a:gridCol>
              </a:tblGrid>
              <a:tr h="6325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47 – 20 = 27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631102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Số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bị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trừ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mpd="sng">
                      <a:noFill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mpd="sng">
                      <a:noFill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117691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Số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trừ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896082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Hiệu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060764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121692" y="4286955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21692" y="2985618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21692" y="3696034"/>
            <a:ext cx="65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645293" y="3012300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47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667861" y="3622930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20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667862" y="4290365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2243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27" grpId="0" animBg="1"/>
      <p:bldP spid="28" grpId="0" animBg="1"/>
      <p:bldP spid="30" grpId="0"/>
      <p:bldP spid="30" grpId="1"/>
      <p:bldP spid="33" grpId="0"/>
      <p:bldP spid="34" grpId="0"/>
      <p:bldP spid="35" grpId="0"/>
      <p:bldP spid="20" grpId="1"/>
      <p:bldP spid="20" grpId="2"/>
      <p:bldP spid="29" grpId="1"/>
      <p:bldP spid="29" grpId="2"/>
      <p:bldP spid="31" grpId="1"/>
      <p:bldP spid="31" grpId="2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5" y="0"/>
            <a:ext cx="3122571" cy="1159114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314958"/>
              </p:ext>
            </p:extLst>
          </p:nvPr>
        </p:nvGraphicFramePr>
        <p:xfrm>
          <a:off x="322082" y="2373098"/>
          <a:ext cx="9160122" cy="24494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6381">
                  <a:extLst>
                    <a:ext uri="{9D8B030D-6E8A-4147-A177-3AD203B41FA5}">
                      <a16:colId xmlns:a16="http://schemas.microsoft.com/office/drawing/2014/main" val="445180498"/>
                    </a:ext>
                  </a:extLst>
                </a:gridCol>
                <a:gridCol w="1716065">
                  <a:extLst>
                    <a:ext uri="{9D8B030D-6E8A-4147-A177-3AD203B41FA5}">
                      <a16:colId xmlns:a16="http://schemas.microsoft.com/office/drawing/2014/main" val="635703943"/>
                    </a:ext>
                  </a:extLst>
                </a:gridCol>
                <a:gridCol w="1728592">
                  <a:extLst>
                    <a:ext uri="{9D8B030D-6E8A-4147-A177-3AD203B41FA5}">
                      <a16:colId xmlns:a16="http://schemas.microsoft.com/office/drawing/2014/main" val="3250306580"/>
                    </a:ext>
                  </a:extLst>
                </a:gridCol>
                <a:gridCol w="1665962">
                  <a:extLst>
                    <a:ext uri="{9D8B030D-6E8A-4147-A177-3AD203B41FA5}">
                      <a16:colId xmlns:a16="http://schemas.microsoft.com/office/drawing/2014/main" val="122851537"/>
                    </a:ext>
                  </a:extLst>
                </a:gridCol>
                <a:gridCol w="1503122">
                  <a:extLst>
                    <a:ext uri="{9D8B030D-6E8A-4147-A177-3AD203B41FA5}">
                      <a16:colId xmlns:a16="http://schemas.microsoft.com/office/drawing/2014/main" val="2168795036"/>
                    </a:ext>
                  </a:extLst>
                </a:gridCol>
              </a:tblGrid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97055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4903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7929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789110" y="4058433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67804" y="4058432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33198" y="4853780"/>
            <a:ext cx="7085352" cy="2067434"/>
          </a:xfrm>
          <a:prstGeom prst="rect">
            <a:avLst/>
          </a:prstGeom>
        </p:spPr>
      </p:pic>
      <p:grpSp>
        <p:nvGrpSpPr>
          <p:cNvPr id="23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2030135"/>
            <a:ext cx="2448732" cy="4925179"/>
          </a:xfrm>
          <a:prstGeom prst="rect">
            <a:avLst/>
          </a:prstGeom>
        </p:spPr>
      </p:pic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2082" y="137801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48800" y="1388345"/>
            <a:ext cx="1039660" cy="6417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5852" y="4020876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204447" y="4058432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740010" y="4041529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50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380919" y="4020876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4888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27" grpId="0" animBg="1"/>
      <p:bldP spid="28" grpId="0" animBg="1"/>
      <p:bldP spid="30" grpId="0"/>
      <p:bldP spid="30" grpId="1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图片 5125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2" y="159102"/>
            <a:ext cx="8070821" cy="62644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92598" y="1573308"/>
            <a:ext cx="54181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49,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85,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76,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34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369791" y="873457"/>
            <a:ext cx="4543430" cy="6117820"/>
            <a:chOff x="6676788" y="216000"/>
            <a:chExt cx="5195489" cy="6775277"/>
          </a:xfrm>
        </p:grpSpPr>
        <p:grpSp>
          <p:nvGrpSpPr>
            <p:cNvPr id="14" name="Group 13"/>
            <p:cNvGrpSpPr/>
            <p:nvPr/>
          </p:nvGrpSpPr>
          <p:grpSpPr>
            <a:xfrm>
              <a:off x="6676788" y="216000"/>
              <a:ext cx="5195489" cy="6775277"/>
              <a:chOff x="6676788" y="197617"/>
              <a:chExt cx="5195489" cy="6775277"/>
            </a:xfrm>
          </p:grpSpPr>
          <p:pic>
            <p:nvPicPr>
              <p:cNvPr id="19" name="图片 39942" descr="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76788" y="197617"/>
                <a:ext cx="5195489" cy="677527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" name="Oval 19"/>
              <p:cNvSpPr/>
              <p:nvPr/>
            </p:nvSpPr>
            <p:spPr>
              <a:xfrm>
                <a:off x="7716032" y="1189973"/>
                <a:ext cx="3319397" cy="271814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8397854" y="1682100"/>
              <a:ext cx="2000333" cy="1942856"/>
              <a:chOff x="8397854" y="1682100"/>
              <a:chExt cx="2000333" cy="194285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8397854" y="1682100"/>
                <a:ext cx="2000333" cy="1942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   68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25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43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134581" y="1950547"/>
                <a:ext cx="350729" cy="579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9501236" y="2893728"/>
                <a:ext cx="66989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392865" y="5631174"/>
            <a:ext cx="7631113" cy="1300162"/>
            <a:chOff x="392865" y="5631174"/>
            <a:chExt cx="7631113" cy="1300162"/>
          </a:xfrm>
        </p:grpSpPr>
        <p:pic>
          <p:nvPicPr>
            <p:cNvPr id="21" name="图片 71689" descr="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2865" y="5631174"/>
              <a:ext cx="7631113" cy="13001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301035" y="5892631"/>
              <a:ext cx="58275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68,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25</a:t>
              </a:r>
            </a:p>
          </p:txBody>
        </p:sp>
      </p:grpSp>
      <p:sp>
        <p:nvSpPr>
          <p:cNvPr id="2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2900" y="93500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F07F22-12FE-4233-95E5-A3ABB802C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901" y="0"/>
            <a:ext cx="9278112" cy="68214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6C6FC2-4804-48D5-900C-114094BA10C5}"/>
              </a:ext>
            </a:extLst>
          </p:cNvPr>
          <p:cNvSpPr txBox="1"/>
          <p:nvPr/>
        </p:nvSpPr>
        <p:spPr>
          <a:xfrm>
            <a:off x="3152775" y="762000"/>
            <a:ext cx="5391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tư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15 – 9 –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A40E81-505F-4415-BC79-26AADF83B4E5}"/>
              </a:ext>
            </a:extLst>
          </p:cNvPr>
          <p:cNvSpPr txBox="1"/>
          <p:nvPr/>
        </p:nvSpPr>
        <p:spPr>
          <a:xfrm>
            <a:off x="5010150" y="1400175"/>
            <a:ext cx="5391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sz="30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B82C7A-B771-4D36-87FD-23227BD2D5BE}"/>
              </a:ext>
            </a:extLst>
          </p:cNvPr>
          <p:cNvSpPr txBox="1"/>
          <p:nvPr/>
        </p:nvSpPr>
        <p:spPr>
          <a:xfrm>
            <a:off x="1895474" y="2019300"/>
            <a:ext cx="8258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Các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thành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phần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của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phép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cộng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, </a:t>
            </a:r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phép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trừ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A3D0C4-78EC-49C4-90A7-73201792A8A9}"/>
              </a:ext>
            </a:extLst>
          </p:cNvPr>
          <p:cNvSpPr txBox="1"/>
          <p:nvPr/>
        </p:nvSpPr>
        <p:spPr>
          <a:xfrm>
            <a:off x="1876424" y="2688360"/>
            <a:ext cx="5391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Bài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3: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8E3325-3962-4696-88E2-C45ABC893976}"/>
              </a:ext>
            </a:extLst>
          </p:cNvPr>
          <p:cNvSpPr txBox="1"/>
          <p:nvPr/>
        </p:nvSpPr>
        <p:spPr>
          <a:xfrm>
            <a:off x="2319337" y="3327288"/>
            <a:ext cx="10382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HP001 4 hàng" panose="020B0603050302020204" pitchFamily="34" charset="0"/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40512D-47D5-49F0-961D-8162C73EBFD1}"/>
              </a:ext>
            </a:extLst>
          </p:cNvPr>
          <p:cNvSpPr txBox="1"/>
          <p:nvPr/>
        </p:nvSpPr>
        <p:spPr>
          <a:xfrm>
            <a:off x="2319337" y="3969877"/>
            <a:ext cx="71437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HP001 4 hàng" panose="020B0603050302020204" pitchFamily="34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C609EA-F0E2-4581-854E-218DC165A61B}"/>
              </a:ext>
            </a:extLst>
          </p:cNvPr>
          <p:cNvSpPr txBox="1"/>
          <p:nvPr/>
        </p:nvSpPr>
        <p:spPr>
          <a:xfrm>
            <a:off x="2088511" y="3314700"/>
            <a:ext cx="71437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HP001 4 hàng" panose="020B060305030202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49C481-552B-400C-B113-C478C826B0C3}"/>
              </a:ext>
            </a:extLst>
          </p:cNvPr>
          <p:cNvSpPr txBox="1"/>
          <p:nvPr/>
        </p:nvSpPr>
        <p:spPr>
          <a:xfrm>
            <a:off x="2114550" y="3942064"/>
            <a:ext cx="71437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C329C0-6E98-455E-9609-A361394FEA32}"/>
              </a:ext>
            </a:extLst>
          </p:cNvPr>
          <p:cNvSpPr txBox="1"/>
          <p:nvPr/>
        </p:nvSpPr>
        <p:spPr>
          <a:xfrm>
            <a:off x="1843684" y="3284782"/>
            <a:ext cx="714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HP001 4 hàng" panose="020B0603050302020204" pitchFamily="34" charset="0"/>
              </a:rPr>
              <a:t>-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8BB5711-AABD-4B41-AEAB-9C3684483762}"/>
              </a:ext>
            </a:extLst>
          </p:cNvPr>
          <p:cNvCxnSpPr>
            <a:cxnSpLocks/>
          </p:cNvCxnSpPr>
          <p:nvPr/>
        </p:nvCxnSpPr>
        <p:spPr>
          <a:xfrm>
            <a:off x="1928811" y="4451450"/>
            <a:ext cx="68103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2E95B57-EFC7-4736-BFA3-21A399CE1648}"/>
              </a:ext>
            </a:extLst>
          </p:cNvPr>
          <p:cNvSpPr txBox="1"/>
          <p:nvPr/>
        </p:nvSpPr>
        <p:spPr>
          <a:xfrm>
            <a:off x="3731796" y="3270171"/>
            <a:ext cx="714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HP001 4 hàng" panose="020B0603050302020204" pitchFamily="34" charset="0"/>
              </a:rPr>
              <a:t>-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0FDFA6-2E4E-416C-B799-319E7C8859E6}"/>
              </a:ext>
            </a:extLst>
          </p:cNvPr>
          <p:cNvSpPr txBox="1"/>
          <p:nvPr/>
        </p:nvSpPr>
        <p:spPr>
          <a:xfrm>
            <a:off x="4036596" y="3306985"/>
            <a:ext cx="71437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HP001 4 hàng" panose="020B0603050302020204" pitchFamily="34" charset="0"/>
              </a:rPr>
              <a:t>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85FEEE-6F9B-41E3-825F-CB0C23D7F2B6}"/>
              </a:ext>
            </a:extLst>
          </p:cNvPr>
          <p:cNvSpPr txBox="1"/>
          <p:nvPr/>
        </p:nvSpPr>
        <p:spPr>
          <a:xfrm>
            <a:off x="4253289" y="3314700"/>
            <a:ext cx="71437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6859A0-D1ED-4663-9C88-1D0D09893A94}"/>
              </a:ext>
            </a:extLst>
          </p:cNvPr>
          <p:cNvSpPr txBox="1"/>
          <p:nvPr/>
        </p:nvSpPr>
        <p:spPr>
          <a:xfrm>
            <a:off x="4205663" y="3940654"/>
            <a:ext cx="71437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108DF0-716D-4D32-A18B-A160C14C89FF}"/>
              </a:ext>
            </a:extLst>
          </p:cNvPr>
          <p:cNvSpPr txBox="1"/>
          <p:nvPr/>
        </p:nvSpPr>
        <p:spPr>
          <a:xfrm>
            <a:off x="3993733" y="3944544"/>
            <a:ext cx="71437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HP001 4 hàng" panose="020B0603050302020204" pitchFamily="34" charset="0"/>
              </a:rPr>
              <a:t>5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B39CD42-C3ED-4BF8-BCE7-E59B684CCC35}"/>
              </a:ext>
            </a:extLst>
          </p:cNvPr>
          <p:cNvCxnSpPr>
            <a:cxnSpLocks/>
          </p:cNvCxnSpPr>
          <p:nvPr/>
        </p:nvCxnSpPr>
        <p:spPr>
          <a:xfrm>
            <a:off x="3863529" y="4426150"/>
            <a:ext cx="62669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52887F3-7424-403C-AE91-7502570E6D44}"/>
              </a:ext>
            </a:extLst>
          </p:cNvPr>
          <p:cNvCxnSpPr>
            <a:cxnSpLocks/>
          </p:cNvCxnSpPr>
          <p:nvPr/>
        </p:nvCxnSpPr>
        <p:spPr>
          <a:xfrm>
            <a:off x="5781675" y="4426150"/>
            <a:ext cx="6500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4E97203-F4D3-4EC6-89E4-B0A4E3C54875}"/>
              </a:ext>
            </a:extLst>
          </p:cNvPr>
          <p:cNvSpPr txBox="1"/>
          <p:nvPr/>
        </p:nvSpPr>
        <p:spPr>
          <a:xfrm>
            <a:off x="5907883" y="3306985"/>
            <a:ext cx="71437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97F50E-AB85-48F4-82F1-317EBFA6A9C7}"/>
              </a:ext>
            </a:extLst>
          </p:cNvPr>
          <p:cNvSpPr txBox="1"/>
          <p:nvPr/>
        </p:nvSpPr>
        <p:spPr>
          <a:xfrm>
            <a:off x="6144817" y="3314700"/>
            <a:ext cx="71437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HP001 4 hàng" panose="020B0603050302020204" pitchFamily="34" charset="0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80625C-1808-4B02-9618-7EBAADBBCB0A}"/>
              </a:ext>
            </a:extLst>
          </p:cNvPr>
          <p:cNvSpPr txBox="1"/>
          <p:nvPr/>
        </p:nvSpPr>
        <p:spPr>
          <a:xfrm>
            <a:off x="6126957" y="3951058"/>
            <a:ext cx="71437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HP001 4 hàng" panose="020B0603050302020204" pitchFamily="34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DCA480-E374-4AFD-8C8D-B77A937A79E5}"/>
              </a:ext>
            </a:extLst>
          </p:cNvPr>
          <p:cNvSpPr txBox="1"/>
          <p:nvPr/>
        </p:nvSpPr>
        <p:spPr>
          <a:xfrm>
            <a:off x="5895257" y="3943343"/>
            <a:ext cx="71437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CBC8CE-01A2-4F2E-920A-2DE4DAED7D66}"/>
              </a:ext>
            </a:extLst>
          </p:cNvPr>
          <p:cNvSpPr txBox="1"/>
          <p:nvPr/>
        </p:nvSpPr>
        <p:spPr>
          <a:xfrm>
            <a:off x="5651304" y="3260062"/>
            <a:ext cx="714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HP001 4 hàng" panose="020B0603050302020204" pitchFamily="34" charset="0"/>
              </a:rPr>
              <a:t>-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1ABD49-2C03-4580-85DC-89CEED2F2917}"/>
              </a:ext>
            </a:extLst>
          </p:cNvPr>
          <p:cNvSpPr txBox="1"/>
          <p:nvPr/>
        </p:nvSpPr>
        <p:spPr>
          <a:xfrm>
            <a:off x="2105025" y="4593416"/>
            <a:ext cx="71437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HP001 4 hàng" panose="020B0603050302020204" pitchFamily="34" charset="0"/>
              </a:rPr>
              <a:t>33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2E7C98-2975-412D-8361-B76B6CD8D2A3}"/>
              </a:ext>
            </a:extLst>
          </p:cNvPr>
          <p:cNvSpPr txBox="1"/>
          <p:nvPr/>
        </p:nvSpPr>
        <p:spPr>
          <a:xfrm>
            <a:off x="4027071" y="4593416"/>
            <a:ext cx="71437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HP001 4 hàng" panose="020B0603050302020204" pitchFamily="34" charset="0"/>
              </a:rPr>
              <a:t>33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52AADB3-15CD-478B-B667-8A776755B3A9}"/>
              </a:ext>
            </a:extLst>
          </p:cNvPr>
          <p:cNvSpPr txBox="1"/>
          <p:nvPr/>
        </p:nvSpPr>
        <p:spPr>
          <a:xfrm>
            <a:off x="5891967" y="4605063"/>
            <a:ext cx="71437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HP001 4 hàng" panose="020B0603050302020204" pitchFamily="34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7679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" y="107376"/>
            <a:ext cx="11877040" cy="68511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438400" y="2121606"/>
            <a:ext cx="8479890" cy="97536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15 ô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 rot="19647362">
            <a:off x="1910080" y="1330960"/>
            <a:ext cx="176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3250" y="3212193"/>
            <a:ext cx="52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1920" y="3271319"/>
            <a:ext cx="982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79859" y="3096966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15496" y="3063946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980470" y="3033255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336800" y="4107611"/>
            <a:ext cx="8479890" cy="97536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ô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03219" y="4222838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72234" y="3077764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08901" y="3077764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973875" y="3025645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3218" y="4213090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42562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4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0" y="33532"/>
            <a:ext cx="12192000" cy="6838537"/>
          </a:xfrm>
          <a:prstGeom prst="rect">
            <a:avLst/>
          </a:prstGeom>
        </p:spPr>
      </p:pic>
      <p:pic>
        <p:nvPicPr>
          <p:cNvPr id="39" name="Picture 38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321"/>
          <a:stretch>
            <a:fillRect/>
          </a:stretch>
        </p:blipFill>
        <p:spPr>
          <a:xfrm>
            <a:off x="1524000" y="1071546"/>
            <a:ext cx="2786082" cy="2032000"/>
          </a:xfrm>
          <a:prstGeom prst="rect">
            <a:avLst/>
          </a:prstGeom>
        </p:spPr>
      </p:pic>
      <p:pic>
        <p:nvPicPr>
          <p:cNvPr id="40" name="Picture 39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7024694" y="-500090"/>
            <a:ext cx="2722598" cy="2032000"/>
          </a:xfrm>
          <a:prstGeom prst="rect">
            <a:avLst/>
          </a:prstGeom>
        </p:spPr>
      </p:pic>
      <p:pic>
        <p:nvPicPr>
          <p:cNvPr id="19" name="Picture 18" descr="2157d7f980cb83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3193" y="-65353"/>
            <a:ext cx="9319062" cy="7734822"/>
          </a:xfrm>
          <a:prstGeom prst="rect">
            <a:avLst/>
          </a:prstGeom>
        </p:spPr>
      </p:pic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4212030" y="3944233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1752" y="4857760"/>
            <a:ext cx="1000112" cy="935660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4595803" y="4357694"/>
            <a:ext cx="744459" cy="642942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151438" y="4143381"/>
            <a:ext cx="2643174" cy="2543103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0332970" y="6615550"/>
            <a:ext cx="278758" cy="214314"/>
          </a:xfrm>
          <a:prstGeom prst="rect">
            <a:avLst/>
          </a:prstGeom>
        </p:spPr>
      </p:pic>
      <p:pic>
        <p:nvPicPr>
          <p:cNvPr id="32" name="Picture 31" descr="Untitled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524000" y="3695700"/>
            <a:ext cx="3905250" cy="31623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645428" y="413439"/>
            <a:ext cx="53112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219206" y="-14067"/>
            <a:ext cx="1947836" cy="1014175"/>
            <a:chOff x="-304794" y="1"/>
            <a:chExt cx="2214546" cy="1152510"/>
          </a:xfrm>
        </p:grpSpPr>
        <p:pic>
          <p:nvPicPr>
            <p:cNvPr id="37" name="Picture 36" descr="34302354-illustration-of-a-chicken-and-a-banner.jpg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"/>
              <a:ext cx="1571604" cy="115251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-304794" y="628404"/>
              <a:ext cx="2214546" cy="4197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Trò</a:t>
              </a: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Chơi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8810" y="5715016"/>
            <a:ext cx="939152" cy="96488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595802" y="4714885"/>
            <a:ext cx="285752" cy="2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015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702</Words>
  <Application>Microsoft Office PowerPoint</Application>
  <PresentationFormat>Widescreen</PresentationFormat>
  <Paragraphs>170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Book Antiqua</vt:lpstr>
      <vt:lpstr>Calibri</vt:lpstr>
      <vt:lpstr>Calibri Light</vt:lpstr>
      <vt:lpstr>HP001 4 hàng</vt:lpstr>
      <vt:lpstr>iCiel Mijas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pham quynh anh</cp:lastModifiedBy>
  <cp:revision>32</cp:revision>
  <dcterms:created xsi:type="dcterms:W3CDTF">2021-05-26T03:43:33Z</dcterms:created>
  <dcterms:modified xsi:type="dcterms:W3CDTF">2021-09-14T07:51:43Z</dcterms:modified>
</cp:coreProperties>
</file>