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5"/>
  </p:notesMasterIdLst>
  <p:sldIdLst>
    <p:sldId id="257" r:id="rId2"/>
    <p:sldId id="336" r:id="rId3"/>
    <p:sldId id="337" r:id="rId4"/>
    <p:sldId id="338" r:id="rId5"/>
    <p:sldId id="339" r:id="rId6"/>
    <p:sldId id="261" r:id="rId7"/>
    <p:sldId id="340" r:id="rId8"/>
    <p:sldId id="341" r:id="rId9"/>
    <p:sldId id="256" r:id="rId10"/>
    <p:sldId id="258" r:id="rId11"/>
    <p:sldId id="259" r:id="rId12"/>
    <p:sldId id="331" r:id="rId13"/>
    <p:sldId id="332" r:id="rId14"/>
    <p:sldId id="312" r:id="rId15"/>
    <p:sldId id="260" r:id="rId16"/>
    <p:sldId id="313" r:id="rId17"/>
    <p:sldId id="333" r:id="rId18"/>
    <p:sldId id="314" r:id="rId19"/>
    <p:sldId id="334" r:id="rId20"/>
    <p:sldId id="262" r:id="rId21"/>
    <p:sldId id="335" r:id="rId22"/>
    <p:sldId id="263" r:id="rId23"/>
    <p:sldId id="329" r:id="rId24"/>
  </p:sldIdLst>
  <p:sldSz cx="12161838" cy="6858000"/>
  <p:notesSz cx="6858000" cy="9144000"/>
  <p:embeddedFontLst>
    <p:embeddedFont>
      <p:font typeface="Algerian" panose="04020705040A02060702" pitchFamily="82" charset="0"/>
      <p:regular r:id="rId26"/>
    </p:embeddedFont>
    <p:embeddedFont>
      <p:font typeface="Anaheim" panose="020B0604020202020204" charset="0"/>
      <p:regular r:id="rId27"/>
    </p:embeddedFont>
    <p:embeddedFont>
      <p:font typeface="Annie Use Your Telescope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Exo" panose="020B0604020202020204" charset="0"/>
      <p:regular r:id="rId33"/>
      <p:bold r:id="rId34"/>
      <p:italic r:id="rId35"/>
      <p:boldItalic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  <p:embeddedFont>
      <p:font typeface="Tahoma" panose="020B0604030504040204" pitchFamily="3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45" autoAdjust="0"/>
  </p:normalViewPr>
  <p:slideViewPr>
    <p:cSldViewPr snapToGrid="0">
      <p:cViewPr>
        <p:scale>
          <a:sx n="50" d="100"/>
          <a:sy n="50" d="100"/>
        </p:scale>
        <p:origin x="148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338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091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69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353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869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421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f9ee62678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f9ee62678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88F37-5B1E-4577-8E55-6D9B1D3C31C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691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từng số vàng ở trên để đến câu hỏi. Khi quay về để im là cá sẽ tự động cắn câu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hết 1 đến 5, lích vào exit để tới bài học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88F37-5B1E-4577-8E55-6D9B1D3C31C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88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273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57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536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856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278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11.wdp"/><Relationship Id="rId3" Type="http://schemas.openxmlformats.org/officeDocument/2006/relationships/image" Target="../media/image32.png"/><Relationship Id="rId7" Type="http://schemas.microsoft.com/office/2007/relationships/hdphoto" Target="../media/hdphoto6.wdp"/><Relationship Id="rId12" Type="http://schemas.microsoft.com/office/2007/relationships/hdphoto" Target="../media/hdphoto10.wdp"/><Relationship Id="rId17" Type="http://schemas.microsoft.com/office/2007/relationships/hdphoto" Target="../media/hdphoto15.wdp"/><Relationship Id="rId2" Type="http://schemas.openxmlformats.org/officeDocument/2006/relationships/notesSlide" Target="../notesSlides/notesSlide18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11" Type="http://schemas.microsoft.com/office/2007/relationships/hdphoto" Target="../media/hdphoto9.wdp"/><Relationship Id="rId5" Type="http://schemas.microsoft.com/office/2007/relationships/hdphoto" Target="../media/hdphoto5.wdp"/><Relationship Id="rId15" Type="http://schemas.microsoft.com/office/2007/relationships/hdphoto" Target="../media/hdphoto13.wdp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microsoft.com/office/2007/relationships/hdphoto" Target="../media/hdphoto8.wdp"/><Relationship Id="rId1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8.wdp"/><Relationship Id="rId5" Type="http://schemas.microsoft.com/office/2007/relationships/hdphoto" Target="../media/hdphoto17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groups/44309690375158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4.xml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openxmlformats.org/officeDocument/2006/relationships/slide" Target="slide7.xml"/><Relationship Id="rId20" Type="http://schemas.microsoft.com/office/2007/relationships/hdphoto" Target="../media/hdphoto3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10" Type="http://schemas.openxmlformats.org/officeDocument/2006/relationships/image" Target="../media/image17.png"/><Relationship Id="rId19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6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21.png"/><Relationship Id="rId12" Type="http://schemas.openxmlformats.org/officeDocument/2006/relationships/image" Target="../media/image24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4.xml"/><Relationship Id="rId11" Type="http://schemas.openxmlformats.org/officeDocument/2006/relationships/slide" Target="slide3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3.png"/><Relationship Id="rId4" Type="http://schemas.openxmlformats.org/officeDocument/2006/relationships/audio" Target="../media/media2.wav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wav"/><Relationship Id="rId7" Type="http://schemas.openxmlformats.org/officeDocument/2006/relationships/image" Target="../media/image4.png"/><Relationship Id="rId12" Type="http://schemas.openxmlformats.org/officeDocument/2006/relationships/image" Target="../media/image24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5.xml"/><Relationship Id="rId11" Type="http://schemas.openxmlformats.org/officeDocument/2006/relationships/slide" Target="slide3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wav"/><Relationship Id="rId7" Type="http://schemas.openxmlformats.org/officeDocument/2006/relationships/image" Target="../media/image4.png"/><Relationship Id="rId12" Type="http://schemas.openxmlformats.org/officeDocument/2006/relationships/image" Target="../media/image24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6.xml"/><Relationship Id="rId11" Type="http://schemas.openxmlformats.org/officeDocument/2006/relationships/slide" Target="slide3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wav"/><Relationship Id="rId7" Type="http://schemas.openxmlformats.org/officeDocument/2006/relationships/image" Target="../media/image4.png"/><Relationship Id="rId12" Type="http://schemas.openxmlformats.org/officeDocument/2006/relationships/image" Target="../media/image24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7.xml"/><Relationship Id="rId11" Type="http://schemas.openxmlformats.org/officeDocument/2006/relationships/slide" Target="slide3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23.png"/><Relationship Id="rId12" Type="http://schemas.openxmlformats.org/officeDocument/2006/relationships/image" Target="../media/image24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8.xml"/><Relationship Id="rId11" Type="http://schemas.openxmlformats.org/officeDocument/2006/relationships/slide" Target="slide3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6119" y="1143000"/>
            <a:ext cx="7793112" cy="38965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180">
            <a:extLst>
              <a:ext uri="{FF2B5EF4-FFF2-40B4-BE49-F238E27FC236}">
                <a16:creationId xmlns:a16="http://schemas.microsoft.com/office/drawing/2014/main" id="{EC2C5DF9-B263-4F58-B216-7A285D69E02F}"/>
              </a:ext>
            </a:extLst>
          </p:cNvPr>
          <p:cNvSpPr/>
          <p:nvPr/>
        </p:nvSpPr>
        <p:spPr>
          <a:xfrm>
            <a:off x="1777683" y="683351"/>
            <a:ext cx="8865873" cy="4992987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1737927-E75E-4D94-86FB-3D7A6D9C23A4}"/>
              </a:ext>
            </a:extLst>
          </p:cNvPr>
          <p:cNvGrpSpPr/>
          <p:nvPr/>
        </p:nvGrpSpPr>
        <p:grpSpPr>
          <a:xfrm>
            <a:off x="3869860" y="1430700"/>
            <a:ext cx="4125910" cy="1614173"/>
            <a:chOff x="1663812" y="2307892"/>
            <a:chExt cx="3409843" cy="1334027"/>
          </a:xfrm>
        </p:grpSpPr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E45F253-7CD5-4A2A-9093-D31587BA00BA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977DDEB3-9F52-4EA9-A089-A99555CA4A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4C2A1CE1-5B85-412D-9B6F-9AF66F038F0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B233D7B4-8EDE-42B9-AAEC-E900F075FE4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8AA4143D-E142-4078-BFE2-F5BE86C7906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A4808038-12E2-48E1-8061-5B413AEDF04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D33F2C45-17A2-4875-ACEE-97848659EC8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BB817BD3-C1B9-495C-90B9-DCF79BFCAB4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795CE165-20CE-414E-93E9-619E36917CE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9C4BF3A8-D5DA-4C08-BA24-BBAA375E4F1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F329088A-8AA1-4264-9BF4-32A2D275CF0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FCDE441-95B7-4BEA-AC99-A4F1689F19C9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A86B8F8-9B56-45A8-A75F-FBC6B16BB1F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42333ED2-2502-4784-8974-3CAB2003431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F1E51B9A-B1F1-443C-8F34-DAE9CBAA2D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FEBC72B3-CC76-458E-AF39-0693F4E522F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AA769533-698F-4827-A905-E1B553D76BC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62251180-7145-4E4C-B967-7E9779BD8C2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41231BF0-AC5E-4F46-A751-BF30AFB389F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1B737084-ABA4-43D9-A4D0-1224AC58208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4C580A39-323E-459B-810C-72082FCB760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518E8A9C-BF9C-46FE-A884-A883CAE8BAF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D69E9BA4-91F6-4AB8-99EA-920188ECE8E0}"/>
                </a:ext>
              </a:extLst>
            </p:cNvPr>
            <p:cNvGrpSpPr/>
            <p:nvPr/>
          </p:nvGrpSpPr>
          <p:grpSpPr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236" name="Picture 235">
                <a:extLst>
                  <a:ext uri="{FF2B5EF4-FFF2-40B4-BE49-F238E27FC236}">
                    <a16:creationId xmlns:a16="http://schemas.microsoft.com/office/drawing/2014/main" id="{260DB07F-4951-44FA-B59E-0E54E3775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237" name="Picture 236">
                <a:extLst>
                  <a:ext uri="{FF2B5EF4-FFF2-40B4-BE49-F238E27FC236}">
                    <a16:creationId xmlns:a16="http://schemas.microsoft.com/office/drawing/2014/main" id="{BB8AE44A-795C-46FE-A9A4-CB0945E17C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238" name="Picture 237">
                <a:extLst>
                  <a:ext uri="{FF2B5EF4-FFF2-40B4-BE49-F238E27FC236}">
                    <a16:creationId xmlns:a16="http://schemas.microsoft.com/office/drawing/2014/main" id="{0EC87E69-2DC7-4426-A6DF-05668F2855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065E1DCF-6494-4043-ADB1-7F7A9F3F14E5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462B18FA-B806-46AA-BCCC-4C144BDBAEE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498D7AA1-8369-41D3-804D-2E70A85C53C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9F0D6BFA-4050-4ABD-BA3B-7EFF9927415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5EFAE420-C0E9-46CF-9DD2-9B56BD60ACD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83EE8B39-0695-4047-84F9-F89B8B3BB5A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698FECCF-F260-4661-9782-D708AE4097F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B917C475-611A-4257-BFAF-CA1F66F72A6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2D1DA098-3AE7-477A-81E5-91F4BD7F139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6681881B-D5CE-4193-B27C-51B01782C5A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4A9B7AEC-D7B9-4BED-971B-B6548EAAB4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A9AAAC26-B36F-4A5D-A7AC-B44406F75DFF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C802AD96-5253-4E6D-B6AF-053B19436EC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89BB6482-11B1-4EA3-99FC-8670944E69D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59DA3392-ED3C-461B-9904-0EC01CFC1E7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43EEAC63-8D59-491F-94BA-3780AB0F77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3D2E04D4-491E-45E4-BC3C-475EADC02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21C502B1-825D-4333-B78F-A599BD1EBE3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90D2F178-D308-4B34-AED6-2DA0FF62215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FD1BD27F-E3B1-4429-BF62-E9520971512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2C89DA0D-2025-49B7-954E-3170609DAD3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BEA57133-6E90-4013-8D66-270D1EAB46D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A9D0C8A-E6EC-4A90-8F50-D5F098005802}"/>
                </a:ext>
              </a:extLst>
            </p:cNvPr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EE94D500-35DB-4AC0-B9A9-E14EF1927D6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0D80748C-FF96-4220-8002-0816EF0C37B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AC955979-4ED8-41CE-9EF4-E32182F072C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9FE3C5D8-C28D-4716-BCC3-2B6FEAA4B1D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E90826D3-51D1-45EE-B02E-2466804AB65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5393C43F-A5C7-4AD8-A63C-DE9D71BEC64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9B899D60-7D34-4663-B491-3C830AE8BE8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11BA691C-44A8-4CBF-B8E3-55055B8DCD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D8CFB0F6-16AF-48F4-BBF2-90BD8B3C7DC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7E981BCE-3AAF-4275-8265-583D28F81C3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8C4904E2-6572-4796-AEB6-431BAD4C5CA1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A3B21A8-9EF6-42CD-AB8B-AAE4DFC82B0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EE0610BB-2860-4491-AF26-A9ECE4BC6CB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D65657EC-3B7D-474C-8F26-4CF7F193F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CE2A9ECF-566D-43B4-ABE8-76BCFB58532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73D31EB9-7B48-4CCA-B8B5-CFD49A2D100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741E42BC-0286-40D6-A0CA-59AADA075471}"/>
              </a:ext>
            </a:extLst>
          </p:cNvPr>
          <p:cNvSpPr txBox="1"/>
          <p:nvPr/>
        </p:nvSpPr>
        <p:spPr>
          <a:xfrm>
            <a:off x="3869860" y="3475868"/>
            <a:ext cx="4452116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345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3 trăm, 4 chục, 5 </a:t>
            </a:r>
            <a:r>
              <a:rPr lang="en-VN" sz="2800"/>
              <a:t>đơn vị</a:t>
            </a:r>
            <a:r>
              <a:rPr lang="en-US" sz="2800"/>
              <a:t>.</a:t>
            </a:r>
            <a:r>
              <a:rPr lang="en-VN" sz="2800"/>
              <a:t> </a:t>
            </a:r>
            <a:endParaRPr lang="en-VN" sz="2800" dirty="0"/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</a:t>
            </a:r>
            <a:r>
              <a:rPr lang="en-VN" sz="2800" dirty="0">
                <a:solidFill>
                  <a:srgbClr val="FF0000"/>
                </a:solidFill>
              </a:rPr>
              <a:t>345 = 300 + 40 + 5</a:t>
            </a:r>
          </a:p>
        </p:txBody>
      </p:sp>
      <p:pic>
        <p:nvPicPr>
          <p:cNvPr id="260" name="Picture 259">
            <a:extLst>
              <a:ext uri="{FF2B5EF4-FFF2-40B4-BE49-F238E27FC236}">
                <a16:creationId xmlns:a16="http://schemas.microsoft.com/office/drawing/2014/main" id="{2FFBD179-D53B-4E65-81AA-918E0A661E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299" y="164891"/>
            <a:ext cx="1474755" cy="737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180">
            <a:extLst>
              <a:ext uri="{FF2B5EF4-FFF2-40B4-BE49-F238E27FC236}">
                <a16:creationId xmlns:a16="http://schemas.microsoft.com/office/drawing/2014/main" id="{EC2C5DF9-B263-4F58-B216-7A285D69E02F}"/>
              </a:ext>
            </a:extLst>
          </p:cNvPr>
          <p:cNvSpPr/>
          <p:nvPr/>
        </p:nvSpPr>
        <p:spPr>
          <a:xfrm>
            <a:off x="1777683" y="683351"/>
            <a:ext cx="8865873" cy="4992987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D32CB76-E441-4E6E-A564-76CAA1914D61}"/>
              </a:ext>
            </a:extLst>
          </p:cNvPr>
          <p:cNvSpPr txBox="1"/>
          <p:nvPr/>
        </p:nvSpPr>
        <p:spPr>
          <a:xfrm>
            <a:off x="4122908" y="3289202"/>
            <a:ext cx="4155305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408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4 trăm, 0 chục, 8 </a:t>
            </a:r>
            <a:r>
              <a:rPr lang="en-VN" sz="2800"/>
              <a:t>đơn vị</a:t>
            </a:r>
            <a:r>
              <a:rPr lang="en-US" sz="2800"/>
              <a:t>.</a:t>
            </a:r>
            <a:r>
              <a:rPr lang="en-VN" sz="2800"/>
              <a:t> </a:t>
            </a:r>
            <a:endParaRPr lang="en-VN" sz="2800" dirty="0"/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</a:t>
            </a:r>
            <a:r>
              <a:rPr lang="en-VN" sz="2800" dirty="0">
                <a:solidFill>
                  <a:srgbClr val="FF0000"/>
                </a:solidFill>
              </a:rPr>
              <a:t>408 = 400 + 8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E29C123-DE79-4D53-961B-41AD0D0855D6}"/>
              </a:ext>
            </a:extLst>
          </p:cNvPr>
          <p:cNvGrpSpPr/>
          <p:nvPr/>
        </p:nvGrpSpPr>
        <p:grpSpPr>
          <a:xfrm>
            <a:off x="4172601" y="1181662"/>
            <a:ext cx="3856680" cy="1611513"/>
            <a:chOff x="6586017" y="1885339"/>
            <a:chExt cx="3856680" cy="1611513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0601E00-84AC-4294-872C-C6983B4225EC}"/>
                </a:ext>
              </a:extLst>
            </p:cNvPr>
            <p:cNvGrpSpPr/>
            <p:nvPr/>
          </p:nvGrpSpPr>
          <p:grpSpPr>
            <a:xfrm>
              <a:off x="6586017" y="1885339"/>
              <a:ext cx="1609229" cy="1609229"/>
              <a:chOff x="1005444" y="2289604"/>
              <a:chExt cx="1329941" cy="1329941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A882E5EA-8BB6-47CC-837E-1D71F04F8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32394486-F0B1-4974-AD8F-B74601321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C727E5CF-7629-42F7-9468-EF44E434D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84D21A1-C3EE-4B2B-9D7E-535201787028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4113029-9EEA-454D-922C-00CDBF3624B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4FCAAC7-361D-4675-BDEC-8E4D8DED7E2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B2F6611-48DE-4F17-842C-C93B2A5C82B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60F6CE0-CBC1-49BC-B1E3-A6A25705E28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BCBDB67-57A5-433A-89BE-33EFAE022F8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64B27E0-4778-427C-BE9B-B78A11614AD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A4616AF-6190-4B5A-997E-D734F4A084A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88F9D1B-C54B-4BDA-AE47-ABD1E0DDE44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DCA7F5A-CA63-47BE-BD19-8D7A3CEC1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974" y="2256431"/>
              <a:ext cx="1240421" cy="1240421"/>
            </a:xfrm>
            <a:prstGeom prst="rect">
              <a:avLst/>
            </a:prstGeom>
          </p:spPr>
        </p:pic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3B7834F0-A8F4-4886-A2BA-350807E813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299" y="164891"/>
            <a:ext cx="1474755" cy="73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9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180">
            <a:extLst>
              <a:ext uri="{FF2B5EF4-FFF2-40B4-BE49-F238E27FC236}">
                <a16:creationId xmlns:a16="http://schemas.microsoft.com/office/drawing/2014/main" id="{EC2C5DF9-B263-4F58-B216-7A285D69E02F}"/>
              </a:ext>
            </a:extLst>
          </p:cNvPr>
          <p:cNvSpPr/>
          <p:nvPr/>
        </p:nvSpPr>
        <p:spPr>
          <a:xfrm>
            <a:off x="1777683" y="683351"/>
            <a:ext cx="8865873" cy="4992987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3B7834F0-A8F4-4886-A2BA-350807E813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299" y="164891"/>
            <a:ext cx="1474755" cy="73737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2D0EB3B-6291-420F-B010-1206FEC6F031}"/>
              </a:ext>
            </a:extLst>
          </p:cNvPr>
          <p:cNvGrpSpPr/>
          <p:nvPr/>
        </p:nvGrpSpPr>
        <p:grpSpPr>
          <a:xfrm>
            <a:off x="2743602" y="1264564"/>
            <a:ext cx="6674634" cy="1776611"/>
            <a:chOff x="2239093" y="1733012"/>
            <a:chExt cx="6674634" cy="177661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CF04DEF-B243-4853-BEAC-B883DE44F767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6A40CCA-DE6E-4896-BF4B-F61216CA83E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8B273A64-F0CD-4B66-9FF1-C948DD46430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FAD27261-D850-4465-A177-D3B050DF7FB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934940A-DE9F-4AAA-96AE-32A263A31E7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2AB3653B-1E89-4E0B-B7E1-D7B99D84773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9AC23BB-1B8B-4BE4-8434-87F9E0C21D0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866B8B57-83D0-432A-AE8C-5668C2A2A8F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6A9F636-F620-47D4-917A-5693D8A43F1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65574F9-3C6A-417F-939D-E378063B802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3728C4F-6B45-41A5-8EFF-F2632CCB2A7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EF5D17-A991-4791-A4A1-9036C8BCE983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21A68920-9406-468D-BC92-6A66D4B3915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1038804-2EBD-403A-A851-C7E4687057B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7B8C8F7D-1A2A-498D-90A5-19C8FA8A4A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D4FB9CE-B205-4903-9104-606961CEA61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8A287BB-9A8E-459F-AA68-9CC2380EF81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1D80F5E-483C-46DF-BD95-3ADF9C02C72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2E3B8-2EEC-496E-BC81-E1232B3207F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C58EDAF-00E7-4FD7-899C-086BA989448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774A8DA-870D-4390-9E38-71A2C05D5D0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85A807B-8781-4A3B-9431-AE4118E346B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6F5D250-D5FE-40C2-9F25-650B4842F55F}"/>
                </a:ext>
              </a:extLst>
            </p:cNvPr>
            <p:cNvGrpSpPr/>
            <p:nvPr/>
          </p:nvGrpSpPr>
          <p:grpSpPr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CDE39BDA-5612-4A89-80A9-75BB34423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24CC28AB-0BF4-4621-8F6A-21977516C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7A48EECF-AA05-4B58-890F-67E466AC6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1724ABD-53E9-4EE0-BB59-49F42E6B6973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763911C-C7F3-4EEE-8135-625CD8E41E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60F8964-4C7B-4356-8DC5-6964C5139EA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40B1ED7-A0F1-47B6-9632-A3BB8DE3D94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640DF00-75A8-4AA1-BFC1-84C3F3A6279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64F21BA-FE29-49E6-B451-C8B7D8490F8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3B6E91F-D414-4858-9F09-EFD907648A5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E448459-6D1A-426C-86CF-06218D276F6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008221D-73E9-415C-9E07-ACC086E82F2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15352DE-6A0E-4E5C-95C2-3B5907B7216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6E36E7B-3C8A-4CF0-9126-535AFF3CF7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D706CE9-69B5-4DCD-8CBF-39465517B73E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DBC0B78-B278-4051-9083-531E545315A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1B7C5C9-7B67-4CA6-BCBA-DFF1A5DDA1B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3C2CC06-802B-4FA5-BF0B-16563B3FB1F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DB5010C-D485-4BD8-8E70-0E9E6337B85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6D25E31-336F-4AAE-9328-DCB6FF8E46F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3C3D940-ECBA-4E90-81BE-0D3DB149242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0788A7F-601B-4B87-A449-65BA1AE5461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8C12563-8A2E-4531-9317-0D14EDC7F74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2432E72-B77C-4A1C-8A6E-D0FB8569EF1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0FE6B02-EDE1-47D2-9AE0-A16A9AAF74E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6301F69-B6EC-4B49-B98A-37F9D011B6F5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417A351-6819-48EE-B033-E3431349E8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891FD95-0B1D-43C4-8C60-4FAEE7711F4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44D7DDF-C3A9-4F24-BFC3-FCE81A88860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DFD4F84-627A-4582-A715-E88E4F9D3A2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3335899-42DF-4CAB-90FD-19B4D78EA22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4D878B4-6F91-4320-9AB2-3B19B5E1C20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EBACE99-52ED-4C5F-964E-2C7127C1962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CB04C53-494A-4381-979B-CCD06B6876B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6D7E63E-C3FC-4C8F-9589-0B38150E46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4B51CA3-B3A5-4AD6-8B0E-F6F53BB127D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D09FF86-7985-473A-B59B-B07D34FD42F7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B017E59-9AB4-410C-9CE0-F12A1732386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FB4141-E6CB-4EA0-9EBE-8ED9D0C0E89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0CC028E-495E-4416-9AD3-D0E215F764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755082A-25F9-4DAD-BE67-880D7CE1FFC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0FEDA96-000D-470E-90E3-613C0DD47B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05AEB6C-3D54-41F4-818E-B641891C0DF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216D702-BACF-4DF4-A4FF-B14A3517E8A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0B24B8F-694E-4E1B-9C82-91FD58F3F42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E707F05-55D1-4774-8FA7-858E580DA4E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051CF3B-6ACD-4C2D-8FF9-615669731AA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BB8E6E2-F606-4DBB-9776-CBA37DABD111}"/>
                </a:ext>
              </a:extLst>
            </p:cNvPr>
            <p:cNvGrpSpPr/>
            <p:nvPr/>
          </p:nvGrpSpPr>
          <p:grpSpPr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AE2B812-0FBD-4884-92A6-4B118AB36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FB77385-E5ED-4A44-B735-60FCDB300A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6F2A25A6-E44C-4BBA-9D06-A508CB84B8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63E9C2D-A7B7-4895-892D-4EF860F8FADC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54724E8-D6E0-4BE9-B16E-212206DFBF3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60CC0CB-3032-497C-A4F9-087B60AD836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FE7DB9F-3DDA-4A6D-9044-69E6EA94F16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F2095FA-8CFE-4C4D-B304-619B6C7374C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9DC16F5-2586-4B7E-9B08-EB01174B347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B4753F8-5127-49AA-990D-CA1717E8ED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0D1D90C-8626-4CFE-9ADE-41C3D579BB7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DEF766E-7228-48F1-8BF0-C751328859A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AE42F5F-0DF7-464F-B681-F19C34D270D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E2327A-8689-4303-BB52-A9BEB6A4036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4FD3D1AA-EC19-4EAC-A268-6E37620E9B49}"/>
              </a:ext>
            </a:extLst>
          </p:cNvPr>
          <p:cNvSpPr txBox="1"/>
          <p:nvPr/>
        </p:nvSpPr>
        <p:spPr>
          <a:xfrm>
            <a:off x="4132966" y="3520531"/>
            <a:ext cx="4155305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670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6 trăm, 7 chục, 0 </a:t>
            </a:r>
            <a:r>
              <a:rPr lang="en-VN" sz="2800"/>
              <a:t>đơn vị</a:t>
            </a:r>
            <a:r>
              <a:rPr lang="en-US" sz="2800"/>
              <a:t>.</a:t>
            </a:r>
            <a:r>
              <a:rPr lang="en-VN" sz="2800"/>
              <a:t> </a:t>
            </a:r>
            <a:endParaRPr lang="en-VN" sz="2800" dirty="0"/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</a:t>
            </a:r>
            <a:r>
              <a:rPr lang="en-VN" sz="2800" dirty="0">
                <a:solidFill>
                  <a:srgbClr val="FF0000"/>
                </a:solidFill>
              </a:rPr>
              <a:t>670 = 600 + 70 </a:t>
            </a:r>
          </a:p>
        </p:txBody>
      </p:sp>
    </p:spTree>
    <p:extLst>
      <p:ext uri="{BB962C8B-B14F-4D97-AF65-F5344CB8AC3E}">
        <p14:creationId xmlns:p14="http://schemas.microsoft.com/office/powerpoint/2010/main" val="237605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8453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43"/>
          <p:cNvSpPr/>
          <p:nvPr/>
        </p:nvSpPr>
        <p:spPr>
          <a:xfrm>
            <a:off x="-1605375" y="4062369"/>
            <a:ext cx="912116" cy="912116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200"/>
          </a:p>
        </p:txBody>
      </p:sp>
      <p:sp>
        <p:nvSpPr>
          <p:cNvPr id="1740" name="Google Shape;1740;p43"/>
          <p:cNvSpPr txBox="1">
            <a:spLocks noGrp="1"/>
          </p:cNvSpPr>
          <p:nvPr>
            <p:ph type="title" idx="4294967295"/>
          </p:nvPr>
        </p:nvSpPr>
        <p:spPr>
          <a:xfrm>
            <a:off x="-1300266" y="4102502"/>
            <a:ext cx="911225" cy="8318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6000"/>
              <a:t>1</a:t>
            </a:r>
            <a:endParaRPr sz="6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34" y="10398"/>
            <a:ext cx="894889" cy="11826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A59A87-72D3-477B-B0E1-1E2D548B2878}"/>
              </a:ext>
            </a:extLst>
          </p:cNvPr>
          <p:cNvSpPr txBox="1"/>
          <p:nvPr/>
        </p:nvSpPr>
        <p:spPr>
          <a:xfrm>
            <a:off x="1256023" y="294366"/>
            <a:ext cx="9560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Mỗi số được viết thành tổng nào?</a:t>
            </a:r>
            <a:endParaRPr lang="en-US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672D29-489B-4D98-AA27-54C9A39231E4}"/>
              </a:ext>
            </a:extLst>
          </p:cNvPr>
          <p:cNvSpPr/>
          <p:nvPr/>
        </p:nvSpPr>
        <p:spPr>
          <a:xfrm>
            <a:off x="9917046" y="6125767"/>
            <a:ext cx="1010514" cy="33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0CA808-0BC7-4398-95E8-0833398CEA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/>
        </p:blipFill>
        <p:spPr>
          <a:xfrm>
            <a:off x="1180406" y="1107084"/>
            <a:ext cx="9975274" cy="5449455"/>
          </a:xfrm>
          <a:prstGeom prst="rect">
            <a:avLst/>
          </a:prstGeom>
          <a:ln w="38100">
            <a:noFill/>
          </a:ln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71709490-878F-4AE0-B7A2-65B2B59215C5}"/>
              </a:ext>
            </a:extLst>
          </p:cNvPr>
          <p:cNvSpPr/>
          <p:nvPr/>
        </p:nvSpPr>
        <p:spPr>
          <a:xfrm rot="17622605" flipH="1">
            <a:off x="3283889" y="1978089"/>
            <a:ext cx="2669042" cy="3359020"/>
          </a:xfrm>
          <a:prstGeom prst="arc">
            <a:avLst>
              <a:gd name="adj1" fmla="val 16200000"/>
              <a:gd name="adj2" fmla="val 972978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782D161C-507C-4D23-8269-DE9862515C4E}"/>
              </a:ext>
            </a:extLst>
          </p:cNvPr>
          <p:cNvSpPr/>
          <p:nvPr/>
        </p:nvSpPr>
        <p:spPr>
          <a:xfrm rot="3977395" flipH="1" flipV="1">
            <a:off x="3724669" y="2945743"/>
            <a:ext cx="2669042" cy="3359020"/>
          </a:xfrm>
          <a:prstGeom prst="arc">
            <a:avLst>
              <a:gd name="adj1" fmla="val 17093142"/>
              <a:gd name="adj2" fmla="val 20611286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73EBC795-D82F-487C-B9DC-B5828A901862}"/>
              </a:ext>
            </a:extLst>
          </p:cNvPr>
          <p:cNvSpPr/>
          <p:nvPr/>
        </p:nvSpPr>
        <p:spPr>
          <a:xfrm>
            <a:off x="7949682" y="1791478"/>
            <a:ext cx="1847461" cy="2500604"/>
          </a:xfrm>
          <a:custGeom>
            <a:avLst/>
            <a:gdLst>
              <a:gd name="connsiteX0" fmla="*/ 0 w 1847461"/>
              <a:gd name="connsiteY0" fmla="*/ 0 h 2500604"/>
              <a:gd name="connsiteX1" fmla="*/ 1847461 w 1847461"/>
              <a:gd name="connsiteY1" fmla="*/ 2500604 h 25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461" h="2500604">
                <a:moveTo>
                  <a:pt x="0" y="0"/>
                </a:moveTo>
                <a:lnTo>
                  <a:pt x="1847461" y="2500604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5CBBF3F9-91A6-41BC-967E-A4EA49EE364F}"/>
              </a:ext>
            </a:extLst>
          </p:cNvPr>
          <p:cNvSpPr/>
          <p:nvPr/>
        </p:nvSpPr>
        <p:spPr>
          <a:xfrm flipV="1">
            <a:off x="7721562" y="3041780"/>
            <a:ext cx="1485617" cy="3079098"/>
          </a:xfrm>
          <a:custGeom>
            <a:avLst/>
            <a:gdLst>
              <a:gd name="connsiteX0" fmla="*/ 0 w 1306285"/>
              <a:gd name="connsiteY0" fmla="*/ 1063690 h 1063690"/>
              <a:gd name="connsiteX1" fmla="*/ 1306285 w 1306285"/>
              <a:gd name="connsiteY1" fmla="*/ 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5" h="1063690">
                <a:moveTo>
                  <a:pt x="0" y="1063690"/>
                </a:moveTo>
                <a:lnTo>
                  <a:pt x="1306285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B1907F1D-6BB0-48BC-B4CD-879D1F60C25F}"/>
              </a:ext>
            </a:extLst>
          </p:cNvPr>
          <p:cNvSpPr/>
          <p:nvPr/>
        </p:nvSpPr>
        <p:spPr>
          <a:xfrm>
            <a:off x="7725747" y="2948472"/>
            <a:ext cx="1847460" cy="2015413"/>
          </a:xfrm>
          <a:custGeom>
            <a:avLst/>
            <a:gdLst>
              <a:gd name="connsiteX0" fmla="*/ 0 w 1828800"/>
              <a:gd name="connsiteY0" fmla="*/ 2034074 h 2034074"/>
              <a:gd name="connsiteX1" fmla="*/ 1828800 w 1828800"/>
              <a:gd name="connsiteY1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034074">
                <a:moveTo>
                  <a:pt x="0" y="2034074"/>
                </a:moveTo>
                <a:lnTo>
                  <a:pt x="1828800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Google Shape;1739;p43">
            <a:extLst>
              <a:ext uri="{FF2B5EF4-FFF2-40B4-BE49-F238E27FC236}">
                <a16:creationId xmlns:a16="http://schemas.microsoft.com/office/drawing/2014/main" id="{AE6E57F9-18F7-40CE-96FC-D7F75E548339}"/>
              </a:ext>
            </a:extLst>
          </p:cNvPr>
          <p:cNvSpPr/>
          <p:nvPr/>
        </p:nvSpPr>
        <p:spPr>
          <a:xfrm>
            <a:off x="2259118" y="1240318"/>
            <a:ext cx="566352" cy="386825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-US" sz="3200" b="1"/>
              <a:t>1</a:t>
            </a:r>
            <a:endParaRPr sz="3200" b="1"/>
          </a:p>
        </p:txBody>
      </p:sp>
      <p:sp>
        <p:nvSpPr>
          <p:cNvPr id="25" name="Google Shape;1739;p43">
            <a:extLst>
              <a:ext uri="{FF2B5EF4-FFF2-40B4-BE49-F238E27FC236}">
                <a16:creationId xmlns:a16="http://schemas.microsoft.com/office/drawing/2014/main" id="{40A2BD95-F288-4733-AA5E-60FAA386B91F}"/>
              </a:ext>
            </a:extLst>
          </p:cNvPr>
          <p:cNvSpPr/>
          <p:nvPr/>
        </p:nvSpPr>
        <p:spPr>
          <a:xfrm>
            <a:off x="2701645" y="4894086"/>
            <a:ext cx="566352" cy="384003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-US" sz="3200" b="1"/>
              <a:t>2</a:t>
            </a:r>
            <a:endParaRPr sz="3200" b="1"/>
          </a:p>
        </p:txBody>
      </p:sp>
      <p:sp>
        <p:nvSpPr>
          <p:cNvPr id="26" name="Google Shape;1739;p43">
            <a:extLst>
              <a:ext uri="{FF2B5EF4-FFF2-40B4-BE49-F238E27FC236}">
                <a16:creationId xmlns:a16="http://schemas.microsoft.com/office/drawing/2014/main" id="{9AF9BCC3-B488-434C-B51C-CC149E1EF806}"/>
              </a:ext>
            </a:extLst>
          </p:cNvPr>
          <p:cNvSpPr/>
          <p:nvPr/>
        </p:nvSpPr>
        <p:spPr>
          <a:xfrm>
            <a:off x="9074674" y="1371533"/>
            <a:ext cx="566352" cy="384003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-US" sz="3200" b="1"/>
              <a:t>3</a:t>
            </a:r>
            <a:endParaRPr sz="3200" b="1"/>
          </a:p>
        </p:txBody>
      </p:sp>
      <p:sp>
        <p:nvSpPr>
          <p:cNvPr id="27" name="Google Shape;1739;p43">
            <a:extLst>
              <a:ext uri="{FF2B5EF4-FFF2-40B4-BE49-F238E27FC236}">
                <a16:creationId xmlns:a16="http://schemas.microsoft.com/office/drawing/2014/main" id="{3505F0D8-D5AF-4727-877A-2ED5768A75B9}"/>
              </a:ext>
            </a:extLst>
          </p:cNvPr>
          <p:cNvSpPr/>
          <p:nvPr/>
        </p:nvSpPr>
        <p:spPr>
          <a:xfrm>
            <a:off x="10309926" y="3041780"/>
            <a:ext cx="566352" cy="384003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-US" sz="3200" b="1"/>
              <a:t>4</a:t>
            </a:r>
            <a:endParaRPr sz="3200" b="1"/>
          </a:p>
        </p:txBody>
      </p:sp>
      <p:sp>
        <p:nvSpPr>
          <p:cNvPr id="28" name="Google Shape;1739;p43">
            <a:extLst>
              <a:ext uri="{FF2B5EF4-FFF2-40B4-BE49-F238E27FC236}">
                <a16:creationId xmlns:a16="http://schemas.microsoft.com/office/drawing/2014/main" id="{C53E5FA7-BFF7-4DB7-A5F6-194B165B0EF9}"/>
              </a:ext>
            </a:extLst>
          </p:cNvPr>
          <p:cNvSpPr/>
          <p:nvPr/>
        </p:nvSpPr>
        <p:spPr>
          <a:xfrm>
            <a:off x="10068944" y="5170819"/>
            <a:ext cx="566352" cy="384003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-US" sz="3200" b="1"/>
              <a:t>5</a:t>
            </a:r>
            <a:endParaRPr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43"/>
          <p:cNvSpPr/>
          <p:nvPr/>
        </p:nvSpPr>
        <p:spPr>
          <a:xfrm>
            <a:off x="-1605375" y="4062369"/>
            <a:ext cx="912116" cy="912116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200">
              <a:solidFill>
                <a:schemeClr val="bg1"/>
              </a:solidFill>
            </a:endParaRPr>
          </a:p>
        </p:txBody>
      </p:sp>
      <p:sp>
        <p:nvSpPr>
          <p:cNvPr id="1740" name="Google Shape;1740;p43"/>
          <p:cNvSpPr txBox="1">
            <a:spLocks noGrp="1"/>
          </p:cNvSpPr>
          <p:nvPr>
            <p:ph type="title" idx="4294967295"/>
          </p:nvPr>
        </p:nvSpPr>
        <p:spPr>
          <a:xfrm>
            <a:off x="-1328646" y="4163012"/>
            <a:ext cx="911225" cy="8318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6000">
                <a:solidFill>
                  <a:schemeClr val="bg1"/>
                </a:solidFill>
              </a:rPr>
              <a:t>4</a:t>
            </a:r>
            <a:endParaRPr sz="6000">
              <a:solidFill>
                <a:schemeClr val="bg1"/>
              </a:solidFill>
            </a:endParaRPr>
          </a:p>
        </p:txBody>
      </p:sp>
      <p:grpSp>
        <p:nvGrpSpPr>
          <p:cNvPr id="1758" name="Google Shape;1758;p43"/>
          <p:cNvGrpSpPr/>
          <p:nvPr/>
        </p:nvGrpSpPr>
        <p:grpSpPr>
          <a:xfrm>
            <a:off x="185025" y="148464"/>
            <a:ext cx="867165" cy="1016559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55" y="681825"/>
            <a:ext cx="815565" cy="10165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E17282-A5B4-498D-972A-B5C3C1D88C9A}"/>
              </a:ext>
            </a:extLst>
          </p:cNvPr>
          <p:cNvSpPr txBox="1"/>
          <p:nvPr/>
        </p:nvSpPr>
        <p:spPr>
          <a:xfrm>
            <a:off x="1752920" y="880964"/>
            <a:ext cx="1065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Viết các số 139, 765, 992, 360, 607 thành tổng (thep mẫu).</a:t>
            </a:r>
            <a:endParaRPr lang="en-US" sz="28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0933269-2522-486D-A486-F3707FDC3752}"/>
              </a:ext>
            </a:extLst>
          </p:cNvPr>
          <p:cNvGrpSpPr/>
          <p:nvPr/>
        </p:nvGrpSpPr>
        <p:grpSpPr>
          <a:xfrm>
            <a:off x="1868197" y="1965653"/>
            <a:ext cx="8677469" cy="2197359"/>
            <a:chOff x="1548882" y="1287624"/>
            <a:chExt cx="8677469" cy="219735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E10331-A19B-420C-AFAC-60BDCE7F5E64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90C6A66-4CFC-4470-A9E1-7ADFAD6DF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0BF26B5-C66E-48D6-89C6-EC4F29C192EF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450 = 400 + 50 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5873000-16B9-4D56-A48C-FB6EDCC4D26C}"/>
              </a:ext>
            </a:extLst>
          </p:cNvPr>
          <p:cNvSpPr/>
          <p:nvPr/>
        </p:nvSpPr>
        <p:spPr>
          <a:xfrm>
            <a:off x="4020458" y="2284708"/>
            <a:ext cx="2379776" cy="54143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387FE7E-21BD-4822-A3BF-260DE1AF26E8}"/>
              </a:ext>
            </a:extLst>
          </p:cNvPr>
          <p:cNvSpPr/>
          <p:nvPr/>
        </p:nvSpPr>
        <p:spPr>
          <a:xfrm>
            <a:off x="4052262" y="2874480"/>
            <a:ext cx="2379776" cy="54143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B2B1B89-1CA9-4430-9BAF-D35672134527}"/>
              </a:ext>
            </a:extLst>
          </p:cNvPr>
          <p:cNvSpPr/>
          <p:nvPr/>
        </p:nvSpPr>
        <p:spPr>
          <a:xfrm>
            <a:off x="4055038" y="3464252"/>
            <a:ext cx="2379776" cy="54143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9" grpId="0" animBg="1"/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43"/>
          <p:cNvSpPr/>
          <p:nvPr/>
        </p:nvSpPr>
        <p:spPr>
          <a:xfrm>
            <a:off x="-1605375" y="4062369"/>
            <a:ext cx="912116" cy="912116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200">
              <a:solidFill>
                <a:schemeClr val="bg1"/>
              </a:solidFill>
            </a:endParaRPr>
          </a:p>
        </p:txBody>
      </p:sp>
      <p:sp>
        <p:nvSpPr>
          <p:cNvPr id="1740" name="Google Shape;1740;p43"/>
          <p:cNvSpPr txBox="1">
            <a:spLocks noGrp="1"/>
          </p:cNvSpPr>
          <p:nvPr>
            <p:ph type="title" idx="4294967295"/>
          </p:nvPr>
        </p:nvSpPr>
        <p:spPr>
          <a:xfrm>
            <a:off x="-1328646" y="4163012"/>
            <a:ext cx="911225" cy="8318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6000">
                <a:solidFill>
                  <a:schemeClr val="bg1"/>
                </a:solidFill>
              </a:rPr>
              <a:t>4</a:t>
            </a:r>
            <a:endParaRPr sz="6000">
              <a:solidFill>
                <a:schemeClr val="bg1"/>
              </a:solidFill>
            </a:endParaRPr>
          </a:p>
        </p:txBody>
      </p:sp>
      <p:grpSp>
        <p:nvGrpSpPr>
          <p:cNvPr id="1758" name="Google Shape;1758;p43"/>
          <p:cNvGrpSpPr/>
          <p:nvPr/>
        </p:nvGrpSpPr>
        <p:grpSpPr>
          <a:xfrm>
            <a:off x="95990" y="15394"/>
            <a:ext cx="867165" cy="1016559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55" y="309594"/>
            <a:ext cx="815565" cy="10165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E17282-A5B4-498D-972A-B5C3C1D88C9A}"/>
              </a:ext>
            </a:extLst>
          </p:cNvPr>
          <p:cNvSpPr txBox="1"/>
          <p:nvPr/>
        </p:nvSpPr>
        <p:spPr>
          <a:xfrm>
            <a:off x="1752920" y="508733"/>
            <a:ext cx="1065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Viết các số 139, 765, 992, 360, 607 thành tổng (thep mẫu).</a:t>
            </a:r>
            <a:endParaRPr lang="en-US" sz="28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0933269-2522-486D-A486-F3707FDC3752}"/>
              </a:ext>
            </a:extLst>
          </p:cNvPr>
          <p:cNvGrpSpPr/>
          <p:nvPr/>
        </p:nvGrpSpPr>
        <p:grpSpPr>
          <a:xfrm>
            <a:off x="1915083" y="1339035"/>
            <a:ext cx="8677469" cy="2197359"/>
            <a:chOff x="1548882" y="1287624"/>
            <a:chExt cx="8677469" cy="219735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E10331-A19B-420C-AFAC-60BDCE7F5E64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90C6A66-4CFC-4470-A9E1-7ADFAD6DF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0BF26B5-C66E-48D6-89C6-EC4F29C192EF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450 = 400 + 50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6FB9D35-7F57-4EDE-8787-7F35CCE8D45C}"/>
              </a:ext>
            </a:extLst>
          </p:cNvPr>
          <p:cNvSpPr txBox="1"/>
          <p:nvPr/>
        </p:nvSpPr>
        <p:spPr>
          <a:xfrm>
            <a:off x="2140190" y="3704345"/>
            <a:ext cx="8677469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3200" dirty="0"/>
              <a:t>139 = </a:t>
            </a:r>
            <a:r>
              <a:rPr lang="en-VN" sz="3200" dirty="0">
                <a:solidFill>
                  <a:srgbClr val="FF0000"/>
                </a:solidFill>
              </a:rPr>
              <a:t>100 + 30 + 9			</a:t>
            </a:r>
            <a:r>
              <a:rPr lang="en-VN" sz="3200" dirty="0"/>
              <a:t>360 = </a:t>
            </a:r>
            <a:r>
              <a:rPr lang="en-VN" sz="3200" dirty="0">
                <a:solidFill>
                  <a:srgbClr val="FF0000"/>
                </a:solidFill>
              </a:rPr>
              <a:t>300 + 60</a:t>
            </a:r>
          </a:p>
          <a:p>
            <a:pPr>
              <a:lnSpc>
                <a:spcPct val="200000"/>
              </a:lnSpc>
            </a:pPr>
            <a:r>
              <a:rPr lang="en-VN" sz="3200" dirty="0"/>
              <a:t>765 = </a:t>
            </a:r>
            <a:r>
              <a:rPr lang="en-VN" sz="3200" dirty="0">
                <a:solidFill>
                  <a:srgbClr val="FF0000"/>
                </a:solidFill>
              </a:rPr>
              <a:t>700 + 60 + 5			</a:t>
            </a:r>
            <a:r>
              <a:rPr lang="en-VN" sz="3200" dirty="0"/>
              <a:t>607 =</a:t>
            </a:r>
            <a:r>
              <a:rPr lang="en-VN" sz="3200" dirty="0">
                <a:solidFill>
                  <a:srgbClr val="FF0000"/>
                </a:solidFill>
              </a:rPr>
              <a:t> 600 + 7</a:t>
            </a:r>
          </a:p>
          <a:p>
            <a:pPr>
              <a:lnSpc>
                <a:spcPct val="200000"/>
              </a:lnSpc>
            </a:pPr>
            <a:r>
              <a:rPr lang="en-VN" sz="3200" dirty="0"/>
              <a:t>992 = </a:t>
            </a:r>
            <a:r>
              <a:rPr lang="en-VN" sz="3200" dirty="0">
                <a:solidFill>
                  <a:srgbClr val="FF0000"/>
                </a:solidFill>
              </a:rPr>
              <a:t>900 + 90 + 2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D6A772-73AD-42EE-A013-9996219222A7}"/>
              </a:ext>
            </a:extLst>
          </p:cNvPr>
          <p:cNvSpPr/>
          <p:nvPr/>
        </p:nvSpPr>
        <p:spPr>
          <a:xfrm>
            <a:off x="3333337" y="3966442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D8CCD9-C3F4-4BE2-AAEB-07719926A834}"/>
              </a:ext>
            </a:extLst>
          </p:cNvPr>
          <p:cNvSpPr/>
          <p:nvPr/>
        </p:nvSpPr>
        <p:spPr>
          <a:xfrm>
            <a:off x="3333337" y="4904169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xxx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C9283C-56D2-49FC-9868-C7CDF146F51F}"/>
              </a:ext>
            </a:extLst>
          </p:cNvPr>
          <p:cNvSpPr/>
          <p:nvPr/>
        </p:nvSpPr>
        <p:spPr>
          <a:xfrm>
            <a:off x="3333337" y="5859323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AA9B7-DA9F-43A0-8C65-15C9B9C816B9}"/>
              </a:ext>
            </a:extLst>
          </p:cNvPr>
          <p:cNvSpPr/>
          <p:nvPr/>
        </p:nvSpPr>
        <p:spPr>
          <a:xfrm>
            <a:off x="8833111" y="3961588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C82658-F526-48C6-A57A-E30EF20C31CA}"/>
              </a:ext>
            </a:extLst>
          </p:cNvPr>
          <p:cNvSpPr/>
          <p:nvPr/>
        </p:nvSpPr>
        <p:spPr>
          <a:xfrm>
            <a:off x="8833111" y="4899315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31254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43"/>
          <p:cNvSpPr/>
          <p:nvPr/>
        </p:nvSpPr>
        <p:spPr>
          <a:xfrm>
            <a:off x="-1605375" y="4062369"/>
            <a:ext cx="912116" cy="912116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200"/>
          </a:p>
        </p:txBody>
      </p:sp>
      <p:sp>
        <p:nvSpPr>
          <p:cNvPr id="1740" name="Google Shape;1740;p43"/>
          <p:cNvSpPr txBox="1">
            <a:spLocks noGrp="1"/>
          </p:cNvSpPr>
          <p:nvPr>
            <p:ph type="title" idx="4294967295"/>
          </p:nvPr>
        </p:nvSpPr>
        <p:spPr>
          <a:xfrm>
            <a:off x="-1284025" y="4142635"/>
            <a:ext cx="911225" cy="8318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6000"/>
              <a:t>3</a:t>
            </a:r>
            <a:endParaRPr sz="6000"/>
          </a:p>
        </p:txBody>
      </p:sp>
      <p:grpSp>
        <p:nvGrpSpPr>
          <p:cNvPr id="1758" name="Google Shape;1758;p43"/>
          <p:cNvGrpSpPr/>
          <p:nvPr/>
        </p:nvGrpSpPr>
        <p:grpSpPr>
          <a:xfrm>
            <a:off x="-25356" y="375195"/>
            <a:ext cx="1093529" cy="1281921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BE17282-A5B4-498D-972A-B5C3C1D88C9A}"/>
              </a:ext>
            </a:extLst>
          </p:cNvPr>
          <p:cNvSpPr txBox="1"/>
          <p:nvPr/>
        </p:nvSpPr>
        <p:spPr>
          <a:xfrm>
            <a:off x="1488060" y="285208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Số?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94" y="118389"/>
            <a:ext cx="802324" cy="10485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2F44DC-CB57-48A7-961D-E07D3EDE1677}"/>
              </a:ext>
            </a:extLst>
          </p:cNvPr>
          <p:cNvSpPr txBox="1"/>
          <p:nvPr/>
        </p:nvSpPr>
        <p:spPr>
          <a:xfrm>
            <a:off x="4679425" y="479106"/>
            <a:ext cx="6043642" cy="18553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giỏ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19" name="Picture 2" descr="Hình ảnh Hạt Hạt Vẽ Tay Phim Hoạt Hình Vẽ Tay Phim Hoạt Hình, Quả Hạch, Món  ăn, Snack miễn phí tải tập tin PNG PSDComment và Vector">
            <a:extLst>
              <a:ext uri="{FF2B5EF4-FFF2-40B4-BE49-F238E27FC236}">
                <a16:creationId xmlns:a16="http://schemas.microsoft.com/office/drawing/2014/main" id="{41020DF4-E1E2-4A83-ACC3-082FC2F3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0000" y1="29083" x2="40000" y2="29083"/>
                        <a14:foregroundMark x1="39167" y1="26917" x2="39167" y2="26917"/>
                        <a14:foregroundMark x1="39167" y1="27500" x2="39167" y2="27500"/>
                        <a14:foregroundMark x1="38667" y1="27750" x2="44667" y2="26667"/>
                        <a14:foregroundMark x1="29167" y1="49250" x2="31333" y2="60417"/>
                        <a14:foregroundMark x1="40583" y1="76167" x2="40583" y2="76167"/>
                        <a14:foregroundMark x1="40583" y1="76167" x2="46583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515">
            <a:off x="6069058" y="4925933"/>
            <a:ext cx="623591" cy="6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870BBAE-4E07-408F-AF07-30E2B74166BC}"/>
              </a:ext>
            </a:extLst>
          </p:cNvPr>
          <p:cNvGrpSpPr/>
          <p:nvPr/>
        </p:nvGrpSpPr>
        <p:grpSpPr>
          <a:xfrm>
            <a:off x="825058" y="1833203"/>
            <a:ext cx="5820819" cy="2225811"/>
            <a:chOff x="825058" y="1833203"/>
            <a:chExt cx="5820819" cy="222581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D0A676B-7DB2-49D1-9FA9-6A3CB3F64B73}"/>
                </a:ext>
              </a:extLst>
            </p:cNvPr>
            <p:cNvGrpSpPr/>
            <p:nvPr/>
          </p:nvGrpSpPr>
          <p:grpSpPr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2902C6A-A85A-4ADB-8F96-D47A3D1234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1804534" y="3362525"/>
                <a:ext cx="2729463" cy="1689100"/>
              </a:xfrm>
              <a:prstGeom prst="rect">
                <a:avLst/>
              </a:prstGeom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ED099E3-385E-44B0-B009-C948F915D833}"/>
                  </a:ext>
                </a:extLst>
              </p:cNvPr>
              <p:cNvGrpSpPr/>
              <p:nvPr/>
            </p:nvGrpSpPr>
            <p:grpSpPr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29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2452C703-12D5-4437-857B-7BEDA11641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05BE124D-C557-4A58-849C-FBDE0851BF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E53D9EE-831D-4204-8C0D-F95CED02A637}"/>
                  </a:ext>
                </a:extLst>
              </p:cNvPr>
              <p:cNvGrpSpPr/>
              <p:nvPr/>
            </p:nvGrpSpPr>
            <p:grpSpPr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E5A2F02D-2E6C-4673-9573-51189D1D06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497" y="3495475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EECA5C0C-DEC8-4F99-BFF0-B7A118E6D9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6500" y="3483600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851E35F2-F656-4ADF-AA40-0BC8E58A0E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500" cy="1739900"/>
                </a:xfrm>
                <a:prstGeom prst="rect">
                  <a:avLst/>
                </a:prstGeom>
              </p:spPr>
            </p:pic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93E295-4F7A-46B7-A66C-F75EAEA6145E}"/>
                </a:ext>
              </a:extLst>
            </p:cNvPr>
            <p:cNvSpPr txBox="1"/>
            <p:nvPr/>
          </p:nvSpPr>
          <p:spPr>
            <a:xfrm>
              <a:off x="825058" y="1833203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a) Hôm qua: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D3F420-C076-4F76-925C-DF6E9F362E39}"/>
              </a:ext>
            </a:extLst>
          </p:cNvPr>
          <p:cNvGrpSpPr/>
          <p:nvPr/>
        </p:nvGrpSpPr>
        <p:grpSpPr>
          <a:xfrm>
            <a:off x="854136" y="3952411"/>
            <a:ext cx="6015297" cy="2442777"/>
            <a:chOff x="854136" y="4153579"/>
            <a:chExt cx="6015297" cy="244277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CCFB5A5-679F-464B-9E97-52C9A7D6BEB4}"/>
                </a:ext>
              </a:extLst>
            </p:cNvPr>
            <p:cNvGrpSpPr/>
            <p:nvPr/>
          </p:nvGrpSpPr>
          <p:grpSpPr>
            <a:xfrm>
              <a:off x="931388" y="4905263"/>
              <a:ext cx="5938045" cy="1691093"/>
              <a:chOff x="931388" y="4941839"/>
              <a:chExt cx="5938045" cy="1691093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BF1B50C-817C-41D1-9D00-AEABD29BA932}"/>
                  </a:ext>
                </a:extLst>
              </p:cNvPr>
              <p:cNvGrpSpPr/>
              <p:nvPr/>
            </p:nvGrpSpPr>
            <p:grpSpPr>
              <a:xfrm>
                <a:off x="931388" y="4951931"/>
                <a:ext cx="5938045" cy="1681001"/>
                <a:chOff x="1643598" y="3362525"/>
                <a:chExt cx="6531851" cy="1849100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3EE7227F-70D6-4F62-B723-DBEB09A082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4933" b="58296" l="6442" r="58896">
                              <a14:foregroundMark x1="17485" y1="51570" x2="30061" y2="54709"/>
                              <a14:foregroundMark x1="30061" y1="54709" x2="50920" y2="51121"/>
                              <a14:foregroundMark x1="50920" y1="50673" x2="52147" y2="51570"/>
                              <a14:foregroundMark x1="52147" y1="51570" x2="53374" y2="51570"/>
                              <a14:foregroundMark x1="16258" y1="51121" x2="15337" y2="51121"/>
                              <a14:foregroundMark x1="15337" y1="50673" x2="17791" y2="48879"/>
                              <a14:foregroundMark x1="51227" y1="5381" x2="51227" y2="5381"/>
                              <a14:foregroundMark x1="35583" y1="56054" x2="35583" y2="56054"/>
                              <a14:foregroundMark x1="35583" y1="56502" x2="31288" y2="55605"/>
                              <a14:foregroundMark x1="35583" y1="58296" x2="35583" y2="58296"/>
                            </a14:backgroundRemoval>
                          </a14:imgEffect>
                          <a14:imgEffect>
                            <a14:sharpenSoften amount="38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/>
              </p:blipFill>
              <p:spPr>
                <a:xfrm>
                  <a:off x="1643598" y="3362525"/>
                  <a:ext cx="2729464" cy="1689100"/>
                </a:xfrm>
                <a:prstGeom prst="rect">
                  <a:avLst/>
                </a:prstGeom>
              </p:spPr>
            </p:pic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DB64629-7489-4354-88B2-3D0CED816D6B}"/>
                    </a:ext>
                  </a:extLst>
                </p:cNvPr>
                <p:cNvGrpSpPr/>
                <p:nvPr/>
              </p:nvGrpSpPr>
              <p:grpSpPr>
                <a:xfrm>
                  <a:off x="6956005" y="4131892"/>
                  <a:ext cx="1219444" cy="685951"/>
                  <a:chOff x="5426516" y="4107225"/>
                  <a:chExt cx="1219444" cy="685951"/>
                </a:xfrm>
              </p:grpSpPr>
              <p:pic>
                <p:nvPicPr>
                  <p:cNvPr id="39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B2E0BB4D-145C-47A6-9C3E-4E5D6335DF6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426516" y="4107225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0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6DF75895-235E-4AF9-8233-73B6067287E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15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960010" y="4107226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2A50084A-E37C-4578-8F2B-00E9458F68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499" cy="1739900"/>
                </a:xfrm>
                <a:prstGeom prst="rect">
                  <a:avLst/>
                </a:prstGeom>
              </p:spPr>
            </p:pic>
          </p:grp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A4488EC-2B02-4F1C-BA73-515F857172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2783528" y="4941839"/>
                <a:ext cx="2481330" cy="1535546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C566467-980C-4EB6-B37E-7F287EC8A3B1}"/>
                </a:ext>
              </a:extLst>
            </p:cNvPr>
            <p:cNvSpPr txBox="1"/>
            <p:nvPr/>
          </p:nvSpPr>
          <p:spPr>
            <a:xfrm>
              <a:off x="854136" y="4153579"/>
              <a:ext cx="2143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b) Hôm nay: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BDEB20D-26D1-46FC-BC68-07EDC6D5D1A8}"/>
              </a:ext>
            </a:extLst>
          </p:cNvPr>
          <p:cNvSpPr txBox="1"/>
          <p:nvPr/>
        </p:nvSpPr>
        <p:spPr>
          <a:xfrm>
            <a:off x="6728995" y="2486362"/>
            <a:ext cx="450221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Hôm qua sóc nhặt được </a:t>
            </a:r>
            <a:r>
              <a:rPr lang="en-VN" sz="2800" dirty="0">
                <a:solidFill>
                  <a:srgbClr val="FF0000"/>
                </a:solidFill>
              </a:rPr>
              <a:t>132</a:t>
            </a:r>
            <a:r>
              <a:rPr lang="en-VN" sz="2800" dirty="0"/>
              <a:t> hạt dẻ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CD7E69F-8498-4152-A29A-7919016C8FC5}"/>
              </a:ext>
            </a:extLst>
          </p:cNvPr>
          <p:cNvGrpSpPr/>
          <p:nvPr/>
        </p:nvGrpSpPr>
        <p:grpSpPr>
          <a:xfrm>
            <a:off x="6867035" y="4788652"/>
            <a:ext cx="4502214" cy="1379414"/>
            <a:chOff x="6867035" y="4989820"/>
            <a:chExt cx="4502214" cy="137941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AAD350-5DE4-45CC-A990-3733BF87045C}"/>
                </a:ext>
              </a:extLst>
            </p:cNvPr>
            <p:cNvSpPr txBox="1"/>
            <p:nvPr/>
          </p:nvSpPr>
          <p:spPr>
            <a:xfrm>
              <a:off x="6867035" y="4989820"/>
              <a:ext cx="450221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/>
                <a:t>Hôm nay sóc nhặt được </a:t>
              </a:r>
              <a:r>
                <a:rPr lang="en-VN" sz="2800" dirty="0">
                  <a:solidFill>
                    <a:schemeClr val="bg1"/>
                  </a:solidFill>
                </a:rPr>
                <a:t>213</a:t>
              </a:r>
              <a:r>
                <a:rPr lang="en-VN" sz="2800" dirty="0"/>
                <a:t> hạt dẻ</a:t>
              </a:r>
            </a:p>
          </p:txBody>
        </p:sp>
        <p:sp>
          <p:nvSpPr>
            <p:cNvPr id="44" name="Rounded Rectangle 34">
              <a:extLst>
                <a:ext uri="{FF2B5EF4-FFF2-40B4-BE49-F238E27FC236}">
                  <a16:creationId xmlns:a16="http://schemas.microsoft.com/office/drawing/2014/main" id="{1B258501-A3EF-4CBF-9ACB-3A0BDC6B59C2}"/>
                </a:ext>
              </a:extLst>
            </p:cNvPr>
            <p:cNvSpPr/>
            <p:nvPr/>
          </p:nvSpPr>
          <p:spPr>
            <a:xfrm>
              <a:off x="7803592" y="5692578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ADA3ACC-D538-4C3E-A173-F951234EA2C9}"/>
              </a:ext>
            </a:extLst>
          </p:cNvPr>
          <p:cNvSpPr txBox="1"/>
          <p:nvPr/>
        </p:nvSpPr>
        <p:spPr>
          <a:xfrm>
            <a:off x="7924380" y="552784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17163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3FDD2E-87BE-43B0-9644-5D3DB8994B87}"/>
              </a:ext>
            </a:extLst>
          </p:cNvPr>
          <p:cNvSpPr txBox="1"/>
          <p:nvPr/>
        </p:nvSpPr>
        <p:spPr>
          <a:xfrm>
            <a:off x="788219" y="495979"/>
            <a:ext cx="10660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/>
              <a:t>c) Nếu ngày mai sóc có 310 hạt dẻ thì sóc cần bao nhiêu giỏ và bao nhiêu túi để cất giữ hết số hạt dẻ đó?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037F7F-86DC-40EA-A429-29B4B98C4C3A}"/>
              </a:ext>
            </a:extLst>
          </p:cNvPr>
          <p:cNvSpPr/>
          <p:nvPr/>
        </p:nvSpPr>
        <p:spPr>
          <a:xfrm>
            <a:off x="3030736" y="2021044"/>
            <a:ext cx="5416868" cy="92333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5400" dirty="0">
                <a:solidFill>
                  <a:prstClr val="black"/>
                </a:solidFill>
              </a:rPr>
              <a:t>310 =  </a:t>
            </a:r>
            <a:r>
              <a:rPr lang="en-VN" sz="5400" dirty="0">
                <a:solidFill>
                  <a:srgbClr val="FF0000"/>
                </a:solidFill>
              </a:rPr>
              <a:t>300  +  10</a:t>
            </a:r>
            <a:endParaRPr lang="en-VN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229A28-59EF-4832-BCD2-0F850937FB15}"/>
              </a:ext>
            </a:extLst>
          </p:cNvPr>
          <p:cNvSpPr/>
          <p:nvPr/>
        </p:nvSpPr>
        <p:spPr>
          <a:xfrm>
            <a:off x="5062628" y="2150782"/>
            <a:ext cx="3329453" cy="66385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78488-FAA5-49F4-B23E-379259F29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4827036" y="2944374"/>
            <a:ext cx="2050686" cy="126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64063B-A7B8-4970-A45E-985B96BAA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9" b="89051" l="9412" r="92941">
                        <a14:foregroundMark x1="15294" y1="75182" x2="60000" y2="76642"/>
                        <a14:foregroundMark x1="60000" y1="76642" x2="84706" y2="72993"/>
                        <a14:foregroundMark x1="84706" y1="72263" x2="92941" y2="70073"/>
                        <a14:foregroundMark x1="92941" y1="69343" x2="92941" y2="56204"/>
                        <a14:foregroundMark x1="32941" y1="68613" x2="15294" y2="64964"/>
                        <a14:foregroundMark x1="15294" y1="64964" x2="10588" y2="71533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8" y="2814636"/>
            <a:ext cx="981363" cy="158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017341-17F5-43AD-B3A4-320FBDD1D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3801252" y="4035241"/>
            <a:ext cx="2050686" cy="126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C72076-7DE3-4D6E-9C19-4D31B721A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5850714" y="4035241"/>
            <a:ext cx="2050686" cy="126904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C181267-1BCA-43BF-86A7-9428D2BA0F00}"/>
              </a:ext>
            </a:extLst>
          </p:cNvPr>
          <p:cNvGrpSpPr/>
          <p:nvPr/>
        </p:nvGrpSpPr>
        <p:grpSpPr>
          <a:xfrm>
            <a:off x="788219" y="5465377"/>
            <a:ext cx="10338086" cy="676656"/>
            <a:chOff x="678491" y="5410513"/>
            <a:chExt cx="10338086" cy="6766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EFE9BC-44A2-4F95-9AF5-AA3CCE3553EE}"/>
                </a:ext>
              </a:extLst>
            </p:cNvPr>
            <p:cNvSpPr txBox="1"/>
            <p:nvPr/>
          </p:nvSpPr>
          <p:spPr>
            <a:xfrm>
              <a:off x="678491" y="5487231"/>
              <a:ext cx="10338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>
                  <a:sym typeface="Wingdings" pitchFamily="2" charset="2"/>
                </a:rPr>
                <a:t>Nếu </a:t>
              </a:r>
              <a:r>
                <a:rPr lang="en-VN" sz="2800" dirty="0">
                  <a:sym typeface="Wingdings" pitchFamily="2" charset="2"/>
                </a:rPr>
                <a:t>có 310 hạt dẻ sóc cần            giỏ và            túi để cất giữ.</a:t>
              </a:r>
              <a:endParaRPr lang="en-VN" sz="2800" dirty="0"/>
            </a:p>
          </p:txBody>
        </p:sp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5C66C442-02EB-4992-93DB-3636FD285E98}"/>
                </a:ext>
              </a:extLst>
            </p:cNvPr>
            <p:cNvSpPr/>
            <p:nvPr/>
          </p:nvSpPr>
          <p:spPr>
            <a:xfrm>
              <a:off x="5609108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B95CE890-3582-4C2E-B23B-0FC98F1DDC18}"/>
                </a:ext>
              </a:extLst>
            </p:cNvPr>
            <p:cNvSpPr/>
            <p:nvPr/>
          </p:nvSpPr>
          <p:spPr>
            <a:xfrm>
              <a:off x="7733040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09ED906-1D16-42D1-B816-AC2622147D87}"/>
              </a:ext>
            </a:extLst>
          </p:cNvPr>
          <p:cNvSpPr txBox="1"/>
          <p:nvPr/>
        </p:nvSpPr>
        <p:spPr>
          <a:xfrm>
            <a:off x="7883573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A8A281-A703-4402-BFDB-0FC1F2D615C6}"/>
              </a:ext>
            </a:extLst>
          </p:cNvPr>
          <p:cNvSpPr txBox="1"/>
          <p:nvPr/>
        </p:nvSpPr>
        <p:spPr>
          <a:xfrm>
            <a:off x="5756262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0740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0936082789"/>
          <p:cNvPicPr>
            <a:picLocks noChangeAspect="1"/>
          </p:cNvPicPr>
          <p:nvPr/>
        </p:nvPicPr>
        <p:blipFill rotWithShape="1">
          <a:blip r:embed="rId3"/>
          <a:srcRect l="9013" t="9358" r="484"/>
          <a:stretch/>
        </p:blipFill>
        <p:spPr>
          <a:xfrm>
            <a:off x="-336623" y="-366144"/>
            <a:ext cx="12835083" cy="721566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A47D789-11C5-41ED-A352-5BA0D4BCBE1F}"/>
              </a:ext>
            </a:extLst>
          </p:cNvPr>
          <p:cNvGrpSpPr/>
          <p:nvPr/>
        </p:nvGrpSpPr>
        <p:grpSpPr>
          <a:xfrm>
            <a:off x="2524390" y="595776"/>
            <a:ext cx="3849182" cy="2362647"/>
            <a:chOff x="2685118" y="1138818"/>
            <a:chExt cx="4069752" cy="24980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75324C-978F-42E6-8F86-CBC1D2BEA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1916" b="-418"/>
            <a:stretch/>
          </p:blipFill>
          <p:spPr>
            <a:xfrm>
              <a:off x="2685118" y="1138818"/>
              <a:ext cx="2039091" cy="249803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DE44D7-825E-4525-9D93-4D7378113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5" t="32734" b="60866"/>
            <a:stretch/>
          </p:blipFill>
          <p:spPr>
            <a:xfrm rot="19659835">
              <a:off x="3835001" y="1746864"/>
              <a:ext cx="2919869" cy="352486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303021B-57B6-44FC-ADDF-782B784EEC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9" t="33432" r="5613" b="50000"/>
          <a:stretch/>
        </p:blipFill>
        <p:spPr>
          <a:xfrm>
            <a:off x="5700186" y="2832591"/>
            <a:ext cx="382197" cy="9406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9B25DC-C07F-419F-A8BD-4225373249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7" r="10543" b="25104"/>
          <a:stretch/>
        </p:blipFill>
        <p:spPr>
          <a:xfrm flipH="1">
            <a:off x="1728359" y="2112227"/>
            <a:ext cx="1478696" cy="1099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7A20C1-2414-457A-8A77-AE6969708F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9" t="43266" r="21565" b="18575"/>
          <a:stretch/>
        </p:blipFill>
        <p:spPr>
          <a:xfrm>
            <a:off x="643694" y="3185399"/>
            <a:ext cx="763354" cy="12717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5A3D89-6FB0-47B6-BAEE-B84B9CFD01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0" t="49571" r="39324" b="19548"/>
          <a:stretch/>
        </p:blipFill>
        <p:spPr>
          <a:xfrm>
            <a:off x="11284410" y="3369060"/>
            <a:ext cx="581329" cy="71103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345FFA-EE0F-4D7D-8220-415DF1DB57F4}"/>
              </a:ext>
            </a:extLst>
          </p:cNvPr>
          <p:cNvCxnSpPr>
            <a:cxnSpLocks/>
          </p:cNvCxnSpPr>
          <p:nvPr/>
        </p:nvCxnSpPr>
        <p:spPr>
          <a:xfrm flipH="1">
            <a:off x="5890552" y="1169803"/>
            <a:ext cx="13962" cy="1729683"/>
          </a:xfrm>
          <a:prstGeom prst="line">
            <a:avLst/>
          </a:prstGeom>
          <a:ln w="38100">
            <a:solidFill>
              <a:srgbClr val="796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B55849-49D3-4AAD-B00F-6546ADF9D734}"/>
              </a:ext>
            </a:extLst>
          </p:cNvPr>
          <p:cNvCxnSpPr>
            <a:cxnSpLocks/>
          </p:cNvCxnSpPr>
          <p:nvPr/>
        </p:nvCxnSpPr>
        <p:spPr>
          <a:xfrm>
            <a:off x="5904514" y="664642"/>
            <a:ext cx="0" cy="553123"/>
          </a:xfrm>
          <a:prstGeom prst="line">
            <a:avLst/>
          </a:prstGeom>
          <a:ln w="38100">
            <a:solidFill>
              <a:srgbClr val="796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B3C01DD0-C721-41F7-B40B-9DB7841D88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11249" r="696" b="69074"/>
          <a:stretch/>
        </p:blipFill>
        <p:spPr>
          <a:xfrm>
            <a:off x="4253510" y="4951878"/>
            <a:ext cx="875097" cy="6001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233A9D2-EA69-491A-841F-182C9168A75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7339" r="864" b="43905"/>
          <a:stretch/>
        </p:blipFill>
        <p:spPr>
          <a:xfrm>
            <a:off x="2327545" y="3841716"/>
            <a:ext cx="875097" cy="5544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6EBA830-607B-4F7F-8DCA-B4B549F174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633127">
            <a:off x="4999256" y="3424498"/>
            <a:ext cx="954352" cy="6001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C07EFCB-C7C0-4850-8180-BF5F98DA0E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t="11676" r="66219" b="68647"/>
          <a:stretch/>
        </p:blipFill>
        <p:spPr>
          <a:xfrm>
            <a:off x="8895939" y="3379755"/>
            <a:ext cx="875097" cy="6001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349D3A2-4F51-465C-8361-849F24991BA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36382" r="64853" b="43119"/>
          <a:stretch/>
        </p:blipFill>
        <p:spPr>
          <a:xfrm>
            <a:off x="8574385" y="6173031"/>
            <a:ext cx="948215" cy="6252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8B54FFC-4767-4F1F-871F-6EA60D76B4A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65" b="69539"/>
          <a:stretch/>
        </p:blipFill>
        <p:spPr>
          <a:xfrm>
            <a:off x="1025370" y="5251956"/>
            <a:ext cx="862131" cy="7169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B5EB5F-7CD2-418A-B174-6D76F94F814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9" t="59904" r="-704" b="9635"/>
          <a:stretch/>
        </p:blipFill>
        <p:spPr>
          <a:xfrm>
            <a:off x="7116501" y="4393051"/>
            <a:ext cx="862131" cy="7169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C1DAB0E-0928-487A-9B31-9A715C56733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2" t="1721" r="32394" b="78989"/>
          <a:stretch/>
        </p:blipFill>
        <p:spPr>
          <a:xfrm rot="19670681">
            <a:off x="6226759" y="5733322"/>
            <a:ext cx="990570" cy="6221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7534545-C091-414C-9357-DA11032E985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0" t="230" r="-14" b="80480"/>
          <a:stretch/>
        </p:blipFill>
        <p:spPr>
          <a:xfrm>
            <a:off x="6873663" y="2744349"/>
            <a:ext cx="857155" cy="5383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CE8C420-17A3-46B9-8B5D-CDB4D288A40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5" t="19735" r="1041" b="60975"/>
          <a:stretch/>
        </p:blipFill>
        <p:spPr>
          <a:xfrm>
            <a:off x="2521701" y="6173031"/>
            <a:ext cx="857155" cy="538325"/>
          </a:xfrm>
          <a:prstGeom prst="rect">
            <a:avLst/>
          </a:prstGeom>
        </p:spPr>
      </p:pic>
      <p:sp>
        <p:nvSpPr>
          <p:cNvPr id="69" name="Moicauca">
            <a:extLst>
              <a:ext uri="{FF2B5EF4-FFF2-40B4-BE49-F238E27FC236}">
                <a16:creationId xmlns:a16="http://schemas.microsoft.com/office/drawing/2014/main" id="{D0A5CA1C-2D7C-4665-98D5-4855AFAD7CA0}"/>
              </a:ext>
            </a:extLst>
          </p:cNvPr>
          <p:cNvSpPr/>
          <p:nvPr/>
        </p:nvSpPr>
        <p:spPr>
          <a:xfrm>
            <a:off x="1757765" y="3611147"/>
            <a:ext cx="8646307" cy="29086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26952"/>
              </a:avLst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r>
              <a:rPr lang="en-US" sz="9079" b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Algerian" panose="04020705040A02060702" pitchFamily="82" charset="0"/>
              </a:rPr>
              <a:t>GAME CÂU CÁ</a:t>
            </a:r>
            <a:endParaRPr lang="en-US" sz="9079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5B9BD5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0" name="Rectangle: Rounded Corners 6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0B7ECF-DC8B-4EDD-AA5A-0CDDEB876C4C}"/>
              </a:ext>
            </a:extLst>
          </p:cNvPr>
          <p:cNvSpPr/>
          <p:nvPr/>
        </p:nvSpPr>
        <p:spPr>
          <a:xfrm>
            <a:off x="10820214" y="4901961"/>
            <a:ext cx="1003352" cy="36485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r>
              <a:rPr lang="en-US" sz="1891" b="1">
                <a:solidFill>
                  <a:prstClr val="black"/>
                </a:solidFill>
                <a:latin typeface="Calibri" panose="020F0502020204030204"/>
              </a:rPr>
              <a:t>PLAY</a:t>
            </a:r>
          </a:p>
        </p:txBody>
      </p:sp>
      <p:sp>
        <p:nvSpPr>
          <p:cNvPr id="73" name="Moicauca">
            <a:extLst>
              <a:ext uri="{FF2B5EF4-FFF2-40B4-BE49-F238E27FC236}">
                <a16:creationId xmlns:a16="http://schemas.microsoft.com/office/drawing/2014/main" id="{16B2E4F9-0EF2-4B56-B299-4FFDE702725E}"/>
              </a:ext>
            </a:extLst>
          </p:cNvPr>
          <p:cNvSpPr/>
          <p:nvPr/>
        </p:nvSpPr>
        <p:spPr>
          <a:xfrm flipH="1">
            <a:off x="3536522" y="4080099"/>
            <a:ext cx="5088791" cy="180332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r>
              <a:rPr lang="en-US" sz="6600" b="1">
                <a:ln w="19050">
                  <a:solidFill>
                    <a:srgbClr val="FFC000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+mj-lt"/>
              </a:rPr>
              <a:t>KHỞI ĐỘNG</a:t>
            </a:r>
            <a:endParaRPr lang="en-US" sz="6600" b="1" dirty="0">
              <a:ln w="19050">
                <a:solidFill>
                  <a:srgbClr val="FFC000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rgbClr val="5B9BD5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370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EBD6E2-25DC-4772-B0EA-F2A12E87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984" y="2263914"/>
            <a:ext cx="7955869" cy="18040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2F37-D7B3-4EA8-9424-2F2D0A1E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18" y="2351000"/>
            <a:ext cx="9626602" cy="1804000"/>
          </a:xfrm>
        </p:spPr>
        <p:txBody>
          <a:bodyPr/>
          <a:lstStyle/>
          <a:p>
            <a:r>
              <a:rPr lang="en-US" sz="5400" i="1">
                <a:solidFill>
                  <a:srgbClr val="FF0000"/>
                </a:solidFill>
                <a:latin typeface="+mj-lt"/>
              </a:rPr>
              <a:t>Trường em có 5 trăm và 4 chục học sinh. </a:t>
            </a:r>
            <a:br>
              <a:rPr lang="en-US" sz="5400">
                <a:latin typeface="+mj-lt"/>
              </a:rPr>
            </a:br>
            <a:r>
              <a:rPr lang="en-US" sz="5400">
                <a:latin typeface="+mj-lt"/>
              </a:rPr>
              <a:t>Em hãy viết ra bảng con </a:t>
            </a:r>
            <a:br>
              <a:rPr lang="en-US" sz="5400">
                <a:latin typeface="+mj-lt"/>
              </a:rPr>
            </a:br>
            <a:r>
              <a:rPr lang="en-US" sz="5400">
                <a:latin typeface="+mj-lt"/>
              </a:rPr>
              <a:t>số học sinh của trường em.</a:t>
            </a:r>
          </a:p>
        </p:txBody>
      </p:sp>
    </p:spTree>
    <p:extLst>
      <p:ext uri="{BB962C8B-B14F-4D97-AF65-F5344CB8AC3E}">
        <p14:creationId xmlns:p14="http://schemas.microsoft.com/office/powerpoint/2010/main" val="201537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874453"/>
            <a:ext cx="9296400" cy="227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8" y="996715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89" y="1505824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Mspham0936082789"/>
          <p:cNvPicPr>
            <a:picLocks noChangeAspect="1"/>
          </p:cNvPicPr>
          <p:nvPr/>
        </p:nvPicPr>
        <p:blipFill rotWithShape="1">
          <a:blip r:embed="rId3"/>
          <a:srcRect l="9013" t="9358" r="484"/>
          <a:stretch/>
        </p:blipFill>
        <p:spPr>
          <a:xfrm>
            <a:off x="-32761" y="8484"/>
            <a:ext cx="12835083" cy="7215661"/>
          </a:xfrm>
          <a:prstGeom prst="rect">
            <a:avLst/>
          </a:prstGeom>
        </p:spPr>
      </p:pic>
      <p:pic>
        <p:nvPicPr>
          <p:cNvPr id="133" name="len">
            <a:extLst>
              <a:ext uri="{FF2B5EF4-FFF2-40B4-BE49-F238E27FC236}">
                <a16:creationId xmlns:a16="http://schemas.microsoft.com/office/drawing/2014/main" id="{E707ED89-11D7-427E-BBFD-6150CBC8D2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9" t="33432" r="5613" b="50000"/>
          <a:stretch/>
        </p:blipFill>
        <p:spPr>
          <a:xfrm>
            <a:off x="5712760" y="1103131"/>
            <a:ext cx="382197" cy="940654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A47D789-11C5-41ED-A352-5BA0D4BCBE1F}"/>
              </a:ext>
            </a:extLst>
          </p:cNvPr>
          <p:cNvGrpSpPr/>
          <p:nvPr/>
        </p:nvGrpSpPr>
        <p:grpSpPr>
          <a:xfrm>
            <a:off x="2524390" y="595777"/>
            <a:ext cx="3849182" cy="2362648"/>
            <a:chOff x="2685119" y="1138818"/>
            <a:chExt cx="4069751" cy="2498035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9C75324C-978F-42E6-8F86-CBC1D2BEA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1916" b="-418"/>
            <a:stretch/>
          </p:blipFill>
          <p:spPr>
            <a:xfrm>
              <a:off x="2685119" y="1138818"/>
              <a:ext cx="2039091" cy="2498035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67DE44D7-825E-4525-9D93-4D7378113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5" t="32734" b="60866"/>
            <a:stretch/>
          </p:blipFill>
          <p:spPr>
            <a:xfrm rot="19659835">
              <a:off x="3835001" y="1746864"/>
              <a:ext cx="2919869" cy="352486"/>
            </a:xfrm>
            <a:prstGeom prst="rect">
              <a:avLst/>
            </a:prstGeom>
          </p:spPr>
        </p:pic>
      </p:grpSp>
      <p:grpSp>
        <p:nvGrpSpPr>
          <p:cNvPr id="136" name="cau"/>
          <p:cNvGrpSpPr/>
          <p:nvPr/>
        </p:nvGrpSpPr>
        <p:grpSpPr>
          <a:xfrm>
            <a:off x="5714963" y="644846"/>
            <a:ext cx="382197" cy="3144257"/>
            <a:chOff x="5713587" y="657784"/>
            <a:chExt cx="383145" cy="3152055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E707ED89-11D7-427E-BBFD-6150CBC8D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09" t="33432" r="5613" b="50000"/>
            <a:stretch/>
          </p:blipFill>
          <p:spPr>
            <a:xfrm>
              <a:off x="5713587" y="2866852"/>
              <a:ext cx="383145" cy="942987"/>
            </a:xfrm>
            <a:prstGeom prst="rect">
              <a:avLst/>
            </a:prstGeom>
          </p:spPr>
        </p:pic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2C1609F-B44F-4096-9638-31E2FCAD4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5161" y="657784"/>
              <a:ext cx="13996" cy="2240387"/>
            </a:xfrm>
            <a:prstGeom prst="line">
              <a:avLst/>
            </a:prstGeom>
            <a:ln w="38100">
              <a:solidFill>
                <a:srgbClr val="363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9F25E73-5CBD-4C9C-9C71-B6395FF43793}"/>
              </a:ext>
            </a:extLst>
          </p:cNvPr>
          <p:cNvCxnSpPr>
            <a:cxnSpLocks/>
          </p:cNvCxnSpPr>
          <p:nvPr/>
        </p:nvCxnSpPr>
        <p:spPr>
          <a:xfrm>
            <a:off x="5904514" y="664642"/>
            <a:ext cx="0" cy="553123"/>
          </a:xfrm>
          <a:prstGeom prst="line">
            <a:avLst/>
          </a:prstGeom>
          <a:ln w="38100">
            <a:solidFill>
              <a:srgbClr val="363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09" y="1668331"/>
            <a:ext cx="787023" cy="548644"/>
          </a:xfrm>
          <a:prstGeom prst="rect">
            <a:avLst/>
          </a:prstGeom>
        </p:spPr>
      </p:pic>
      <p:sp>
        <p:nvSpPr>
          <p:cNvPr id="147" name="Rectangle: Rounded Corners 70">
            <a:hlinkClick r:id="rId8" action="ppaction://hlinksldjump"/>
            <a:extLst>
              <a:ext uri="{FF2B5EF4-FFF2-40B4-BE49-F238E27FC236}">
                <a16:creationId xmlns:a16="http://schemas.microsoft.com/office/drawing/2014/main" id="{AE51B5B9-8B5B-4907-8F61-C693DDA92590}"/>
              </a:ext>
            </a:extLst>
          </p:cNvPr>
          <p:cNvSpPr/>
          <p:nvPr/>
        </p:nvSpPr>
        <p:spPr>
          <a:xfrm>
            <a:off x="11044908" y="74945"/>
            <a:ext cx="853999" cy="41430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r>
              <a:rPr lang="en-US" sz="1891" b="1">
                <a:solidFill>
                  <a:prstClr val="black"/>
                </a:solidFill>
                <a:latin typeface="Calibri" panose="020F0502020204030204"/>
              </a:rPr>
              <a:t>EXIT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61284" y="3651446"/>
            <a:ext cx="1492848" cy="1181156"/>
            <a:chOff x="2367140" y="3651997"/>
            <a:chExt cx="1496550" cy="1184085"/>
          </a:xfrm>
        </p:grpSpPr>
        <p:pic>
          <p:nvPicPr>
            <p:cNvPr id="49" name="ca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76811" flipH="1">
              <a:off x="2367140" y="3651997"/>
              <a:ext cx="1496550" cy="1184085"/>
            </a:xfrm>
            <a:prstGeom prst="rect">
              <a:avLst/>
            </a:prstGeom>
          </p:spPr>
        </p:pic>
        <p:sp>
          <p:nvSpPr>
            <p:cNvPr id="3" name="TextBox 2">
              <a:hlinkClick r:id="" action="ppaction://noaction"/>
            </p:cNvPr>
            <p:cNvSpPr txBox="1"/>
            <p:nvPr/>
          </p:nvSpPr>
          <p:spPr>
            <a:xfrm>
              <a:off x="2979824" y="3920873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3591" b="1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97885" y="5704245"/>
            <a:ext cx="1799440" cy="1145272"/>
            <a:chOff x="5361721" y="5313286"/>
            <a:chExt cx="1803903" cy="1148112"/>
          </a:xfrm>
        </p:grpSpPr>
        <p:pic>
          <p:nvPicPr>
            <p:cNvPr id="69" name="c1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6612">
              <a:off x="5361721" y="5313286"/>
              <a:ext cx="1803903" cy="1148112"/>
            </a:xfrm>
            <a:prstGeom prst="rect">
              <a:avLst/>
            </a:prstGeom>
          </p:spPr>
        </p:pic>
        <p:sp>
          <p:nvSpPr>
            <p:cNvPr id="78" name="TextBox 77">
              <a:hlinkClick r:id="" action="ppaction://noaction"/>
            </p:cNvPr>
            <p:cNvSpPr txBox="1"/>
            <p:nvPr/>
          </p:nvSpPr>
          <p:spPr>
            <a:xfrm>
              <a:off x="6197532" y="5669496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3591" b="1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100420" y="4689647"/>
            <a:ext cx="1888976" cy="1114484"/>
            <a:chOff x="10159361" y="4275964"/>
            <a:chExt cx="1893661" cy="1117248"/>
          </a:xfrm>
        </p:grpSpPr>
        <p:pic>
          <p:nvPicPr>
            <p:cNvPr id="51" name="ca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1933">
              <a:off x="10159361" y="4275964"/>
              <a:ext cx="1893661" cy="1117248"/>
            </a:xfrm>
            <a:prstGeom prst="rect">
              <a:avLst/>
            </a:prstGeom>
          </p:spPr>
        </p:pic>
        <p:sp>
          <p:nvSpPr>
            <p:cNvPr id="79" name="TextBox 78">
              <a:hlinkClick r:id="" action="ppaction://noaction"/>
            </p:cNvPr>
            <p:cNvSpPr txBox="1"/>
            <p:nvPr/>
          </p:nvSpPr>
          <p:spPr>
            <a:xfrm>
              <a:off x="10616480" y="4441280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3591" b="1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14673" y="5142020"/>
            <a:ext cx="1645601" cy="1100358"/>
            <a:chOff x="716445" y="5146268"/>
            <a:chExt cx="1649682" cy="1103087"/>
          </a:xfrm>
        </p:grpSpPr>
        <p:pic>
          <p:nvPicPr>
            <p:cNvPr id="59" name="ca7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3752">
              <a:off x="716445" y="5146268"/>
              <a:ext cx="1649682" cy="1103087"/>
            </a:xfrm>
            <a:prstGeom prst="rect">
              <a:avLst/>
            </a:prstGeom>
          </p:spPr>
        </p:pic>
        <p:sp>
          <p:nvSpPr>
            <p:cNvPr id="81" name="TextBox 80">
              <a:hlinkClick r:id="" action="ppaction://noaction"/>
            </p:cNvPr>
            <p:cNvSpPr txBox="1"/>
            <p:nvPr/>
          </p:nvSpPr>
          <p:spPr>
            <a:xfrm>
              <a:off x="1296430" y="5388657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3591" b="1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rot="18129147">
            <a:off x="5105731" y="1872369"/>
            <a:ext cx="1192545" cy="945896"/>
            <a:chOff x="2367140" y="3651997"/>
            <a:chExt cx="1496550" cy="1184085"/>
          </a:xfrm>
        </p:grpSpPr>
        <p:pic>
          <p:nvPicPr>
            <p:cNvPr id="83" name="ca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76811" flipH="1">
              <a:off x="2367140" y="3651997"/>
              <a:ext cx="1496550" cy="1184085"/>
            </a:xfrm>
            <a:prstGeom prst="rect">
              <a:avLst/>
            </a:prstGeom>
          </p:spPr>
        </p:pic>
        <p:sp>
          <p:nvSpPr>
            <p:cNvPr id="84" name="TextBox 83">
              <a:hlinkClick r:id="" action="ppaction://noaction"/>
            </p:cNvPr>
            <p:cNvSpPr txBox="1"/>
            <p:nvPr/>
          </p:nvSpPr>
          <p:spPr>
            <a:xfrm>
              <a:off x="2979824" y="3841377"/>
              <a:ext cx="489710" cy="80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3591" b="1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85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90" y="1668331"/>
            <a:ext cx="787023" cy="548644"/>
          </a:xfrm>
          <a:prstGeom prst="rect">
            <a:avLst/>
          </a:prstGeom>
        </p:spPr>
      </p:pic>
      <p:sp>
        <p:nvSpPr>
          <p:cNvPr id="9" name="Oval 8">
            <a:hlinkClick r:id="rId13" action="ppaction://hlinksldjump"/>
          </p:cNvPr>
          <p:cNvSpPr/>
          <p:nvPr/>
        </p:nvSpPr>
        <p:spPr>
          <a:xfrm>
            <a:off x="4275196" y="74944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1795" kern="1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90" name="Oval 89">
            <a:hlinkClick r:id="rId14" action="ppaction://hlinksldjump"/>
          </p:cNvPr>
          <p:cNvSpPr/>
          <p:nvPr/>
        </p:nvSpPr>
        <p:spPr>
          <a:xfrm>
            <a:off x="4781443" y="90498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1795" kern="1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91" name="Oval 90">
            <a:hlinkClick r:id="rId15" action="ppaction://hlinksldjump"/>
          </p:cNvPr>
          <p:cNvSpPr/>
          <p:nvPr/>
        </p:nvSpPr>
        <p:spPr>
          <a:xfrm>
            <a:off x="5287689" y="106051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1795" kern="1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92" name="Oval 91">
            <a:hlinkClick r:id="rId16" action="ppaction://hlinksldjump"/>
          </p:cNvPr>
          <p:cNvSpPr/>
          <p:nvPr/>
        </p:nvSpPr>
        <p:spPr>
          <a:xfrm>
            <a:off x="5793936" y="108936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1795" kern="1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93" name="Oval 92">
            <a:hlinkClick r:id="rId17" action="ppaction://hlinksldjump"/>
          </p:cNvPr>
          <p:cNvSpPr/>
          <p:nvPr/>
        </p:nvSpPr>
        <p:spPr>
          <a:xfrm>
            <a:off x="6300182" y="111821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1795" kern="1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grpSp>
        <p:nvGrpSpPr>
          <p:cNvPr id="94" name="Group 93"/>
          <p:cNvGrpSpPr/>
          <p:nvPr/>
        </p:nvGrpSpPr>
        <p:grpSpPr>
          <a:xfrm rot="5196589">
            <a:off x="4549908" y="5856268"/>
            <a:ext cx="1799440" cy="1145272"/>
            <a:chOff x="5361721" y="5313286"/>
            <a:chExt cx="1803903" cy="1148112"/>
          </a:xfrm>
        </p:grpSpPr>
        <p:pic>
          <p:nvPicPr>
            <p:cNvPr id="95" name="c1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6612">
              <a:off x="5361721" y="5313286"/>
              <a:ext cx="1803903" cy="1148112"/>
            </a:xfrm>
            <a:prstGeom prst="rect">
              <a:avLst/>
            </a:prstGeom>
          </p:spPr>
        </p:pic>
        <p:sp>
          <p:nvSpPr>
            <p:cNvPr id="96" name="TextBox 95">
              <a:hlinkClick r:id="" action="ppaction://noaction"/>
            </p:cNvPr>
            <p:cNvSpPr txBox="1"/>
            <p:nvPr/>
          </p:nvSpPr>
          <p:spPr>
            <a:xfrm rot="17440238">
              <a:off x="6197532" y="5669496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3591" b="1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97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29" y="1668331"/>
            <a:ext cx="787023" cy="548644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 rot="4722554">
            <a:off x="5018516" y="2051523"/>
            <a:ext cx="1888976" cy="1114484"/>
            <a:chOff x="10159361" y="4275964"/>
            <a:chExt cx="1893661" cy="1117248"/>
          </a:xfrm>
        </p:grpSpPr>
        <p:pic>
          <p:nvPicPr>
            <p:cNvPr id="99" name="ca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1933">
              <a:off x="10159361" y="4275964"/>
              <a:ext cx="1893661" cy="1117248"/>
            </a:xfrm>
            <a:prstGeom prst="rect">
              <a:avLst/>
            </a:prstGeom>
          </p:spPr>
        </p:pic>
        <p:sp>
          <p:nvSpPr>
            <p:cNvPr id="100" name="TextBox 99">
              <a:hlinkClick r:id="" action="ppaction://noaction"/>
            </p:cNvPr>
            <p:cNvSpPr txBox="1"/>
            <p:nvPr/>
          </p:nvSpPr>
          <p:spPr>
            <a:xfrm rot="16720321">
              <a:off x="10616480" y="4441280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3591" b="1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101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86" y="1734753"/>
            <a:ext cx="787023" cy="548644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 rot="19656584">
            <a:off x="858316" y="5176920"/>
            <a:ext cx="1651287" cy="1100358"/>
            <a:chOff x="2334491" y="5468073"/>
            <a:chExt cx="1655382" cy="1103087"/>
          </a:xfrm>
        </p:grpSpPr>
        <p:pic>
          <p:nvPicPr>
            <p:cNvPr id="103" name="ca7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3752" flipH="1">
              <a:off x="2334491" y="5468073"/>
              <a:ext cx="1655382" cy="1103087"/>
            </a:xfrm>
            <a:prstGeom prst="rect">
              <a:avLst/>
            </a:prstGeom>
          </p:spPr>
        </p:pic>
        <p:sp>
          <p:nvSpPr>
            <p:cNvPr id="104" name="TextBox 103">
              <a:hlinkClick r:id="" action="ppaction://noaction"/>
            </p:cNvPr>
            <p:cNvSpPr txBox="1"/>
            <p:nvPr/>
          </p:nvSpPr>
          <p:spPr>
            <a:xfrm>
              <a:off x="2958456" y="5764095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3591" b="1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pic>
        <p:nvPicPr>
          <p:cNvPr id="110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96" y="1707745"/>
            <a:ext cx="787023" cy="5486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21119308">
            <a:off x="6720526" y="2955269"/>
            <a:ext cx="1222719" cy="2037055"/>
            <a:chOff x="7538928" y="2707940"/>
            <a:chExt cx="1225751" cy="2042107"/>
          </a:xfrm>
        </p:grpSpPr>
        <p:pic>
          <p:nvPicPr>
            <p:cNvPr id="74" name="c141">
              <a:extLst>
                <a:ext uri="{FF2B5EF4-FFF2-40B4-BE49-F238E27FC236}">
                  <a16:creationId xmlns:a16="http://schemas.microsoft.com/office/drawing/2014/main" id="{33848A06-B22E-4ED9-B70A-85D6EF762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49" t="43266" r="21565" b="18575"/>
            <a:stretch/>
          </p:blipFill>
          <p:spPr>
            <a:xfrm>
              <a:off x="7538928" y="2707940"/>
              <a:ext cx="1225751" cy="2042107"/>
            </a:xfrm>
            <a:prstGeom prst="rect">
              <a:avLst/>
            </a:prstGeom>
          </p:spPr>
        </p:pic>
        <p:sp>
          <p:nvSpPr>
            <p:cNvPr id="80" name="TextBox 79">
              <a:hlinkClick r:id="" action="ppaction://noaction"/>
            </p:cNvPr>
            <p:cNvSpPr txBox="1"/>
            <p:nvPr/>
          </p:nvSpPr>
          <p:spPr>
            <a:xfrm>
              <a:off x="7918906" y="2970447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3591" b="1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2A512A5-3174-424F-8EF4-AD585C4394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4167" l="6571" r="97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5383" y="1851662"/>
            <a:ext cx="791473" cy="12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72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C 0.00195 -0.00301 0.01198 -0.03402 0.03698 -0.03194 C 0.075 -0.02893 0.08997 -0.00694 0.125 -0.02893 C 0.147 -0.04189 0.17304 -0.075 0.19205 -0.07407 C 0.23502 -0.07291 0.24401 -0.03889 0.24401 -0.0081 C 0.24505 0.03611 0.18906 0.07292 0.12096 0.07709 C 0.05195 0.0801 -0.00495 0.03311 3.125E-6 -3.7037E-6 Z " pathEditMode="relative" rAng="0" ptsTypes="AAAAA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2.96296E-6 C 0.00026 -0.00301 0.00339 -0.03403 0.01107 -0.03195 C 0.02292 -0.02894 0.02748 -0.00695 0.03841 -0.02894 C 0.04518 -0.0419 0.05326 -0.075 0.05912 -0.07408 C 0.0724 -0.07292 0.07526 -0.03889 0.07526 -0.0081 C 0.07552 0.03611 0.05821 0.07291 0.03711 0.07708 C 0.01576 0.08009 -0.00182 0.0331 -0.00039 2.96296E-6 Z " pathEditMode="relative" rAng="0" ptsTypes="AAAAAAA">
                                      <p:cBhvr>
                                        <p:cTn id="10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05 0.00694 C -0.06914 0.00231 -0.06432 -0.04398 -0.05234 -0.04074 C -0.03411 -0.03634 -0.02682 -0.00347 -0.01002 -0.03634 C 0.00053 -0.05579 0.01303 -0.10509 0.02214 -0.1037 C 0.04271 -0.10208 0.04714 -0.05116 0.04714 -0.00532 C 0.04753 0.06065 0.02071 0.11574 -0.01197 0.12199 C -0.04518 0.12639 -0.07239 0.05625 -0.07005 0.00694 Z " pathEditMode="relative" rAng="0" ptsTypes="AAAAAAA">
                                      <p:cBhvr>
                                        <p:cTn id="12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C -0.00091 -0.00532 -0.00534 -0.05856 -0.01666 -0.05509 C -0.03359 -0.04977 -0.04036 -0.01204 -0.05612 -0.04977 C -0.06601 -0.07222 -0.0776 -0.12917 -0.08619 -0.12755 C -0.10547 -0.12546 -0.1095 -0.0669 -0.1095 -0.01412 C -0.11002 0.06204 -0.08489 0.12546 -0.05429 0.13264 C -0.0233 0.13773 0.00222 0.05695 -2.91667E-6 -7.40741E-7 Z " pathEditMode="relative" rAng="0" ptsTypes="AAAAAAA">
                                      <p:cBhvr>
                                        <p:cTn id="14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0.21549 -0.12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1177 -0.2215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04271 -0.5731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-2865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39427 -0.391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30573 -0.5053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6" y="-25278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182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6364" y="204847"/>
            <a:ext cx="608092" cy="608092"/>
          </a:xfrm>
          <a:prstGeom prst="rect">
            <a:avLst/>
          </a:prstGeom>
        </p:spPr>
      </p:pic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8"/>
          <a:srcRect l="9013" t="9358" r="484"/>
          <a:stretch/>
        </p:blipFill>
        <p:spPr>
          <a:xfrm>
            <a:off x="-336623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32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122625" y="3409942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502</a:t>
              </a:r>
              <a:endParaRPr lang="zh-CN" altLang="zh-CN" sz="4389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B</a:t>
              </a:r>
              <a:endParaRPr lang="zh-CN" altLang="zh-CN" sz="3311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122625" y="4567031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400</a:t>
              </a:r>
              <a:endParaRPr lang="zh-CN" altLang="zh-CN" sz="4389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C</a:t>
              </a:r>
              <a:endParaRPr lang="zh-CN" altLang="zh-CN" sz="3311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799575" y="5056616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 dirty="0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STOVE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D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25582" y="3463993"/>
            <a:ext cx="1825388" cy="1236908"/>
          </a:xfrm>
          <a:prstGeom prst="rect">
            <a:avLst/>
          </a:prstGeom>
        </p:spPr>
      </p:pic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45707" y="4613099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42782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122625" y="2264657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501</a:t>
              </a:r>
              <a:endParaRPr lang="zh-CN" altLang="zh-CN" sz="4389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A</a:t>
              </a:r>
              <a:endParaRPr lang="zh-CN" altLang="zh-CN" sz="3311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205168" y="2205154"/>
            <a:ext cx="2161624" cy="1401388"/>
          </a:xfrm>
          <a:prstGeom prst="rect">
            <a:avLst/>
          </a:prstGeom>
        </p:spPr>
      </p:pic>
      <p:pic>
        <p:nvPicPr>
          <p:cNvPr id="78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56285" y="406034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396871" y="1975701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endParaRPr lang="en-US" sz="4389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9919" y="3070683"/>
            <a:ext cx="527804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r>
              <a:rPr lang="en-US" sz="5400" b="1">
                <a:solidFill>
                  <a:srgbClr val="002060"/>
                </a:solidFill>
                <a:latin typeface="+mj-lt"/>
              </a:rPr>
              <a:t>Số liền sau của 500 là:</a:t>
            </a:r>
            <a:endParaRPr lang="en-US" sz="5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4812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3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7"/>
          <a:srcRect l="9013" t="9358" r="484"/>
          <a:stretch/>
        </p:blipFill>
        <p:spPr>
          <a:xfrm>
            <a:off x="-336623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32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008608" y="3580969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110</a:t>
              </a:r>
              <a:endParaRPr lang="zh-CN" altLang="zh-CN" sz="4389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B</a:t>
              </a:r>
              <a:endParaRPr lang="zh-CN" altLang="zh-CN" sz="3311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008608" y="4738058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111</a:t>
              </a:r>
              <a:endParaRPr lang="zh-CN" altLang="zh-CN" sz="4389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C</a:t>
              </a:r>
              <a:endParaRPr lang="zh-CN" altLang="zh-CN" sz="3311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799575" y="5056616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 dirty="0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Climb 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D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331689" y="4784123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42782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008608" y="2435683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101</a:t>
              </a:r>
              <a:endParaRPr lang="zh-CN" altLang="zh-CN" sz="4389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A</a:t>
              </a:r>
              <a:endParaRPr lang="zh-CN" altLang="zh-CN" sz="3311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129085" y="3461189"/>
            <a:ext cx="2161624" cy="1401388"/>
          </a:xfrm>
          <a:prstGeom prst="rect">
            <a:avLst/>
          </a:prstGeom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328944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091">
              <a:lnSpc>
                <a:spcPct val="150000"/>
              </a:lnSpc>
              <a:defRPr/>
            </a:pPr>
            <a:endParaRPr lang="en-US" sz="399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182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6364" y="204847"/>
            <a:ext cx="608092" cy="608092"/>
          </a:xfrm>
          <a:prstGeom prst="rect">
            <a:avLst/>
          </a:prstGeom>
        </p:spPr>
      </p:pic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48321" y="2376573"/>
            <a:ext cx="1825388" cy="1236908"/>
          </a:xfrm>
          <a:prstGeom prst="rect">
            <a:avLst/>
          </a:prstGeom>
        </p:spPr>
      </p:pic>
      <p:pic>
        <p:nvPicPr>
          <p:cNvPr id="28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56285" y="406034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4C491EE-3A39-4402-8719-C2B2645DA607}"/>
              </a:ext>
            </a:extLst>
          </p:cNvPr>
          <p:cNvSpPr/>
          <p:nvPr/>
        </p:nvSpPr>
        <p:spPr>
          <a:xfrm>
            <a:off x="708394" y="2778722"/>
            <a:ext cx="5278046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r>
              <a:rPr lang="en-US" sz="5400" b="1">
                <a:solidFill>
                  <a:srgbClr val="002060"/>
                </a:solidFill>
                <a:latin typeface="+mj-lt"/>
              </a:rPr>
              <a:t>Số gồm 1 trăm, 1 chục và </a:t>
            </a:r>
          </a:p>
          <a:p>
            <a:pPr algn="ctr" defTabSz="912091">
              <a:defRPr/>
            </a:pPr>
            <a:r>
              <a:rPr lang="en-US" sz="5400" b="1">
                <a:solidFill>
                  <a:srgbClr val="002060"/>
                </a:solidFill>
                <a:latin typeface="+mj-lt"/>
              </a:rPr>
              <a:t>0 đơn vị.</a:t>
            </a:r>
            <a:endParaRPr lang="en-US" sz="5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742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7"/>
          <a:srcRect l="9013" t="9358" r="484"/>
          <a:stretch/>
        </p:blipFill>
        <p:spPr>
          <a:xfrm>
            <a:off x="-336623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32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084619" y="3333930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890</a:t>
              </a:r>
              <a:endParaRPr lang="zh-CN" altLang="zh-CN" sz="4389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B</a:t>
              </a:r>
              <a:endParaRPr lang="zh-CN" altLang="zh-CN" sz="3311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084619" y="4491020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800</a:t>
              </a:r>
              <a:endParaRPr lang="zh-CN" altLang="zh-CN" sz="4389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C</a:t>
              </a:r>
              <a:endParaRPr lang="zh-CN" altLang="zh-CN" sz="3311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799575" y="5056616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 dirty="0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May 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D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387576" y="3387982"/>
            <a:ext cx="1825388" cy="1236908"/>
          </a:xfrm>
          <a:prstGeom prst="rect">
            <a:avLst/>
          </a:prstGeom>
        </p:spPr>
      </p:pic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07701" y="4537087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42782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084619" y="2188646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sz="4389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</a:rPr>
                <a:t>809</a:t>
              </a:r>
              <a:endParaRPr lang="zh-CN" altLang="zh-CN" sz="4389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A</a:t>
              </a:r>
              <a:endParaRPr lang="zh-CN" altLang="zh-CN" sz="3311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167163" y="2129143"/>
            <a:ext cx="2161624" cy="1401388"/>
          </a:xfrm>
          <a:prstGeom prst="rect">
            <a:avLst/>
          </a:prstGeom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328944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endParaRPr lang="en-US" sz="3591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182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6364" y="204847"/>
            <a:ext cx="608092" cy="608092"/>
          </a:xfrm>
          <a:prstGeom prst="rect">
            <a:avLst/>
          </a:prstGeom>
        </p:spPr>
      </p:pic>
      <p:pic>
        <p:nvPicPr>
          <p:cNvPr id="29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56285" y="406034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9F3CACD-D80F-48B2-9C8D-54F1839C871A}"/>
              </a:ext>
            </a:extLst>
          </p:cNvPr>
          <p:cNvSpPr/>
          <p:nvPr/>
        </p:nvSpPr>
        <p:spPr>
          <a:xfrm>
            <a:off x="708394" y="2778722"/>
            <a:ext cx="5278046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r>
              <a:rPr lang="en-US" sz="5400" b="1">
                <a:solidFill>
                  <a:srgbClr val="002060"/>
                </a:solidFill>
                <a:latin typeface="+mj-lt"/>
              </a:rPr>
              <a:t>Số gồm 8 trăm, 0 chục và </a:t>
            </a:r>
          </a:p>
          <a:p>
            <a:pPr algn="ctr" defTabSz="912091">
              <a:defRPr/>
            </a:pPr>
            <a:r>
              <a:rPr lang="en-US" sz="5400" b="1">
                <a:solidFill>
                  <a:srgbClr val="002060"/>
                </a:solidFill>
                <a:latin typeface="+mj-lt"/>
              </a:rPr>
              <a:t>9 đơn vị.</a:t>
            </a:r>
            <a:endParaRPr lang="en-US" sz="5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699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7"/>
          <a:srcRect l="9013" t="9358" r="484"/>
          <a:stretch/>
        </p:blipFill>
        <p:spPr>
          <a:xfrm>
            <a:off x="-336623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32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103621" y="3447947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999</a:t>
              </a:r>
              <a:endParaRPr lang="zh-CN" altLang="zh-CN" sz="4389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B</a:t>
              </a:r>
              <a:endParaRPr lang="zh-CN" altLang="zh-CN" sz="3311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103621" y="4605037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101</a:t>
              </a:r>
              <a:endParaRPr lang="zh-CN" altLang="zh-CN" sz="4389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C</a:t>
              </a:r>
              <a:endParaRPr lang="zh-CN" altLang="zh-CN" sz="3311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799575" y="5056616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 dirty="0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Watch 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D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26703" y="4651104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42782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103621" y="2302663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900</a:t>
              </a:r>
              <a:endParaRPr lang="zh-CN" altLang="zh-CN" sz="4389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A</a:t>
              </a:r>
              <a:endParaRPr lang="zh-CN" altLang="zh-CN" sz="3311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224098" y="3328169"/>
            <a:ext cx="2161624" cy="1401388"/>
          </a:xfrm>
          <a:prstGeom prst="rect">
            <a:avLst/>
          </a:prstGeom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328944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endParaRPr lang="en-US" sz="3192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182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6364" y="204847"/>
            <a:ext cx="608092" cy="608092"/>
          </a:xfrm>
          <a:prstGeom prst="rect">
            <a:avLst/>
          </a:prstGeom>
        </p:spPr>
      </p:pic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543337" y="2243552"/>
            <a:ext cx="1825388" cy="1236908"/>
          </a:xfrm>
          <a:prstGeom prst="rect">
            <a:avLst/>
          </a:prstGeom>
        </p:spPr>
      </p:pic>
      <p:pic>
        <p:nvPicPr>
          <p:cNvPr id="30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56285" y="406034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7427704-E967-4374-B0C4-1D40731CBA97}"/>
              </a:ext>
            </a:extLst>
          </p:cNvPr>
          <p:cNvSpPr/>
          <p:nvPr/>
        </p:nvSpPr>
        <p:spPr>
          <a:xfrm>
            <a:off x="708394" y="2778722"/>
            <a:ext cx="527804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r>
              <a:rPr lang="en-US" sz="5400" b="1">
                <a:solidFill>
                  <a:srgbClr val="002060"/>
                </a:solidFill>
                <a:latin typeface="+mj-lt"/>
              </a:rPr>
              <a:t>Số liền trước của 1 000 là:</a:t>
            </a:r>
            <a:endParaRPr lang="en-US" sz="5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4271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799575" y="5056616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 dirty="0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Next to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D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42782" y="5074791"/>
            <a:ext cx="1825388" cy="1236908"/>
          </a:xfrm>
          <a:prstGeom prst="rect">
            <a:avLst/>
          </a:prstGeom>
        </p:spPr>
      </p:pic>
      <p:pic>
        <p:nvPicPr>
          <p:cNvPr id="25" name="Mspham0936082789"/>
          <p:cNvPicPr>
            <a:picLocks noChangeAspect="1"/>
          </p:cNvPicPr>
          <p:nvPr/>
        </p:nvPicPr>
        <p:blipFill rotWithShape="1">
          <a:blip r:embed="rId8"/>
          <a:srcRect l="9013" t="9358" r="484"/>
          <a:stretch/>
        </p:blipFill>
        <p:spPr>
          <a:xfrm>
            <a:off x="-336623" y="-366144"/>
            <a:ext cx="12835083" cy="7215661"/>
          </a:xfrm>
          <a:prstGeom prst="rect">
            <a:avLst/>
          </a:prstGeom>
        </p:spPr>
      </p:pic>
      <p:pic>
        <p:nvPicPr>
          <p:cNvPr id="26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32" y="76234"/>
            <a:ext cx="2432598" cy="2698902"/>
          </a:xfrm>
          <a:prstGeom prst="rect">
            <a:avLst/>
          </a:prstGeom>
        </p:spPr>
      </p:pic>
      <p:grpSp>
        <p:nvGrpSpPr>
          <p:cNvPr id="27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053714" y="3321189"/>
            <a:ext cx="4776170" cy="998387"/>
            <a:chOff x="6752507" y="4712225"/>
            <a:chExt cx="5049860" cy="1055598"/>
          </a:xfrm>
        </p:grpSpPr>
        <p:sp>
          <p:nvSpPr>
            <p:cNvPr id="28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prstClr val="white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222</a:t>
              </a:r>
              <a:endParaRPr lang="zh-CN" altLang="zh-CN" sz="4389" b="1" dirty="0">
                <a:solidFill>
                  <a:prstClr val="white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9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B</a:t>
              </a:r>
              <a:endParaRPr lang="zh-CN" altLang="zh-CN" sz="3311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053714" y="4478278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31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prstClr val="white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220</a:t>
              </a:r>
              <a:endParaRPr lang="zh-CN" altLang="zh-CN" sz="4389" b="1" dirty="0">
                <a:solidFill>
                  <a:prstClr val="white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2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C</a:t>
              </a:r>
              <a:endParaRPr lang="zh-CN" altLang="zh-CN" sz="3311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3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356672" y="3375241"/>
            <a:ext cx="1825388" cy="1236908"/>
          </a:xfrm>
          <a:prstGeom prst="rect">
            <a:avLst/>
          </a:prstGeom>
        </p:spPr>
      </p:pic>
      <p:grpSp>
        <p:nvGrpSpPr>
          <p:cNvPr id="34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053714" y="2175903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35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prstClr val="white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22</a:t>
              </a:r>
              <a:endParaRPr lang="zh-CN" altLang="zh-CN" sz="4389" b="1" dirty="0">
                <a:solidFill>
                  <a:prstClr val="white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+mj-lt"/>
                  <a:ea typeface="印品黑体" panose="00000500000000000000" pitchFamily="2" charset="-122"/>
                  <a:sym typeface="Arial" panose="020B0604020202020204" pitchFamily="34" charset="0"/>
                </a:rPr>
                <a:t>A</a:t>
              </a:r>
              <a:endParaRPr lang="zh-CN" altLang="zh-CN" sz="3311" b="1" dirty="0">
                <a:solidFill>
                  <a:srgbClr val="FFFFFF"/>
                </a:solidFill>
                <a:latin typeface="+mj-lt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7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228802" y="4406120"/>
            <a:ext cx="2161624" cy="1401388"/>
          </a:xfrm>
          <a:prstGeom prst="rect">
            <a:avLst/>
          </a:prstGeom>
        </p:spPr>
      </p:pic>
      <p:sp>
        <p:nvSpPr>
          <p:cNvPr id="39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328944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091">
              <a:defRPr/>
            </a:pPr>
            <a:endParaRPr lang="en-US" sz="3591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0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182" y="106665"/>
            <a:ext cx="608092" cy="608092"/>
          </a:xfrm>
          <a:prstGeom prst="rect">
            <a:avLst/>
          </a:prstGeom>
        </p:spPr>
      </p:pic>
      <p:pic>
        <p:nvPicPr>
          <p:cNvPr id="41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6364" y="204847"/>
            <a:ext cx="608092" cy="608092"/>
          </a:xfrm>
          <a:prstGeom prst="rect">
            <a:avLst/>
          </a:prstGeom>
        </p:spPr>
      </p:pic>
      <p:pic>
        <p:nvPicPr>
          <p:cNvPr id="42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383049" y="2175903"/>
            <a:ext cx="1825388" cy="1236908"/>
          </a:xfrm>
          <a:prstGeom prst="rect">
            <a:avLst/>
          </a:prstGeom>
        </p:spPr>
      </p:pic>
      <p:pic>
        <p:nvPicPr>
          <p:cNvPr id="46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308308" y="558057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3914979-EFD7-4769-BADC-A2147BDAE859}"/>
              </a:ext>
            </a:extLst>
          </p:cNvPr>
          <p:cNvSpPr/>
          <p:nvPr/>
        </p:nvSpPr>
        <p:spPr>
          <a:xfrm>
            <a:off x="708394" y="2778722"/>
            <a:ext cx="527804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r>
              <a:rPr lang="en-US" sz="5400" b="1">
                <a:solidFill>
                  <a:srgbClr val="002060"/>
                </a:solidFill>
                <a:latin typeface="+mj-lt"/>
              </a:rPr>
              <a:t>200 + 20 = ?</a:t>
            </a:r>
            <a:endParaRPr lang="en-US" sz="5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706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0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5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0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777606" y="1474204"/>
            <a:ext cx="8859910" cy="30332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6600">
                <a:latin typeface="Arial" panose="020B0604020202020204" pitchFamily="34" charset="0"/>
                <a:cs typeface="Arial" panose="020B0604020202020204" pitchFamily="34" charset="0"/>
              </a:rPr>
              <a:t>Bài 52</a:t>
            </a:r>
            <a:br>
              <a:rPr lang="en" sz="6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5400">
                <a:latin typeface="Arial" panose="020B0604020202020204" pitchFamily="34" charset="0"/>
                <a:cs typeface="Arial" panose="020B0604020202020204" pitchFamily="34" charset="0"/>
              </a:rPr>
              <a:t>VIẾT SỐ THÀNH TỔNG CÁC TRĂM, CHỤC, ĐƠN VỊ</a:t>
            </a:r>
            <a:endParaRPr sz="1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sz="2800"/>
              <a:t>S/54</a:t>
            </a:r>
            <a:endParaRPr sz="2800"/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948614" y="4424837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893767" y="2264400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0906085" y="2597040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5" grpId="0" animBg="1"/>
      <p:bldP spid="1616" grpId="0" build="p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1511</Words>
  <Application>Microsoft Office PowerPoint</Application>
  <PresentationFormat>Custom</PresentationFormat>
  <Paragraphs>214</Paragraphs>
  <Slides>23</Slides>
  <Notes>20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Algerian</vt:lpstr>
      <vt:lpstr>Tahoma</vt:lpstr>
      <vt:lpstr>Lato</vt:lpstr>
      <vt:lpstr>Annie Use Your Telescope</vt:lpstr>
      <vt:lpstr>Exo</vt:lpstr>
      <vt:lpstr>Open Sans</vt:lpstr>
      <vt:lpstr>Anaheim</vt:lpstr>
      <vt:lpstr>RocknRoll One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52 VIẾT SỐ THÀNH TỔNG CÁC TRĂM, CHỤC, ĐƠN VỊ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  <vt:lpstr>4</vt:lpstr>
      <vt:lpstr>4</vt:lpstr>
      <vt:lpstr>3</vt:lpstr>
      <vt:lpstr>PowerPoint Presentation</vt:lpstr>
      <vt:lpstr>Vận dụng</vt:lpstr>
      <vt:lpstr>Trường em có 5 trăm và 4 chục học sinh.  Em hãy viết ra bảng con  số học sinh của trường em.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Phan Thi Linh (FE FSC DN)</cp:lastModifiedBy>
  <cp:revision>40</cp:revision>
  <dcterms:modified xsi:type="dcterms:W3CDTF">2022-01-07T19:05:26Z</dcterms:modified>
</cp:coreProperties>
</file>