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324" r:id="rId4"/>
    <p:sldId id="325" r:id="rId5"/>
    <p:sldId id="326" r:id="rId6"/>
    <p:sldId id="260" r:id="rId7"/>
    <p:sldId id="282" r:id="rId8"/>
    <p:sldId id="283" r:id="rId9"/>
    <p:sldId id="302" r:id="rId10"/>
    <p:sldId id="303" r:id="rId11"/>
    <p:sldId id="317" r:id="rId12"/>
    <p:sldId id="287" r:id="rId13"/>
    <p:sldId id="318" r:id="rId14"/>
    <p:sldId id="319" r:id="rId15"/>
    <p:sldId id="304" r:id="rId16"/>
    <p:sldId id="327" r:id="rId17"/>
    <p:sldId id="320" r:id="rId18"/>
    <p:sldId id="306" r:id="rId19"/>
    <p:sldId id="305" r:id="rId20"/>
    <p:sldId id="307" r:id="rId21"/>
    <p:sldId id="321" r:id="rId22"/>
    <p:sldId id="322" r:id="rId23"/>
    <p:sldId id="308" r:id="rId24"/>
    <p:sldId id="309" r:id="rId25"/>
    <p:sldId id="323" r:id="rId26"/>
    <p:sldId id="310" r:id="rId27"/>
    <p:sldId id="316" r:id="rId28"/>
    <p:sldId id="277" r:id="rId29"/>
    <p:sldId id="278" r:id="rId30"/>
    <p:sldId id="279" r:id="rId31"/>
    <p:sldId id="280" r:id="rId32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 Medium" panose="020B0604020202020204" charset="0"/>
      <p:regular r:id="rId37"/>
      <p:italic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Roboto Black" panose="020B0604020202020204" charset="0"/>
      <p:bold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B8599C8A-92D7-4876-94AE-15A3E68D7634}">
          <p14:sldIdLst>
            <p14:sldId id="258"/>
            <p14:sldId id="259"/>
            <p14:sldId id="324"/>
            <p14:sldId id="325"/>
            <p14:sldId id="326"/>
            <p14:sldId id="260"/>
            <p14:sldId id="282"/>
            <p14:sldId id="283"/>
            <p14:sldId id="302"/>
            <p14:sldId id="303"/>
            <p14:sldId id="317"/>
            <p14:sldId id="287"/>
            <p14:sldId id="318"/>
            <p14:sldId id="319"/>
            <p14:sldId id="304"/>
            <p14:sldId id="327"/>
            <p14:sldId id="320"/>
          </p14:sldIdLst>
        </p14:section>
        <p14:section name="Tiết 2" id="{F8F22D2B-A50C-44A2-8576-2F639E9BBC08}">
          <p14:sldIdLst>
            <p14:sldId id="306"/>
            <p14:sldId id="305"/>
            <p14:sldId id="307"/>
            <p14:sldId id="321"/>
            <p14:sldId id="322"/>
            <p14:sldId id="308"/>
            <p14:sldId id="309"/>
            <p14:sldId id="323"/>
            <p14:sldId id="310"/>
            <p14:sldId id="31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27/12/2022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Roboto Black" panose="02000000000000000000" pitchFamily="2" charset="0"/>
          <a:ea typeface="Roboto Black" panose="02000000000000000000" pitchFamily="2" charset="0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audio" Target="../media/media3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22191-83B7-7379-3D4F-EFC4645DF21E}"/>
              </a:ext>
            </a:extLst>
          </p:cNvPr>
          <p:cNvSpPr txBox="1"/>
          <p:nvPr/>
        </p:nvSpPr>
        <p:spPr>
          <a:xfrm>
            <a:off x="4789170" y="3429000"/>
            <a:ext cx="644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Chủ đề 3: Tìm hiểu về âm thanh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DA30C8-A91A-638C-6917-E4BFD8FC1B04}"/>
              </a:ext>
            </a:extLst>
          </p:cNvPr>
          <p:cNvCxnSpPr/>
          <p:nvPr/>
        </p:nvCxnSpPr>
        <p:spPr>
          <a:xfrm>
            <a:off x="5532120" y="4114800"/>
            <a:ext cx="5040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F134420-76EE-149E-0593-0C86A1283939}"/>
              </a:ext>
            </a:extLst>
          </p:cNvPr>
          <p:cNvSpPr txBox="1"/>
          <p:nvPr/>
        </p:nvSpPr>
        <p:spPr>
          <a:xfrm>
            <a:off x="5194935" y="4277381"/>
            <a:ext cx="5634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1: Tạo âm thanh</a:t>
            </a:r>
          </a:p>
        </p:txBody>
      </p: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Chọn và tô màu cái trống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910590" y="5257015"/>
            <a:ext cx="10828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1: Em hãy chọn và tô màu cái trống theo ý thích của em ở Trang 43 nhé!</a:t>
            </a:r>
          </a:p>
          <a:p>
            <a:pPr algn="ctr"/>
            <a:endParaRPr lang="en-US" sz="24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2EB31-E27B-9815-3876-B0EFF2AD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2D610-8CC3-08CA-D2C1-E47D6E84D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4"/>
          <a:stretch/>
        </p:blipFill>
        <p:spPr>
          <a:xfrm>
            <a:off x="4690110" y="3227473"/>
            <a:ext cx="986790" cy="696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7B80D-110B-513D-4B39-C9944E0FB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4"/>
          <a:stretch/>
        </p:blipFill>
        <p:spPr>
          <a:xfrm>
            <a:off x="4690110" y="2519660"/>
            <a:ext cx="876300" cy="696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6480B7-AF6C-5BEF-CFBB-56F55FD712BF}"/>
              </a:ext>
            </a:extLst>
          </p:cNvPr>
          <p:cNvSpPr txBox="1"/>
          <p:nvPr/>
        </p:nvSpPr>
        <p:spPr>
          <a:xfrm>
            <a:off x="1586864" y="5758666"/>
            <a:ext cx="9957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2: Giới thiệu với bạn về hình cái trống của em và chỉ cho bạn biết cách trống phát ra âm thanh</a:t>
            </a:r>
          </a:p>
          <a:p>
            <a:pPr algn="ctr"/>
            <a:endParaRPr lang="en-US" sz="24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5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CÁCH TẠO RA ÂM THANH</a:t>
            </a:r>
          </a:p>
        </p:txBody>
      </p:sp>
    </p:spTree>
    <p:extLst>
      <p:ext uri="{BB962C8B-B14F-4D97-AF65-F5344CB8AC3E}">
        <p14:creationId xmlns:p14="http://schemas.microsoft.com/office/powerpoint/2010/main" val="26486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Bước 1: Chuẩn bị những dụng cụ sau và làm theo mô tả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3F1F2-D61B-DD10-8939-B586AD0E8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30" y="1613953"/>
            <a:ext cx="3879739" cy="2798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482BD-3E7D-D670-4265-45C8EEBE723D}"/>
              </a:ext>
            </a:extLst>
          </p:cNvPr>
          <p:cNvSpPr txBox="1"/>
          <p:nvPr/>
        </p:nvSpPr>
        <p:spPr>
          <a:xfrm>
            <a:off x="3931920" y="4869180"/>
            <a:ext cx="424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cái thước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18B38-8D31-BBAE-6FED-F791AAF4D016}"/>
              </a:ext>
            </a:extLst>
          </p:cNvPr>
          <p:cNvSpPr txBox="1"/>
          <p:nvPr/>
        </p:nvSpPr>
        <p:spPr>
          <a:xfrm>
            <a:off x="2731770" y="5403830"/>
            <a:ext cx="705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 một đầu của thước trên cạnh bàn. 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Ấn đầu còn lại xuống và thả nhanh tay ra</a:t>
            </a:r>
          </a:p>
        </p:txBody>
      </p:sp>
    </p:spTree>
    <p:extLst>
      <p:ext uri="{BB962C8B-B14F-4D97-AF65-F5344CB8AC3E}">
        <p14:creationId xmlns:p14="http://schemas.microsoft.com/office/powerpoint/2010/main" val="29557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Bước 1: Chuẩn bị những dụng cụ sau và làm theo mô tả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482BD-3E7D-D670-4265-45C8EEBE723D}"/>
              </a:ext>
            </a:extLst>
          </p:cNvPr>
          <p:cNvSpPr txBox="1"/>
          <p:nvPr/>
        </p:nvSpPr>
        <p:spPr>
          <a:xfrm>
            <a:off x="3931920" y="4869180"/>
            <a:ext cx="424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chiếc trống nhỏ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18B38-8D31-BBAE-6FED-F791AAF4D016}"/>
              </a:ext>
            </a:extLst>
          </p:cNvPr>
          <p:cNvSpPr txBox="1"/>
          <p:nvPr/>
        </p:nvSpPr>
        <p:spPr>
          <a:xfrm>
            <a:off x="2731770" y="5403830"/>
            <a:ext cx="705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 các mẩu giấy nhỏ lên mặt trống rồi 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gõ nhẹ vào mặt trống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556AA-4B5C-87E4-E56A-35E9F9C38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10" y="1864613"/>
            <a:ext cx="3336322" cy="25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Bước 1: Chuẩn bị những dụng cụ sau và làm theo mô tả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482BD-3E7D-D670-4265-45C8EEBE723D}"/>
              </a:ext>
            </a:extLst>
          </p:cNvPr>
          <p:cNvSpPr txBox="1"/>
          <p:nvPr/>
        </p:nvSpPr>
        <p:spPr>
          <a:xfrm>
            <a:off x="3931920" y="4869180"/>
            <a:ext cx="424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Dây chun và một cái hộp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18B38-8D31-BBAE-6FED-F791AAF4D016}"/>
              </a:ext>
            </a:extLst>
          </p:cNvPr>
          <p:cNvSpPr txBox="1"/>
          <p:nvPr/>
        </p:nvSpPr>
        <p:spPr>
          <a:xfrm>
            <a:off x="2731770" y="5403830"/>
            <a:ext cx="705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Lồng dây chun vào hộp, kéo mạnh dây chun rồi thả nhanh tay 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EEAF6-E96B-A583-4F4E-AC6D62F86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7293" r="28666" b="15500"/>
          <a:stretch/>
        </p:blipFill>
        <p:spPr>
          <a:xfrm>
            <a:off x="5090159" y="1838881"/>
            <a:ext cx="2011681" cy="26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2: Chọn và tô từ để mô tả kết quả quan sát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E8482-1238-13AC-1828-32F574D2C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b="-1"/>
          <a:stretch/>
        </p:blipFill>
        <p:spPr>
          <a:xfrm>
            <a:off x="2097562" y="1983106"/>
            <a:ext cx="8499796" cy="2891788"/>
          </a:xfrm>
          <a:prstGeom prst="roundRect">
            <a:avLst>
              <a:gd name="adj" fmla="val 9995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BBEC0F-7D22-CD48-51CB-DABBA422E597}"/>
              </a:ext>
            </a:extLst>
          </p:cNvPr>
          <p:cNvSpPr txBox="1"/>
          <p:nvPr/>
        </p:nvSpPr>
        <p:spPr>
          <a:xfrm>
            <a:off x="1786890" y="5052060"/>
            <a:ext cx="9121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chọn từ: " </a:t>
            </a:r>
            <a:r>
              <a:rPr lang="en-US" sz="28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Rung lên</a:t>
            </a:r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" hoặc "</a:t>
            </a:r>
            <a:r>
              <a:rPr lang="en-US" sz="28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âm thanh</a:t>
            </a:r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" dưới đây để mô tả kết quả quan sát và nghe được trong các trường hợp trên.</a:t>
            </a:r>
          </a:p>
        </p:txBody>
      </p:sp>
    </p:spTree>
    <p:extLst>
      <p:ext uri="{BB962C8B-B14F-4D97-AF65-F5344CB8AC3E}">
        <p14:creationId xmlns:p14="http://schemas.microsoft.com/office/powerpoint/2010/main" val="25418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Đáp 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E8482-1238-13AC-1828-32F574D2C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b="-1"/>
          <a:stretch/>
        </p:blipFill>
        <p:spPr>
          <a:xfrm>
            <a:off x="2097562" y="1983106"/>
            <a:ext cx="8499796" cy="2891788"/>
          </a:xfrm>
          <a:prstGeom prst="roundRect">
            <a:avLst>
              <a:gd name="adj" fmla="val 9995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450179-D1C9-AFD4-3CCA-396140D5409D}"/>
              </a:ext>
            </a:extLst>
          </p:cNvPr>
          <p:cNvSpPr/>
          <p:nvPr/>
        </p:nvSpPr>
        <p:spPr>
          <a:xfrm>
            <a:off x="3497580" y="2400300"/>
            <a:ext cx="2491740" cy="37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rung lên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87212F-8570-7C93-8063-DA832C9241DF}"/>
              </a:ext>
            </a:extLst>
          </p:cNvPr>
          <p:cNvSpPr/>
          <p:nvPr/>
        </p:nvSpPr>
        <p:spPr>
          <a:xfrm>
            <a:off x="6709410" y="2400300"/>
            <a:ext cx="2491740" cy="37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âm thanh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CBE74-A26B-E50F-B08E-9E0B52EA2A66}"/>
              </a:ext>
            </a:extLst>
          </p:cNvPr>
          <p:cNvSpPr/>
          <p:nvPr/>
        </p:nvSpPr>
        <p:spPr>
          <a:xfrm>
            <a:off x="6549390" y="2904591"/>
            <a:ext cx="2491740" cy="37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rung lên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725FD-8EFC-8558-567B-DA9A01B5154C}"/>
              </a:ext>
            </a:extLst>
          </p:cNvPr>
          <p:cNvSpPr/>
          <p:nvPr/>
        </p:nvSpPr>
        <p:spPr>
          <a:xfrm>
            <a:off x="4057650" y="3321786"/>
            <a:ext cx="2491740" cy="37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âm thanh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BA36C5-CCF2-A1D2-2FB7-6C1D1EFB8D88}"/>
              </a:ext>
            </a:extLst>
          </p:cNvPr>
          <p:cNvSpPr/>
          <p:nvPr/>
        </p:nvSpPr>
        <p:spPr>
          <a:xfrm>
            <a:off x="8926830" y="3826076"/>
            <a:ext cx="1463040" cy="37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âm thanh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EB745-5EF8-7EC7-3406-EC46F6C668E3}"/>
              </a:ext>
            </a:extLst>
          </p:cNvPr>
          <p:cNvSpPr/>
          <p:nvPr/>
        </p:nvSpPr>
        <p:spPr>
          <a:xfrm>
            <a:off x="4743450" y="3866082"/>
            <a:ext cx="2491740" cy="37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rung lên</a:t>
            </a:r>
          </a:p>
        </p:txBody>
      </p:sp>
    </p:spTree>
    <p:extLst>
      <p:ext uri="{BB962C8B-B14F-4D97-AF65-F5344CB8AC3E}">
        <p14:creationId xmlns:p14="http://schemas.microsoft.com/office/powerpoint/2010/main" val="118629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So sánh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BEC0F-7D22-CD48-51CB-DABBA422E597}"/>
              </a:ext>
            </a:extLst>
          </p:cNvPr>
          <p:cNvSpPr txBox="1"/>
          <p:nvPr/>
        </p:nvSpPr>
        <p:spPr>
          <a:xfrm>
            <a:off x="1535430" y="5074920"/>
            <a:ext cx="912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sánh kết quả của em với các bạn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8E41F-110E-3F2A-6430-2E1B085B0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1809035"/>
            <a:ext cx="5740398" cy="33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CHO "NHÌN THẤY" ĐƯỢC ÂM THANH</a:t>
            </a:r>
          </a:p>
        </p:txBody>
      </p:sp>
    </p:spTree>
    <p:extLst>
      <p:ext uri="{BB962C8B-B14F-4D97-AF65-F5344CB8AC3E}">
        <p14:creationId xmlns:p14="http://schemas.microsoft.com/office/powerpoint/2010/main" val="241525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EDF9E-C204-9EA8-6B8E-C267EBA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25957"/>
          <a:stretch/>
        </p:blipFill>
        <p:spPr>
          <a:xfrm>
            <a:off x="1710690" y="1619938"/>
            <a:ext cx="8770620" cy="3715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Chuẩn bị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8AFA2-2618-F385-5963-DA3ED26A7687}"/>
              </a:ext>
            </a:extLst>
          </p:cNvPr>
          <p:cNvSpPr txBox="1"/>
          <p:nvPr/>
        </p:nvSpPr>
        <p:spPr>
          <a:xfrm>
            <a:off x="1484441" y="6090618"/>
            <a:ext cx="2287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Âm thoa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ADC02-CC8A-C52E-F2AD-F4583F4EE29E}"/>
              </a:ext>
            </a:extLst>
          </p:cNvPr>
          <p:cNvSpPr txBox="1"/>
          <p:nvPr/>
        </p:nvSpPr>
        <p:spPr>
          <a:xfrm>
            <a:off x="4635178" y="841708"/>
            <a:ext cx="367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Cảm biến âm thanh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3626B-DCCE-1A62-226F-2F709F9A15CA}"/>
              </a:ext>
            </a:extLst>
          </p:cNvPr>
          <p:cNvSpPr txBox="1"/>
          <p:nvPr/>
        </p:nvSpPr>
        <p:spPr>
          <a:xfrm>
            <a:off x="9078342" y="5829008"/>
            <a:ext cx="21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Điện thoại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4A5A3DC4-6694-C0CC-11B6-F2D8B373987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58017" y="4809246"/>
            <a:ext cx="1706553" cy="604732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DC0423E-884F-EBC4-4731-1175DCFBE9C9}"/>
              </a:ext>
            </a:extLst>
          </p:cNvPr>
          <p:cNvCxnSpPr>
            <a:cxnSpLocks/>
            <a:endCxn id="2" idx="2"/>
          </p:cNvCxnSpPr>
          <p:nvPr/>
        </p:nvCxnSpPr>
        <p:spPr>
          <a:xfrm rot="16200000" flipV="1">
            <a:off x="5705146" y="1869670"/>
            <a:ext cx="1353077" cy="571367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EF65EAB-C0BC-EDD7-2AF4-184E4EB252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96143" y="5038200"/>
            <a:ext cx="1114447" cy="467168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87DA1CE-C055-FCE2-C17C-DAEB258F5684}"/>
              </a:ext>
            </a:extLst>
          </p:cNvPr>
          <p:cNvSpPr/>
          <p:nvPr/>
        </p:nvSpPr>
        <p:spPr>
          <a:xfrm rot="16200000">
            <a:off x="6497052" y="2096502"/>
            <a:ext cx="340627" cy="2507247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7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127760" y="3317648"/>
            <a:ext cx="993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CHƠI: LẮNG NGHE ÂM THANH ĐOÁN ĐỒ VẬT</a:t>
            </a:r>
          </a:p>
        </p:txBody>
      </p:sp>
    </p:spTree>
    <p:extLst>
      <p:ext uri="{BB962C8B-B14F-4D97-AF65-F5344CB8AC3E}">
        <p14:creationId xmlns:p14="http://schemas.microsoft.com/office/powerpoint/2010/main" val="26023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493484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nối cảm biến âm thanh với điện thoại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CC4850-0233-F006-447D-BBF0AF1B4310}"/>
              </a:ext>
            </a:extLst>
          </p:cNvPr>
          <p:cNvSpPr/>
          <p:nvPr/>
        </p:nvSpPr>
        <p:spPr>
          <a:xfrm>
            <a:off x="3440430" y="1600200"/>
            <a:ext cx="5372100" cy="3497580"/>
          </a:xfrm>
          <a:prstGeom prst="roundRect">
            <a:avLst>
              <a:gd name="adj" fmla="val 1209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375" b="-737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825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493484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 cảm biến âm thanh gần âm thoa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CC4850-0233-F006-447D-BBF0AF1B4310}"/>
              </a:ext>
            </a:extLst>
          </p:cNvPr>
          <p:cNvSpPr/>
          <p:nvPr/>
        </p:nvSpPr>
        <p:spPr>
          <a:xfrm>
            <a:off x="3440430" y="1600200"/>
            <a:ext cx="5372100" cy="3497580"/>
          </a:xfrm>
          <a:prstGeom prst="roundRect">
            <a:avLst>
              <a:gd name="adj" fmla="val 1209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99" b="-119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825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493484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Nhấn chọn nút "Bắt đầu đo" và gõ nhẹ vào âm thoa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CC4850-0233-F006-447D-BBF0AF1B4310}"/>
              </a:ext>
            </a:extLst>
          </p:cNvPr>
          <p:cNvSpPr/>
          <p:nvPr/>
        </p:nvSpPr>
        <p:spPr>
          <a:xfrm>
            <a:off x="3440430" y="1600200"/>
            <a:ext cx="5372100" cy="3497580"/>
          </a:xfrm>
          <a:prstGeom prst="roundRect">
            <a:avLst>
              <a:gd name="adj" fmla="val 1209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99" b="-119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709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 (tiếp)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9E2EF-BA7D-5A50-794F-1806E96BA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59" y="1478815"/>
            <a:ext cx="8383905" cy="3119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845D9-DD6C-4718-67CD-FE45B20DA753}"/>
              </a:ext>
            </a:extLst>
          </p:cNvPr>
          <p:cNvSpPr txBox="1"/>
          <p:nvPr/>
        </p:nvSpPr>
        <p:spPr>
          <a:xfrm>
            <a:off x="2377440" y="4902131"/>
            <a:ext cx="829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 và tô màu đường biểu diễn âm thanh dưới đây cho giống với hình ảnh quan sát trên hình</a:t>
            </a:r>
          </a:p>
        </p:txBody>
      </p:sp>
    </p:spTree>
    <p:extLst>
      <p:ext uri="{BB962C8B-B14F-4D97-AF65-F5344CB8AC3E}">
        <p14:creationId xmlns:p14="http://schemas.microsoft.com/office/powerpoint/2010/main" val="186727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379184"/>
            <a:ext cx="913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Thay âm thoa bằng cái trống nhỏ, gõ vào trống để thấy đường biểu diễn âm thanh của trống trên điện thoại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682E7C-CB4D-06A9-671C-1F8A1F13CEAA}"/>
              </a:ext>
            </a:extLst>
          </p:cNvPr>
          <p:cNvSpPr/>
          <p:nvPr/>
        </p:nvSpPr>
        <p:spPr>
          <a:xfrm>
            <a:off x="3440430" y="1600200"/>
            <a:ext cx="5372100" cy="3497580"/>
          </a:xfrm>
          <a:prstGeom prst="roundRect">
            <a:avLst>
              <a:gd name="adj" fmla="val 1209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99" b="-119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140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4 (tiếp)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845D9-DD6C-4718-67CD-FE45B20DA753}"/>
              </a:ext>
            </a:extLst>
          </p:cNvPr>
          <p:cNvSpPr txBox="1"/>
          <p:nvPr/>
        </p:nvSpPr>
        <p:spPr>
          <a:xfrm>
            <a:off x="2377440" y="5362966"/>
            <a:ext cx="829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 và tô màu đường biểu diễn âm thanh dưới đây cho giống với hình ảnh quan sát trên hình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D1CB9-3101-842D-B40C-7F091B6E3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1724782"/>
            <a:ext cx="7718108" cy="34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25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sánh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815465" y="4990564"/>
            <a:ext cx="913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sánh đường biểu diễn âm thanh của âm thoa và của trống, đường nào có các đoạn đều nhau hơn. Đánh dấu X vào ô phù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B590F-AC5E-2839-A0D5-A18775526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08" y="2194560"/>
            <a:ext cx="8323538" cy="2157202"/>
          </a:xfrm>
          <a:prstGeom prst="round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DFE8A85-2D9A-5845-DC37-902D52E0225A}"/>
              </a:ext>
            </a:extLst>
          </p:cNvPr>
          <p:cNvSpPr/>
          <p:nvPr/>
        </p:nvSpPr>
        <p:spPr>
          <a:xfrm>
            <a:off x="7212330" y="3520440"/>
            <a:ext cx="651510" cy="6515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019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pic>
        <p:nvPicPr>
          <p:cNvPr id="10" name="Goc khoa hoc - Danh trong">
            <a:hlinkClick r:id="" action="ppaction://media"/>
            <a:extLst>
              <a:ext uri="{FF2B5EF4-FFF2-40B4-BE49-F238E27FC236}">
                <a16:creationId xmlns:a16="http://schemas.microsoft.com/office/drawing/2014/main" id="{424B6D20-763F-8C1B-C7AA-0A92F01EA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61163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8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905000" y="3247965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533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A06A-88A9-FF87-E93F-4CC1198F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10408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/>
              <a:t>Câu hỏi 1: Âm thanh phát ra khi gõ vào mặt trống là do đâu?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B1D7F-A118-ED50-3859-7EF90F013CA8}"/>
              </a:ext>
            </a:extLst>
          </p:cNvPr>
          <p:cNvSpPr txBox="1"/>
          <p:nvPr/>
        </p:nvSpPr>
        <p:spPr>
          <a:xfrm>
            <a:off x="1737360" y="2706215"/>
            <a:ext cx="746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Do mặt trống rung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1B5-BE0D-8D19-6BEE-BD631C338493}"/>
              </a:ext>
            </a:extLst>
          </p:cNvPr>
          <p:cNvSpPr txBox="1"/>
          <p:nvPr/>
        </p:nvSpPr>
        <p:spPr>
          <a:xfrm>
            <a:off x="1737360" y="3548895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Do dùi trống nặng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575872-A0BA-56F0-BE57-1A07D279463F}"/>
              </a:ext>
            </a:extLst>
          </p:cNvPr>
          <p:cNvSpPr txBox="1">
            <a:spLocks/>
          </p:cNvSpPr>
          <p:nvPr/>
        </p:nvSpPr>
        <p:spPr>
          <a:xfrm>
            <a:off x="1626870" y="4910137"/>
            <a:ext cx="65112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800"/>
              <a:t>Đáp án: A - Do mặt trống rung động</a:t>
            </a: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35481D49-A213-FFEB-B442-A7B423189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30" y="5594144"/>
            <a:ext cx="720090" cy="720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0504-FA3E-CED9-E1B4-69323E9AACF5}"/>
              </a:ext>
            </a:extLst>
          </p:cNvPr>
          <p:cNvSpPr txBox="1"/>
          <p:nvPr/>
        </p:nvSpPr>
        <p:spPr>
          <a:xfrm>
            <a:off x="10058400" y="64465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ĐÁP ÁN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BB965-5675-CFD4-4109-0D0CBBE11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2706215"/>
            <a:ext cx="2318200" cy="23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53C589A-3D4C-1667-F113-D622C4E52E75}"/>
              </a:ext>
            </a:extLst>
          </p:cNvPr>
          <p:cNvSpPr/>
          <p:nvPr/>
        </p:nvSpPr>
        <p:spPr>
          <a:xfrm>
            <a:off x="8105142" y="2226946"/>
            <a:ext cx="2810508" cy="281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0A70C-7181-DC5F-BACC-EDD4844B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Âm thanh 1</a:t>
            </a:r>
          </a:p>
        </p:txBody>
      </p:sp>
      <p:pic>
        <p:nvPicPr>
          <p:cNvPr id="1026" name="Nghe">
            <a:extLst>
              <a:ext uri="{FF2B5EF4-FFF2-40B4-BE49-F238E27FC236}">
                <a16:creationId xmlns:a16="http://schemas.microsoft.com/office/drawing/2014/main" id="{060788EF-A1BD-8899-70B5-8916A46A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94" y="2793446"/>
            <a:ext cx="1434146" cy="10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áp án">
            <a:extLst>
              <a:ext uri="{FF2B5EF4-FFF2-40B4-BE49-F238E27FC236}">
                <a16:creationId xmlns:a16="http://schemas.microsoft.com/office/drawing/2014/main" id="{42F9EEB3-B70D-D1EF-D37C-49EC555F1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56" y="2679032"/>
            <a:ext cx="1101088" cy="1101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68BF5-0783-A3AF-A8EB-B01AA3391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96" y="2377278"/>
            <a:ext cx="2318200" cy="231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6AF3C5-AC58-124E-1240-50ACA5365E6E}"/>
              </a:ext>
            </a:extLst>
          </p:cNvPr>
          <p:cNvSpPr txBox="1"/>
          <p:nvPr/>
        </p:nvSpPr>
        <p:spPr>
          <a:xfrm>
            <a:off x="8433323" y="5172532"/>
            <a:ext cx="21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Cái trống</a:t>
            </a:r>
          </a:p>
        </p:txBody>
      </p:sp>
      <p:pic>
        <p:nvPicPr>
          <p:cNvPr id="11" name="y2mate.com - thầy hiệu trưởng đánh trống khai trường">
            <a:hlinkClick r:id="" action="ppaction://media"/>
            <a:extLst>
              <a:ext uri="{FF2B5EF4-FFF2-40B4-BE49-F238E27FC236}">
                <a16:creationId xmlns:a16="http://schemas.microsoft.com/office/drawing/2014/main" id="{B724192A-9B5F-C8BB-84C0-719C97A522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5" end="4213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1048" y="3095013"/>
            <a:ext cx="406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A10B3-1763-A89F-E943-7B7D69CA696E}"/>
              </a:ext>
            </a:extLst>
          </p:cNvPr>
          <p:cNvSpPr txBox="1"/>
          <p:nvPr/>
        </p:nvSpPr>
        <p:spPr>
          <a:xfrm>
            <a:off x="1565910" y="4218425"/>
            <a:ext cx="23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Bấm vào đây để nghe âm thanh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B8E66-274B-4835-ABCA-F9EDD37058CB}"/>
              </a:ext>
            </a:extLst>
          </p:cNvPr>
          <p:cNvSpPr txBox="1"/>
          <p:nvPr/>
        </p:nvSpPr>
        <p:spPr>
          <a:xfrm>
            <a:off x="5269228" y="4218425"/>
            <a:ext cx="185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Bấm vào đây xem đáp án</a:t>
            </a:r>
          </a:p>
        </p:txBody>
      </p:sp>
    </p:spTree>
    <p:extLst>
      <p:ext uri="{BB962C8B-B14F-4D97-AF65-F5344CB8AC3E}">
        <p14:creationId xmlns:p14="http://schemas.microsoft.com/office/powerpoint/2010/main" val="34101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A06A-88A9-FF87-E93F-4CC1198F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63" y="89978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/>
              <a:t>Câu hỏi 2: Âm thanh truyền đến tai em nhờ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B1D7F-A118-ED50-3859-7EF90F013CA8}"/>
              </a:ext>
            </a:extLst>
          </p:cNvPr>
          <p:cNvSpPr txBox="1"/>
          <p:nvPr/>
        </p:nvSpPr>
        <p:spPr>
          <a:xfrm>
            <a:off x="2052523" y="2193719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Không khí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1B5-BE0D-8D19-6BEE-BD631C338493}"/>
              </a:ext>
            </a:extLst>
          </p:cNvPr>
          <p:cNvSpPr txBox="1"/>
          <p:nvPr/>
        </p:nvSpPr>
        <p:spPr>
          <a:xfrm>
            <a:off x="2052523" y="3112644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Nhiệt độ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575872-A0BA-56F0-BE57-1A07D279463F}"/>
              </a:ext>
            </a:extLst>
          </p:cNvPr>
          <p:cNvSpPr txBox="1">
            <a:spLocks/>
          </p:cNvSpPr>
          <p:nvPr/>
        </p:nvSpPr>
        <p:spPr>
          <a:xfrm>
            <a:off x="1472133" y="4349814"/>
            <a:ext cx="8625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800"/>
              <a:t>Đáp án: A - Không khí</a:t>
            </a: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35481D49-A213-FFEB-B442-A7B423189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30" y="5594144"/>
            <a:ext cx="720090" cy="720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0504-FA3E-CED9-E1B4-69323E9AACF5}"/>
              </a:ext>
            </a:extLst>
          </p:cNvPr>
          <p:cNvSpPr txBox="1"/>
          <p:nvPr/>
        </p:nvSpPr>
        <p:spPr>
          <a:xfrm>
            <a:off x="10058400" y="64465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ĐÁP 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1FAD1-BA93-35BF-733C-FB568539C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77" y="2044903"/>
            <a:ext cx="2768193" cy="27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134420-76EE-149E-0593-0C86A1283939}"/>
              </a:ext>
            </a:extLst>
          </p:cNvPr>
          <p:cNvSpPr txBox="1"/>
          <p:nvPr/>
        </p:nvSpPr>
        <p:spPr>
          <a:xfrm>
            <a:off x="5966460" y="3691890"/>
            <a:ext cx="4103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Hẹn gặp lại các em ở buổi học sau nhé!</a:t>
            </a:r>
          </a:p>
        </p:txBody>
      </p:sp>
    </p:spTree>
    <p:extLst>
      <p:ext uri="{BB962C8B-B14F-4D97-AF65-F5344CB8AC3E}">
        <p14:creationId xmlns:p14="http://schemas.microsoft.com/office/powerpoint/2010/main" val="10986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53C589A-3D4C-1667-F113-D622C4E52E75}"/>
              </a:ext>
            </a:extLst>
          </p:cNvPr>
          <p:cNvSpPr/>
          <p:nvPr/>
        </p:nvSpPr>
        <p:spPr>
          <a:xfrm>
            <a:off x="8105142" y="2226946"/>
            <a:ext cx="2810508" cy="281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0A70C-7181-DC5F-BACC-EDD4844B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Âm thanh 2</a:t>
            </a:r>
          </a:p>
        </p:txBody>
      </p:sp>
      <p:pic>
        <p:nvPicPr>
          <p:cNvPr id="1026" name="Nghe">
            <a:extLst>
              <a:ext uri="{FF2B5EF4-FFF2-40B4-BE49-F238E27FC236}">
                <a16:creationId xmlns:a16="http://schemas.microsoft.com/office/drawing/2014/main" id="{060788EF-A1BD-8899-70B5-8916A46A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94" y="2793446"/>
            <a:ext cx="1434146" cy="10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E8A6F-2B49-0D3A-FB48-81B26B43BD57}"/>
              </a:ext>
            </a:extLst>
          </p:cNvPr>
          <p:cNvSpPr txBox="1"/>
          <p:nvPr/>
        </p:nvSpPr>
        <p:spPr>
          <a:xfrm>
            <a:off x="1565910" y="4218425"/>
            <a:ext cx="23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Bấm vào đây để nghe âm thanh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3951E-A400-310F-169F-AAAA6888E03A}"/>
              </a:ext>
            </a:extLst>
          </p:cNvPr>
          <p:cNvSpPr txBox="1"/>
          <p:nvPr/>
        </p:nvSpPr>
        <p:spPr>
          <a:xfrm>
            <a:off x="5269228" y="4218425"/>
            <a:ext cx="185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Bấm vào đây xem đáp án</a:t>
            </a:r>
          </a:p>
        </p:txBody>
      </p:sp>
      <p:pic>
        <p:nvPicPr>
          <p:cNvPr id="6" name="Đáp án">
            <a:extLst>
              <a:ext uri="{FF2B5EF4-FFF2-40B4-BE49-F238E27FC236}">
                <a16:creationId xmlns:a16="http://schemas.microsoft.com/office/drawing/2014/main" id="{42F9EEB3-B70D-D1EF-D37C-49EC555F1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56" y="2679032"/>
            <a:ext cx="1101088" cy="1101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6AF3C5-AC58-124E-1240-50ACA5365E6E}"/>
              </a:ext>
            </a:extLst>
          </p:cNvPr>
          <p:cNvSpPr txBox="1"/>
          <p:nvPr/>
        </p:nvSpPr>
        <p:spPr>
          <a:xfrm>
            <a:off x="8433323" y="5172532"/>
            <a:ext cx="21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Tiếng nước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CF06B9-00F0-9460-EEC0-9173A2B71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79" y="2504886"/>
            <a:ext cx="2169790" cy="2169790"/>
          </a:xfrm>
          <a:prstGeom prst="rect">
            <a:avLst/>
          </a:prstGeom>
        </p:spPr>
      </p:pic>
      <p:pic>
        <p:nvPicPr>
          <p:cNvPr id="12" name="Tieng giot nuoc">
            <a:hlinkClick r:id="" action="ppaction://media"/>
            <a:extLst>
              <a:ext uri="{FF2B5EF4-FFF2-40B4-BE49-F238E27FC236}">
                <a16:creationId xmlns:a16="http://schemas.microsoft.com/office/drawing/2014/main" id="{FCC3202C-1A48-8881-5DE3-1B500F676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9478" y="2098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53C589A-3D4C-1667-F113-D622C4E52E75}"/>
              </a:ext>
            </a:extLst>
          </p:cNvPr>
          <p:cNvSpPr/>
          <p:nvPr/>
        </p:nvSpPr>
        <p:spPr>
          <a:xfrm>
            <a:off x="8105142" y="2226946"/>
            <a:ext cx="2810508" cy="2810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0A70C-7181-DC5F-BACC-EDD4844B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Âm thanh 3</a:t>
            </a:r>
          </a:p>
        </p:txBody>
      </p:sp>
      <p:pic>
        <p:nvPicPr>
          <p:cNvPr id="1026" name="Nghe">
            <a:extLst>
              <a:ext uri="{FF2B5EF4-FFF2-40B4-BE49-F238E27FC236}">
                <a16:creationId xmlns:a16="http://schemas.microsoft.com/office/drawing/2014/main" id="{060788EF-A1BD-8899-70B5-8916A46A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94" y="2793446"/>
            <a:ext cx="1434146" cy="10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E8A6F-2B49-0D3A-FB48-81B26B43BD57}"/>
              </a:ext>
            </a:extLst>
          </p:cNvPr>
          <p:cNvSpPr txBox="1"/>
          <p:nvPr/>
        </p:nvSpPr>
        <p:spPr>
          <a:xfrm>
            <a:off x="1565910" y="4218425"/>
            <a:ext cx="23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Bấm vào đây để nghe âm thanh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3951E-A400-310F-169F-AAAA6888E03A}"/>
              </a:ext>
            </a:extLst>
          </p:cNvPr>
          <p:cNvSpPr txBox="1"/>
          <p:nvPr/>
        </p:nvSpPr>
        <p:spPr>
          <a:xfrm>
            <a:off x="5269228" y="4218425"/>
            <a:ext cx="185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Bấm vào đây xem đáp án</a:t>
            </a:r>
          </a:p>
        </p:txBody>
      </p:sp>
      <p:pic>
        <p:nvPicPr>
          <p:cNvPr id="6" name="Đáp án">
            <a:extLst>
              <a:ext uri="{FF2B5EF4-FFF2-40B4-BE49-F238E27FC236}">
                <a16:creationId xmlns:a16="http://schemas.microsoft.com/office/drawing/2014/main" id="{42F9EEB3-B70D-D1EF-D37C-49EC555F1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56" y="2679032"/>
            <a:ext cx="1101088" cy="1101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6AF3C5-AC58-124E-1240-50ACA5365E6E}"/>
              </a:ext>
            </a:extLst>
          </p:cNvPr>
          <p:cNvSpPr txBox="1"/>
          <p:nvPr/>
        </p:nvSpPr>
        <p:spPr>
          <a:xfrm>
            <a:off x="8025132" y="5172532"/>
            <a:ext cx="297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Ăn bánh quy</a:t>
            </a:r>
          </a:p>
        </p:txBody>
      </p:sp>
      <p:pic>
        <p:nvPicPr>
          <p:cNvPr id="12" name="Tieng giot nuoc">
            <a:hlinkClick r:id="" action="ppaction://media"/>
            <a:extLst>
              <a:ext uri="{FF2B5EF4-FFF2-40B4-BE49-F238E27FC236}">
                <a16:creationId xmlns:a16="http://schemas.microsoft.com/office/drawing/2014/main" id="{FCC3202C-1A48-8881-5DE3-1B500F676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9478" y="2098486"/>
            <a:ext cx="406400" cy="406400"/>
          </a:xfrm>
          <a:prstGeom prst="rect">
            <a:avLst/>
          </a:prstGeom>
        </p:spPr>
      </p:pic>
      <p:pic>
        <p:nvPicPr>
          <p:cNvPr id="11" name="#ASMR Bánh Quy Của Hãng Lotte #Cookies ( Mukbang ) #먹방 (mp3cut.net)">
            <a:hlinkClick r:id="" action="ppaction://media"/>
            <a:extLst>
              <a:ext uri="{FF2B5EF4-FFF2-40B4-BE49-F238E27FC236}">
                <a16:creationId xmlns:a16="http://schemas.microsoft.com/office/drawing/2014/main" id="{575DB65D-FD7F-53E8-7B6F-02BBB4E98A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2678" y="1275615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E8B95B-705E-8FB9-049C-48FDDBEAF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759" y="2640929"/>
            <a:ext cx="2091385" cy="20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VỀ CÁI TRỐNG</a:t>
            </a:r>
          </a:p>
        </p:txBody>
      </p:sp>
    </p:spTree>
    <p:extLst>
      <p:ext uri="{BB962C8B-B14F-4D97-AF65-F5344CB8AC3E}">
        <p14:creationId xmlns:p14="http://schemas.microsoft.com/office/powerpoint/2010/main" val="6680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66D5-2BA8-2EEB-22E9-CE3B0086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Nối từ mô tả đúng về cái trống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4DE0E8-ECEB-DFB0-9E59-5BBB25AB0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72" y="1197931"/>
            <a:ext cx="5870904" cy="55068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A0DDE2-27F4-01A4-C0A2-23581E36052F}"/>
              </a:ext>
            </a:extLst>
          </p:cNvPr>
          <p:cNvSpPr/>
          <p:nvPr/>
        </p:nvSpPr>
        <p:spPr>
          <a:xfrm>
            <a:off x="4320540" y="3292272"/>
            <a:ext cx="1017270" cy="585526"/>
          </a:xfrm>
          <a:custGeom>
            <a:avLst/>
            <a:gdLst>
              <a:gd name="connsiteX0" fmla="*/ 0 w 1017270"/>
              <a:gd name="connsiteY0" fmla="*/ 262458 h 585526"/>
              <a:gd name="connsiteX1" fmla="*/ 194310 w 1017270"/>
              <a:gd name="connsiteY1" fmla="*/ 559638 h 585526"/>
              <a:gd name="connsiteX2" fmla="*/ 502920 w 1017270"/>
              <a:gd name="connsiteY2" fmla="*/ 548208 h 585526"/>
              <a:gd name="connsiteX3" fmla="*/ 651510 w 1017270"/>
              <a:gd name="connsiteY3" fmla="*/ 365328 h 585526"/>
              <a:gd name="connsiteX4" fmla="*/ 674370 w 1017270"/>
              <a:gd name="connsiteY4" fmla="*/ 125298 h 585526"/>
              <a:gd name="connsiteX5" fmla="*/ 822960 w 1017270"/>
              <a:gd name="connsiteY5" fmla="*/ 10998 h 585526"/>
              <a:gd name="connsiteX6" fmla="*/ 1017270 w 1017270"/>
              <a:gd name="connsiteY6" fmla="*/ 10998 h 58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7270" h="585526">
                <a:moveTo>
                  <a:pt x="0" y="262458"/>
                </a:moveTo>
                <a:cubicBezTo>
                  <a:pt x="55245" y="387235"/>
                  <a:pt x="110490" y="512013"/>
                  <a:pt x="194310" y="559638"/>
                </a:cubicBezTo>
                <a:cubicBezTo>
                  <a:pt x="278130" y="607263"/>
                  <a:pt x="426720" y="580593"/>
                  <a:pt x="502920" y="548208"/>
                </a:cubicBezTo>
                <a:cubicBezTo>
                  <a:pt x="579120" y="515823"/>
                  <a:pt x="622935" y="435813"/>
                  <a:pt x="651510" y="365328"/>
                </a:cubicBezTo>
                <a:cubicBezTo>
                  <a:pt x="680085" y="294843"/>
                  <a:pt x="645795" y="184353"/>
                  <a:pt x="674370" y="125298"/>
                </a:cubicBezTo>
                <a:cubicBezTo>
                  <a:pt x="702945" y="66243"/>
                  <a:pt x="765810" y="30048"/>
                  <a:pt x="822960" y="10998"/>
                </a:cubicBezTo>
                <a:cubicBezTo>
                  <a:pt x="880110" y="-8052"/>
                  <a:pt x="948690" y="1473"/>
                  <a:pt x="1017270" y="10998"/>
                </a:cubicBezTo>
              </a:path>
            </a:pathLst>
          </a:custGeom>
          <a:noFill/>
          <a:ln w="19050">
            <a:solidFill>
              <a:schemeClr val="accent6"/>
            </a:solidFill>
            <a:prstDash val="dashDot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0AA7517-0F9D-DF71-1E8B-4796AABF4EC8}"/>
              </a:ext>
            </a:extLst>
          </p:cNvPr>
          <p:cNvSpPr/>
          <p:nvPr/>
        </p:nvSpPr>
        <p:spPr>
          <a:xfrm>
            <a:off x="4903470" y="1600200"/>
            <a:ext cx="1016154" cy="1440180"/>
          </a:xfrm>
          <a:custGeom>
            <a:avLst/>
            <a:gdLst>
              <a:gd name="connsiteX0" fmla="*/ 0 w 1016154"/>
              <a:gd name="connsiteY0" fmla="*/ 0 h 1440180"/>
              <a:gd name="connsiteX1" fmla="*/ 308610 w 1016154"/>
              <a:gd name="connsiteY1" fmla="*/ 194310 h 1440180"/>
              <a:gd name="connsiteX2" fmla="*/ 594360 w 1016154"/>
              <a:gd name="connsiteY2" fmla="*/ 228600 h 1440180"/>
              <a:gd name="connsiteX3" fmla="*/ 868680 w 1016154"/>
              <a:gd name="connsiteY3" fmla="*/ 422910 h 1440180"/>
              <a:gd name="connsiteX4" fmla="*/ 1005840 w 1016154"/>
              <a:gd name="connsiteY4" fmla="*/ 697230 h 1440180"/>
              <a:gd name="connsiteX5" fmla="*/ 960120 w 1016154"/>
              <a:gd name="connsiteY5" fmla="*/ 994410 h 1440180"/>
              <a:gd name="connsiteX6" fmla="*/ 594360 w 1016154"/>
              <a:gd name="connsiteY6" fmla="*/ 1280160 h 1440180"/>
              <a:gd name="connsiteX7" fmla="*/ 628650 w 1016154"/>
              <a:gd name="connsiteY7" fmla="*/ 1440180 h 14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154" h="1440180">
                <a:moveTo>
                  <a:pt x="0" y="0"/>
                </a:moveTo>
                <a:cubicBezTo>
                  <a:pt x="104775" y="78105"/>
                  <a:pt x="209550" y="156210"/>
                  <a:pt x="308610" y="194310"/>
                </a:cubicBezTo>
                <a:cubicBezTo>
                  <a:pt x="407670" y="232410"/>
                  <a:pt x="501015" y="190500"/>
                  <a:pt x="594360" y="228600"/>
                </a:cubicBezTo>
                <a:cubicBezTo>
                  <a:pt x="687705" y="266700"/>
                  <a:pt x="800100" y="344805"/>
                  <a:pt x="868680" y="422910"/>
                </a:cubicBezTo>
                <a:cubicBezTo>
                  <a:pt x="937260" y="501015"/>
                  <a:pt x="990600" y="601980"/>
                  <a:pt x="1005840" y="697230"/>
                </a:cubicBezTo>
                <a:cubicBezTo>
                  <a:pt x="1021080" y="792480"/>
                  <a:pt x="1028700" y="897255"/>
                  <a:pt x="960120" y="994410"/>
                </a:cubicBezTo>
                <a:cubicBezTo>
                  <a:pt x="891540" y="1091565"/>
                  <a:pt x="649605" y="1205865"/>
                  <a:pt x="594360" y="1280160"/>
                </a:cubicBezTo>
                <a:cubicBezTo>
                  <a:pt x="539115" y="1354455"/>
                  <a:pt x="583882" y="1397317"/>
                  <a:pt x="628650" y="1440180"/>
                </a:cubicBezTo>
              </a:path>
            </a:pathLst>
          </a:custGeom>
          <a:noFill/>
          <a:ln w="19050">
            <a:solidFill>
              <a:schemeClr val="accent6"/>
            </a:solidFill>
            <a:prstDash val="dashDot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5A7F38C-38FC-6B6F-5C0A-288DF45E125A}"/>
              </a:ext>
            </a:extLst>
          </p:cNvPr>
          <p:cNvSpPr/>
          <p:nvPr/>
        </p:nvSpPr>
        <p:spPr>
          <a:xfrm>
            <a:off x="5680710" y="3497580"/>
            <a:ext cx="944732" cy="1802445"/>
          </a:xfrm>
          <a:custGeom>
            <a:avLst/>
            <a:gdLst>
              <a:gd name="connsiteX0" fmla="*/ 0 w 944732"/>
              <a:gd name="connsiteY0" fmla="*/ 1771650 h 1802445"/>
              <a:gd name="connsiteX1" fmla="*/ 285750 w 944732"/>
              <a:gd name="connsiteY1" fmla="*/ 1771650 h 1802445"/>
              <a:gd name="connsiteX2" fmla="*/ 445770 w 944732"/>
              <a:gd name="connsiteY2" fmla="*/ 1451610 h 1802445"/>
              <a:gd name="connsiteX3" fmla="*/ 811530 w 944732"/>
              <a:gd name="connsiteY3" fmla="*/ 1223010 h 1802445"/>
              <a:gd name="connsiteX4" fmla="*/ 914400 w 944732"/>
              <a:gd name="connsiteY4" fmla="*/ 902970 h 1802445"/>
              <a:gd name="connsiteX5" fmla="*/ 937260 w 944732"/>
              <a:gd name="connsiteY5" fmla="*/ 525780 h 1802445"/>
              <a:gd name="connsiteX6" fmla="*/ 800100 w 944732"/>
              <a:gd name="connsiteY6" fmla="*/ 0 h 180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4732" h="1802445">
                <a:moveTo>
                  <a:pt x="0" y="1771650"/>
                </a:moveTo>
                <a:cubicBezTo>
                  <a:pt x="105727" y="1798320"/>
                  <a:pt x="211455" y="1824990"/>
                  <a:pt x="285750" y="1771650"/>
                </a:cubicBezTo>
                <a:cubicBezTo>
                  <a:pt x="360045" y="1718310"/>
                  <a:pt x="358140" y="1543050"/>
                  <a:pt x="445770" y="1451610"/>
                </a:cubicBezTo>
                <a:cubicBezTo>
                  <a:pt x="533400" y="1360170"/>
                  <a:pt x="733425" y="1314450"/>
                  <a:pt x="811530" y="1223010"/>
                </a:cubicBezTo>
                <a:cubicBezTo>
                  <a:pt x="889635" y="1131570"/>
                  <a:pt x="893445" y="1019175"/>
                  <a:pt x="914400" y="902970"/>
                </a:cubicBezTo>
                <a:cubicBezTo>
                  <a:pt x="935355" y="786765"/>
                  <a:pt x="956310" y="676275"/>
                  <a:pt x="937260" y="525780"/>
                </a:cubicBezTo>
                <a:cubicBezTo>
                  <a:pt x="918210" y="375285"/>
                  <a:pt x="859155" y="187642"/>
                  <a:pt x="800100" y="0"/>
                </a:cubicBezTo>
              </a:path>
            </a:pathLst>
          </a:custGeom>
          <a:noFill/>
          <a:ln w="19050">
            <a:solidFill>
              <a:schemeClr val="accent6"/>
            </a:solidFill>
            <a:prstDash val="dashDot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51A69AF-64BE-F44D-B52A-A75AD035757F}"/>
              </a:ext>
            </a:extLst>
          </p:cNvPr>
          <p:cNvSpPr/>
          <p:nvPr/>
        </p:nvSpPr>
        <p:spPr>
          <a:xfrm>
            <a:off x="6366510" y="3022114"/>
            <a:ext cx="1785238" cy="2201396"/>
          </a:xfrm>
          <a:custGeom>
            <a:avLst/>
            <a:gdLst>
              <a:gd name="connsiteX0" fmla="*/ 1783080 w 1785238"/>
              <a:gd name="connsiteY0" fmla="*/ 2201396 h 2201396"/>
              <a:gd name="connsiteX1" fmla="*/ 1783080 w 1785238"/>
              <a:gd name="connsiteY1" fmla="*/ 1881356 h 2201396"/>
              <a:gd name="connsiteX2" fmla="*/ 1771650 w 1785238"/>
              <a:gd name="connsiteY2" fmla="*/ 1424156 h 2201396"/>
              <a:gd name="connsiteX3" fmla="*/ 1645920 w 1785238"/>
              <a:gd name="connsiteY3" fmla="*/ 1012676 h 2201396"/>
              <a:gd name="connsiteX4" fmla="*/ 1417320 w 1785238"/>
              <a:gd name="connsiteY4" fmla="*/ 921236 h 2201396"/>
              <a:gd name="connsiteX5" fmla="*/ 1051560 w 1785238"/>
              <a:gd name="connsiteY5" fmla="*/ 921236 h 2201396"/>
              <a:gd name="connsiteX6" fmla="*/ 742950 w 1785238"/>
              <a:gd name="connsiteY6" fmla="*/ 921236 h 2201396"/>
              <a:gd name="connsiteX7" fmla="*/ 548640 w 1785238"/>
              <a:gd name="connsiteY7" fmla="*/ 738356 h 2201396"/>
              <a:gd name="connsiteX8" fmla="*/ 297180 w 1785238"/>
              <a:gd name="connsiteY8" fmla="*/ 338306 h 2201396"/>
              <a:gd name="connsiteX9" fmla="*/ 240030 w 1785238"/>
              <a:gd name="connsiteY9" fmla="*/ 29696 h 2201396"/>
              <a:gd name="connsiteX10" fmla="*/ 0 w 1785238"/>
              <a:gd name="connsiteY10" fmla="*/ 29696 h 220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5238" h="2201396">
                <a:moveTo>
                  <a:pt x="1783080" y="2201396"/>
                </a:moveTo>
                <a:cubicBezTo>
                  <a:pt x="1784032" y="2106146"/>
                  <a:pt x="1784985" y="2010896"/>
                  <a:pt x="1783080" y="1881356"/>
                </a:cubicBezTo>
                <a:cubicBezTo>
                  <a:pt x="1781175" y="1751816"/>
                  <a:pt x="1794510" y="1568936"/>
                  <a:pt x="1771650" y="1424156"/>
                </a:cubicBezTo>
                <a:cubicBezTo>
                  <a:pt x="1748790" y="1279376"/>
                  <a:pt x="1704975" y="1096496"/>
                  <a:pt x="1645920" y="1012676"/>
                </a:cubicBezTo>
                <a:cubicBezTo>
                  <a:pt x="1586865" y="928856"/>
                  <a:pt x="1516380" y="936476"/>
                  <a:pt x="1417320" y="921236"/>
                </a:cubicBezTo>
                <a:cubicBezTo>
                  <a:pt x="1318260" y="905996"/>
                  <a:pt x="1051560" y="921236"/>
                  <a:pt x="1051560" y="921236"/>
                </a:cubicBezTo>
                <a:cubicBezTo>
                  <a:pt x="939165" y="921236"/>
                  <a:pt x="826770" y="951716"/>
                  <a:pt x="742950" y="921236"/>
                </a:cubicBezTo>
                <a:cubicBezTo>
                  <a:pt x="659130" y="890756"/>
                  <a:pt x="622935" y="835511"/>
                  <a:pt x="548640" y="738356"/>
                </a:cubicBezTo>
                <a:cubicBezTo>
                  <a:pt x="474345" y="641201"/>
                  <a:pt x="348615" y="456416"/>
                  <a:pt x="297180" y="338306"/>
                </a:cubicBezTo>
                <a:cubicBezTo>
                  <a:pt x="245745" y="220196"/>
                  <a:pt x="289560" y="81131"/>
                  <a:pt x="240030" y="29696"/>
                </a:cubicBezTo>
                <a:cubicBezTo>
                  <a:pt x="190500" y="-21739"/>
                  <a:pt x="95250" y="3978"/>
                  <a:pt x="0" y="29696"/>
                </a:cubicBezTo>
              </a:path>
            </a:pathLst>
          </a:custGeom>
          <a:noFill/>
          <a:ln w="19050">
            <a:solidFill>
              <a:schemeClr val="accent6"/>
            </a:solidFill>
            <a:prstDash val="dashDot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C8A1D7-208A-CF75-2009-A31442F3876B}"/>
              </a:ext>
            </a:extLst>
          </p:cNvPr>
          <p:cNvSpPr/>
          <p:nvPr/>
        </p:nvSpPr>
        <p:spPr>
          <a:xfrm>
            <a:off x="5899647" y="1983795"/>
            <a:ext cx="1975623" cy="953715"/>
          </a:xfrm>
          <a:custGeom>
            <a:avLst/>
            <a:gdLst>
              <a:gd name="connsiteX0" fmla="*/ 1975623 w 1975623"/>
              <a:gd name="connsiteY0" fmla="*/ 256485 h 953715"/>
              <a:gd name="connsiteX1" fmla="*/ 1324113 w 1975623"/>
              <a:gd name="connsiteY1" fmla="*/ 222195 h 953715"/>
              <a:gd name="connsiteX2" fmla="*/ 855483 w 1975623"/>
              <a:gd name="connsiteY2" fmla="*/ 39315 h 953715"/>
              <a:gd name="connsiteX3" fmla="*/ 501153 w 1975623"/>
              <a:gd name="connsiteY3" fmla="*/ 5025 h 953715"/>
              <a:gd name="connsiteX4" fmla="*/ 318273 w 1975623"/>
              <a:gd name="connsiteY4" fmla="*/ 5025 h 953715"/>
              <a:gd name="connsiteX5" fmla="*/ 158253 w 1975623"/>
              <a:gd name="connsiteY5" fmla="*/ 50745 h 953715"/>
              <a:gd name="connsiteX6" fmla="*/ 32523 w 1975623"/>
              <a:gd name="connsiteY6" fmla="*/ 187905 h 953715"/>
              <a:gd name="connsiteX7" fmla="*/ 9663 w 1975623"/>
              <a:gd name="connsiteY7" fmla="*/ 393645 h 953715"/>
              <a:gd name="connsiteX8" fmla="*/ 21093 w 1975623"/>
              <a:gd name="connsiteY8" fmla="*/ 610815 h 953715"/>
              <a:gd name="connsiteX9" fmla="*/ 238263 w 1975623"/>
              <a:gd name="connsiteY9" fmla="*/ 953715 h 95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5623" h="953715">
                <a:moveTo>
                  <a:pt x="1975623" y="256485"/>
                </a:moveTo>
                <a:cubicBezTo>
                  <a:pt x="1743213" y="257437"/>
                  <a:pt x="1510803" y="258390"/>
                  <a:pt x="1324113" y="222195"/>
                </a:cubicBezTo>
                <a:cubicBezTo>
                  <a:pt x="1137423" y="186000"/>
                  <a:pt x="992643" y="75510"/>
                  <a:pt x="855483" y="39315"/>
                </a:cubicBezTo>
                <a:cubicBezTo>
                  <a:pt x="718323" y="3120"/>
                  <a:pt x="590688" y="10740"/>
                  <a:pt x="501153" y="5025"/>
                </a:cubicBezTo>
                <a:cubicBezTo>
                  <a:pt x="411618" y="-690"/>
                  <a:pt x="375423" y="-2595"/>
                  <a:pt x="318273" y="5025"/>
                </a:cubicBezTo>
                <a:cubicBezTo>
                  <a:pt x="261123" y="12645"/>
                  <a:pt x="205878" y="20265"/>
                  <a:pt x="158253" y="50745"/>
                </a:cubicBezTo>
                <a:cubicBezTo>
                  <a:pt x="110628" y="81225"/>
                  <a:pt x="57288" y="130755"/>
                  <a:pt x="32523" y="187905"/>
                </a:cubicBezTo>
                <a:cubicBezTo>
                  <a:pt x="7758" y="245055"/>
                  <a:pt x="11568" y="323160"/>
                  <a:pt x="9663" y="393645"/>
                </a:cubicBezTo>
                <a:cubicBezTo>
                  <a:pt x="7758" y="464130"/>
                  <a:pt x="-17007" y="517470"/>
                  <a:pt x="21093" y="610815"/>
                </a:cubicBezTo>
                <a:cubicBezTo>
                  <a:pt x="59193" y="704160"/>
                  <a:pt x="148728" y="828937"/>
                  <a:pt x="238263" y="953715"/>
                </a:cubicBezTo>
              </a:path>
            </a:pathLst>
          </a:custGeom>
          <a:noFill/>
          <a:ln w="19050">
            <a:solidFill>
              <a:schemeClr val="accent6"/>
            </a:solidFill>
            <a:prstDash val="dashDot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88B0EDB-1F87-BCEC-6EFD-A4077C2FADCA}"/>
              </a:ext>
            </a:extLst>
          </p:cNvPr>
          <p:cNvSpPr/>
          <p:nvPr/>
        </p:nvSpPr>
        <p:spPr>
          <a:xfrm>
            <a:off x="3234690" y="3531870"/>
            <a:ext cx="2091690" cy="575355"/>
          </a:xfrm>
          <a:custGeom>
            <a:avLst/>
            <a:gdLst>
              <a:gd name="connsiteX0" fmla="*/ 0 w 2091690"/>
              <a:gd name="connsiteY0" fmla="*/ 388620 h 575355"/>
              <a:gd name="connsiteX1" fmla="*/ 102870 w 2091690"/>
              <a:gd name="connsiteY1" fmla="*/ 514350 h 575355"/>
              <a:gd name="connsiteX2" fmla="*/ 388620 w 2091690"/>
              <a:gd name="connsiteY2" fmla="*/ 571500 h 575355"/>
              <a:gd name="connsiteX3" fmla="*/ 548640 w 2091690"/>
              <a:gd name="connsiteY3" fmla="*/ 411480 h 575355"/>
              <a:gd name="connsiteX4" fmla="*/ 800100 w 2091690"/>
              <a:gd name="connsiteY4" fmla="*/ 320040 h 575355"/>
              <a:gd name="connsiteX5" fmla="*/ 1017270 w 2091690"/>
              <a:gd name="connsiteY5" fmla="*/ 422910 h 575355"/>
              <a:gd name="connsiteX6" fmla="*/ 1325880 w 2091690"/>
              <a:gd name="connsiteY6" fmla="*/ 537210 h 575355"/>
              <a:gd name="connsiteX7" fmla="*/ 1668780 w 2091690"/>
              <a:gd name="connsiteY7" fmla="*/ 525780 h 575355"/>
              <a:gd name="connsiteX8" fmla="*/ 1885950 w 2091690"/>
              <a:gd name="connsiteY8" fmla="*/ 422910 h 575355"/>
              <a:gd name="connsiteX9" fmla="*/ 1977390 w 2091690"/>
              <a:gd name="connsiteY9" fmla="*/ 228600 h 575355"/>
              <a:gd name="connsiteX10" fmla="*/ 2023110 w 2091690"/>
              <a:gd name="connsiteY10" fmla="*/ 57150 h 575355"/>
              <a:gd name="connsiteX11" fmla="*/ 2091690 w 2091690"/>
              <a:gd name="connsiteY11" fmla="*/ 0 h 57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91690" h="575355">
                <a:moveTo>
                  <a:pt x="0" y="388620"/>
                </a:moveTo>
                <a:cubicBezTo>
                  <a:pt x="19050" y="436245"/>
                  <a:pt x="38100" y="483870"/>
                  <a:pt x="102870" y="514350"/>
                </a:cubicBezTo>
                <a:cubicBezTo>
                  <a:pt x="167640" y="544830"/>
                  <a:pt x="314325" y="588645"/>
                  <a:pt x="388620" y="571500"/>
                </a:cubicBezTo>
                <a:cubicBezTo>
                  <a:pt x="462915" y="554355"/>
                  <a:pt x="480060" y="453390"/>
                  <a:pt x="548640" y="411480"/>
                </a:cubicBezTo>
                <a:cubicBezTo>
                  <a:pt x="617220" y="369570"/>
                  <a:pt x="721995" y="318135"/>
                  <a:pt x="800100" y="320040"/>
                </a:cubicBezTo>
                <a:cubicBezTo>
                  <a:pt x="878205" y="321945"/>
                  <a:pt x="929640" y="386715"/>
                  <a:pt x="1017270" y="422910"/>
                </a:cubicBezTo>
                <a:cubicBezTo>
                  <a:pt x="1104900" y="459105"/>
                  <a:pt x="1217295" y="520065"/>
                  <a:pt x="1325880" y="537210"/>
                </a:cubicBezTo>
                <a:cubicBezTo>
                  <a:pt x="1434465" y="554355"/>
                  <a:pt x="1575435" y="544830"/>
                  <a:pt x="1668780" y="525780"/>
                </a:cubicBezTo>
                <a:cubicBezTo>
                  <a:pt x="1762125" y="506730"/>
                  <a:pt x="1834515" y="472440"/>
                  <a:pt x="1885950" y="422910"/>
                </a:cubicBezTo>
                <a:cubicBezTo>
                  <a:pt x="1937385" y="373380"/>
                  <a:pt x="1954530" y="289560"/>
                  <a:pt x="1977390" y="228600"/>
                </a:cubicBezTo>
                <a:cubicBezTo>
                  <a:pt x="2000250" y="167640"/>
                  <a:pt x="2004060" y="95250"/>
                  <a:pt x="2023110" y="57150"/>
                </a:cubicBezTo>
                <a:cubicBezTo>
                  <a:pt x="2042160" y="19050"/>
                  <a:pt x="2066925" y="9525"/>
                  <a:pt x="2091690" y="0"/>
                </a:cubicBezTo>
              </a:path>
            </a:pathLst>
          </a:custGeom>
          <a:noFill/>
          <a:ln w="19050">
            <a:solidFill>
              <a:schemeClr val="accent6"/>
            </a:solidFill>
            <a:prstDash val="dashDot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7A7CB-B467-3158-DE2B-B6EC2D936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1809035"/>
            <a:ext cx="5740398" cy="3363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729935" y="5244587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chia sẻ với các bạn cách làm trống kêu</a:t>
            </a:r>
          </a:p>
        </p:txBody>
      </p:sp>
    </p:spTree>
    <p:extLst>
      <p:ext uri="{BB962C8B-B14F-4D97-AF65-F5344CB8AC3E}">
        <p14:creationId xmlns:p14="http://schemas.microsoft.com/office/powerpoint/2010/main" val="109131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TRANG TRÍ HÌNH CÁI TRỐNG</a:t>
            </a:r>
          </a:p>
        </p:txBody>
      </p:sp>
    </p:spTree>
    <p:extLst>
      <p:ext uri="{BB962C8B-B14F-4D97-AF65-F5344CB8AC3E}">
        <p14:creationId xmlns:p14="http://schemas.microsoft.com/office/powerpoint/2010/main" val="7522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2481</TotalTime>
  <Words>615</Words>
  <Application>Microsoft Office PowerPoint</Application>
  <PresentationFormat>Widescreen</PresentationFormat>
  <Paragraphs>85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Montserrat Medium</vt:lpstr>
      <vt:lpstr>Arima Madurai</vt:lpstr>
      <vt:lpstr>Roboto</vt:lpstr>
      <vt:lpstr>Arial</vt:lpstr>
      <vt:lpstr>Calibri</vt:lpstr>
      <vt:lpstr>Roboto Black</vt:lpstr>
      <vt:lpstr>Office Theme</vt:lpstr>
      <vt:lpstr>PowerPoint Presentation</vt:lpstr>
      <vt:lpstr>PowerPoint Presentation</vt:lpstr>
      <vt:lpstr>Âm thanh 1</vt:lpstr>
      <vt:lpstr>Âm thanh 2</vt:lpstr>
      <vt:lpstr>Âm thanh 3</vt:lpstr>
      <vt:lpstr>PowerPoint Presentation</vt:lpstr>
      <vt:lpstr>1. Nối từ mô tả đúng về cái trống</vt:lpstr>
      <vt:lpstr>Chia sẻ</vt:lpstr>
      <vt:lpstr>PowerPoint Presentation</vt:lpstr>
      <vt:lpstr>Chọn và tô màu cái trống</vt:lpstr>
      <vt:lpstr>PowerPoint Presentation</vt:lpstr>
      <vt:lpstr>Bước 1: Chuẩn bị những dụng cụ sau và làm theo mô tả</vt:lpstr>
      <vt:lpstr>Bước 1: Chuẩn bị những dụng cụ sau và làm theo mô tả</vt:lpstr>
      <vt:lpstr>Bước 1: Chuẩn bị những dụng cụ sau và làm theo mô tả</vt:lpstr>
      <vt:lpstr>Bước 2: Chọn và tô từ để mô tả kết quả quan sát</vt:lpstr>
      <vt:lpstr>Đáp án</vt:lpstr>
      <vt:lpstr>Bước 3: So sánh</vt:lpstr>
      <vt:lpstr>PowerPoint Presentation</vt:lpstr>
      <vt:lpstr>Chuẩn bị</vt:lpstr>
      <vt:lpstr>Bước 1</vt:lpstr>
      <vt:lpstr>Bước 2</vt:lpstr>
      <vt:lpstr>Bước 3</vt:lpstr>
      <vt:lpstr>Bước 3 (tiếp)</vt:lpstr>
      <vt:lpstr>Bước 4</vt:lpstr>
      <vt:lpstr>Bước 4 (tiếp)</vt:lpstr>
      <vt:lpstr>So sánh</vt:lpstr>
      <vt:lpstr>Góc khoa học</vt:lpstr>
      <vt:lpstr>PowerPoint Presentation</vt:lpstr>
      <vt:lpstr>Câu hỏi 1: Âm thanh phát ra khi gõ vào mặt trống là do đâu?</vt:lpstr>
      <vt:lpstr>Câu hỏi 2: Âm thanh truyền đến tai em nhờ gì?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26</cp:revision>
  <dcterms:created xsi:type="dcterms:W3CDTF">2022-08-16T01:51:37Z</dcterms:created>
  <dcterms:modified xsi:type="dcterms:W3CDTF">2022-12-27T02:35:26Z</dcterms:modified>
</cp:coreProperties>
</file>