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  <p:sldMasterId id="2147483676" r:id="rId3"/>
  </p:sldMasterIdLst>
  <p:sldIdLst>
    <p:sldId id="258" r:id="rId4"/>
    <p:sldId id="259" r:id="rId5"/>
    <p:sldId id="283" r:id="rId6"/>
    <p:sldId id="28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5" r:id="rId23"/>
    <p:sldId id="276" r:id="rId24"/>
    <p:sldId id="277" r:id="rId25"/>
    <p:sldId id="279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80" r:id="rId42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Montserrat Medium" panose="00000600000000000000" pitchFamily="2" charset="-93"/>
      <p:regular r:id="rId47"/>
      <p:italic r:id="rId48"/>
    </p:embeddedFont>
    <p:embeddedFont>
      <p:font typeface="Pangolin" panose="00000500000000000000" pitchFamily="2" charset="-93"/>
      <p:regular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  <p:embeddedFont>
      <p:font typeface="Roboto Black" panose="02000000000000000000" pitchFamily="2" charset="0"/>
      <p:bold r:id="rId54"/>
      <p:boldItalic r:id="rId55"/>
    </p:embeddedFont>
    <p:embeddedFont>
      <p:font typeface="Roboto Bold" panose="02000000000000000000" pitchFamily="2" charset="0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01F28349-9ACC-4D8D-818E-36E849FCF3DF}">
          <p14:sldIdLst>
            <p14:sldId id="258"/>
            <p14:sldId id="259"/>
            <p14:sldId id="283"/>
            <p14:sldId id="282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70"/>
            <p14:sldId id="271"/>
            <p14:sldId id="272"/>
            <p14:sldId id="273"/>
            <p14:sldId id="274"/>
            <p14:sldId id="278"/>
            <p14:sldId id="275"/>
            <p14:sldId id="276"/>
            <p14:sldId id="277"/>
            <p14:sldId id="279"/>
          </p14:sldIdLst>
        </p14:section>
        <p14:section name="Tiết 2" id="{D61D0001-E03C-4E8E-8A9D-FD83CC767772}">
          <p14:sldIdLst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2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06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42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633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16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75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196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283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1916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2376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1652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3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893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1211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574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282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5836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119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39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656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1690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770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546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9037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3340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128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415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0174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353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525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6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3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4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652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1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54" r:id="rId3"/>
    <p:sldLayoutId id="2147483650" r:id="rId4"/>
    <p:sldLayoutId id="2147483649" r:id="rId5"/>
    <p:sldLayoutId id="2147483651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Roboto Black" panose="02000000000000000000" pitchFamily="2" charset="0"/>
          <a:ea typeface="Roboto Black" panose="02000000000000000000" pitchFamily="2" charset="0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773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Pangolin" panose="00000500000000000000" pitchFamily="2" charset="-93"/>
          <a:ea typeface="+mj-ea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15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Roboto Black" panose="02000000000000000000" pitchFamily="2" charset="0"/>
          <a:ea typeface="Roboto Black" panose="02000000000000000000" pitchFamily="2" charset="0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hyperlink" Target="https://pixabay.com/en/cross-error-wrong-crossed-34976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pixabay.com/en/cross-error-wrong-crossed-34976/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pixabay.com/en/cross-error-wrong-crossed-34976/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hyperlink" Target="https://pixabay.com/en/cross-error-wrong-crossed-34976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08CA5-45E4-A32B-4914-A46C3C4FF7D1}"/>
              </a:ext>
            </a:extLst>
          </p:cNvPr>
          <p:cNvSpPr txBox="1"/>
          <p:nvPr/>
        </p:nvSpPr>
        <p:spPr>
          <a:xfrm>
            <a:off x="5383530" y="3429000"/>
            <a:ext cx="4903470" cy="52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Chủ đề 1: Ánh sáng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C831D-466A-CCFD-54AD-40FC7C45A4C2}"/>
              </a:ext>
            </a:extLst>
          </p:cNvPr>
          <p:cNvSpPr txBox="1"/>
          <p:nvPr/>
        </p:nvSpPr>
        <p:spPr>
          <a:xfrm>
            <a:off x="5646420" y="4194810"/>
            <a:ext cx="4812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Độ sáng của ánh sáng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5B4524-2C46-82EB-8079-E7DA3A01165E}"/>
              </a:ext>
            </a:extLst>
          </p:cNvPr>
          <p:cNvCxnSpPr/>
          <p:nvPr/>
        </p:nvCxnSpPr>
        <p:spPr>
          <a:xfrm>
            <a:off x="6096000" y="4046220"/>
            <a:ext cx="35623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2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07D41-66CC-39B4-B166-C2DF9D89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Chia sẻ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3D2B2-3693-1441-ADA7-B56F5A88A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05" y="1487194"/>
            <a:ext cx="3191496" cy="548510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5152EFA-5B2D-8CF6-53A4-9933678C0E59}"/>
              </a:ext>
            </a:extLst>
          </p:cNvPr>
          <p:cNvSpPr/>
          <p:nvPr/>
        </p:nvSpPr>
        <p:spPr>
          <a:xfrm>
            <a:off x="7338060" y="697230"/>
            <a:ext cx="3021444" cy="1771650"/>
          </a:xfrm>
          <a:prstGeom prst="wedgeRoundRectCallout">
            <a:avLst>
              <a:gd name="adj1" fmla="val -66165"/>
              <a:gd name="adj2" fmla="val 44436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Mời em chia sẻ cách bảo vệ mắt khác trước ánh sáng nữa nhé!</a:t>
            </a:r>
          </a:p>
        </p:txBody>
      </p:sp>
    </p:spTree>
    <p:extLst>
      <p:ext uri="{BB962C8B-B14F-4D97-AF65-F5344CB8AC3E}">
        <p14:creationId xmlns:p14="http://schemas.microsoft.com/office/powerpoint/2010/main" val="38167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7D81-70A0-111B-0A04-B9AF8BEC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Chia sẻ cách bảo vệ mắt khác</a:t>
            </a:r>
          </a:p>
        </p:txBody>
      </p:sp>
      <p:pic>
        <p:nvPicPr>
          <p:cNvPr id="1026" name="Picture 2" descr="Xem tivi ngồi khoảng cách bao nhiêu là hợp lý? - Siêu Thị Điện Máy Thiên  Nam Hòa">
            <a:extLst>
              <a:ext uri="{FF2B5EF4-FFF2-40B4-BE49-F238E27FC236}">
                <a16:creationId xmlns:a16="http://schemas.microsoft.com/office/drawing/2014/main" id="{B34BE2D8-2DA0-5D17-F44A-73FA94F3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976438"/>
            <a:ext cx="57150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9FB7A6-928A-7159-0266-0918A22FCCED}"/>
              </a:ext>
            </a:extLst>
          </p:cNvPr>
          <p:cNvSpPr/>
          <p:nvPr/>
        </p:nvSpPr>
        <p:spPr>
          <a:xfrm>
            <a:off x="3238500" y="5372100"/>
            <a:ext cx="5715000" cy="7658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Khoảng cách xem tivi từ 2 - 3 mét</a:t>
            </a:r>
          </a:p>
        </p:txBody>
      </p:sp>
    </p:spTree>
    <p:extLst>
      <p:ext uri="{BB962C8B-B14F-4D97-AF65-F5344CB8AC3E}">
        <p14:creationId xmlns:p14="http://schemas.microsoft.com/office/powerpoint/2010/main" val="148133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7D81-70A0-111B-0A04-B9AF8BEC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Chia sẻ cách bảo vệ mắt khác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FB7A6-928A-7159-0266-0918A22FCCED}"/>
              </a:ext>
            </a:extLst>
          </p:cNvPr>
          <p:cNvSpPr/>
          <p:nvPr/>
        </p:nvSpPr>
        <p:spPr>
          <a:xfrm>
            <a:off x="3238500" y="5372100"/>
            <a:ext cx="5715000" cy="7658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Đeo kính râm khi ra ngoài trời nắng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6C781C-3960-99D0-4140-F8C206AF119D}"/>
              </a:ext>
            </a:extLst>
          </p:cNvPr>
          <p:cNvSpPr/>
          <p:nvPr/>
        </p:nvSpPr>
        <p:spPr>
          <a:xfrm>
            <a:off x="3238500" y="1965960"/>
            <a:ext cx="5715000" cy="292608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104" b="-151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2537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7D81-70A0-111B-0A04-B9AF8BEC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Chia sẻ cách bảo vệ mắt khác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FB7A6-928A-7159-0266-0918A22FCCED}"/>
              </a:ext>
            </a:extLst>
          </p:cNvPr>
          <p:cNvSpPr/>
          <p:nvPr/>
        </p:nvSpPr>
        <p:spPr>
          <a:xfrm>
            <a:off x="3238500" y="5372099"/>
            <a:ext cx="5715000" cy="1120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Đảm bảo khoảng cách xem điện thoại an toàn là từ 41 - 46 Cen - ti - mét và không quá </a:t>
            </a:r>
          </a:p>
          <a:p>
            <a:pPr algn="ctr"/>
            <a:r>
              <a:rPr lang="en-US">
                <a:latin typeface="Montserrat Medium" panose="00000600000000000000" pitchFamily="2" charset="-93"/>
              </a:rPr>
              <a:t>2 tiếng/ngày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6C781C-3960-99D0-4140-F8C206AF119D}"/>
              </a:ext>
            </a:extLst>
          </p:cNvPr>
          <p:cNvSpPr/>
          <p:nvPr/>
        </p:nvSpPr>
        <p:spPr>
          <a:xfrm>
            <a:off x="3238500" y="1965960"/>
            <a:ext cx="5715000" cy="292608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104" b="-151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207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EDEE374-0AB0-990B-4721-12C3707FDCBA}"/>
              </a:ext>
            </a:extLst>
          </p:cNvPr>
          <p:cNvSpPr/>
          <p:nvPr/>
        </p:nvSpPr>
        <p:spPr>
          <a:xfrm>
            <a:off x="2245279" y="1731810"/>
            <a:ext cx="7701442" cy="36899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1B26E-B7E6-9A5D-7AA7-41E8EE0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630" y="2766218"/>
            <a:ext cx="668274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latin typeface="Roboto" panose="02000000000000000000" pitchFamily="2" charset="0"/>
                <a:ea typeface="Roboto" panose="02000000000000000000" pitchFamily="2" charset="0"/>
              </a:rPr>
              <a:t>HOẠT ĐỘNG 2</a:t>
            </a:r>
            <a:br>
              <a:rPr lang="en-US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1300"/>
            </a:br>
            <a:r>
              <a:rPr lang="en-US"/>
              <a:t>Đo độ sáng của ánh sáng</a:t>
            </a:r>
          </a:p>
        </p:txBody>
      </p:sp>
    </p:spTree>
    <p:extLst>
      <p:ext uri="{BB962C8B-B14F-4D97-AF65-F5344CB8AC3E}">
        <p14:creationId xmlns:p14="http://schemas.microsoft.com/office/powerpoint/2010/main" val="158043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56AAC9-D62D-4EE5-D6E6-8395A0F9A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70" y="1524159"/>
            <a:ext cx="6347460" cy="4231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7F788-8AAE-12FF-33A5-539B86D5E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053"/>
            <a:ext cx="10515600" cy="1325563"/>
          </a:xfrm>
        </p:spPr>
        <p:txBody>
          <a:bodyPr/>
          <a:lstStyle/>
          <a:p>
            <a:r>
              <a:rPr lang="en-US"/>
              <a:t>1. Chuẩn bị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12D2B3-7345-BF8E-A607-F7534A621270}"/>
              </a:ext>
            </a:extLst>
          </p:cNvPr>
          <p:cNvSpPr/>
          <p:nvPr/>
        </p:nvSpPr>
        <p:spPr>
          <a:xfrm>
            <a:off x="3436128" y="5162956"/>
            <a:ext cx="1417320" cy="4572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Montserrat Medium" panose="00000600000000000000" pitchFamily="2" charset="-93"/>
              </a:rPr>
              <a:t>Bóng đèn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46435F-4DAF-225F-7253-A8674496FEF6}"/>
              </a:ext>
            </a:extLst>
          </p:cNvPr>
          <p:cNvSpPr/>
          <p:nvPr/>
        </p:nvSpPr>
        <p:spPr>
          <a:xfrm>
            <a:off x="5345788" y="5162956"/>
            <a:ext cx="2198790" cy="4572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Montserrat Medium" panose="00000600000000000000" pitchFamily="2" charset="-93"/>
              </a:rPr>
              <a:t>Cảm biến </a:t>
            </a:r>
          </a:p>
          <a:p>
            <a:pPr algn="ctr"/>
            <a:r>
              <a:rPr lang="en-US" sz="1400">
                <a:latin typeface="Montserrat Medium" panose="00000600000000000000" pitchFamily="2" charset="-93"/>
              </a:rPr>
              <a:t>ánh sáng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0E0FD1-17A8-7F21-29B1-7FCCFDC30157}"/>
              </a:ext>
            </a:extLst>
          </p:cNvPr>
          <p:cNvSpPr/>
          <p:nvPr/>
        </p:nvSpPr>
        <p:spPr>
          <a:xfrm>
            <a:off x="7533465" y="3436939"/>
            <a:ext cx="1124162" cy="4572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Montserrat Medium" panose="00000600000000000000" pitchFamily="2" charset="-93"/>
              </a:rPr>
              <a:t>Đất nặn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9A5073-2229-8051-DC62-51282BAB6593}"/>
              </a:ext>
            </a:extLst>
          </p:cNvPr>
          <p:cNvSpPr/>
          <p:nvPr/>
        </p:nvSpPr>
        <p:spPr>
          <a:xfrm>
            <a:off x="8095546" y="5162956"/>
            <a:ext cx="1124162" cy="4572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Montserrat Medium" panose="00000600000000000000" pitchFamily="2" charset="-93"/>
              </a:rPr>
              <a:t>Thước kẻ</a:t>
            </a:r>
          </a:p>
        </p:txBody>
      </p:sp>
      <p:pic>
        <p:nvPicPr>
          <p:cNvPr id="24" name="Graphic 23" descr="Line arrow: Counter-clockwise curve with solid fill">
            <a:extLst>
              <a:ext uri="{FF2B5EF4-FFF2-40B4-BE49-F238E27FC236}">
                <a16:creationId xmlns:a16="http://schemas.microsoft.com/office/drawing/2014/main" id="{CD46E001-D881-4711-E584-03BD39BC3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610">
            <a:off x="8569210" y="4753915"/>
            <a:ext cx="746013" cy="746013"/>
          </a:xfrm>
          <a:prstGeom prst="rect">
            <a:avLst/>
          </a:prstGeom>
        </p:spPr>
      </p:pic>
      <p:pic>
        <p:nvPicPr>
          <p:cNvPr id="25" name="Graphic 24" descr="Line arrow: Clockwise curve with solid fill">
            <a:extLst>
              <a:ext uri="{FF2B5EF4-FFF2-40B4-BE49-F238E27FC236}">
                <a16:creationId xmlns:a16="http://schemas.microsoft.com/office/drawing/2014/main" id="{708DE996-C959-DD8A-00FA-A791ECCA3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443156">
            <a:off x="3937177" y="4570166"/>
            <a:ext cx="708462" cy="70846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45A822AB-8662-55EF-C7E3-98DB399F644D}"/>
              </a:ext>
            </a:extLst>
          </p:cNvPr>
          <p:cNvSpPr/>
          <p:nvPr/>
        </p:nvSpPr>
        <p:spPr>
          <a:xfrm>
            <a:off x="5117716" y="3856038"/>
            <a:ext cx="2599266" cy="113317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pic>
        <p:nvPicPr>
          <p:cNvPr id="28" name="Graphic 27" descr="Line arrow: Counter-clockwise curve with solid fill">
            <a:extLst>
              <a:ext uri="{FF2B5EF4-FFF2-40B4-BE49-F238E27FC236}">
                <a16:creationId xmlns:a16="http://schemas.microsoft.com/office/drawing/2014/main" id="{80A8794C-C1F7-6C81-B929-26E08F5F6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473674">
            <a:off x="7637328" y="3771936"/>
            <a:ext cx="746013" cy="74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3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9" grpId="0" animBg="1"/>
      <p:bldP spid="10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9CA19-CFAB-397A-0735-58319EE1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Các bước thực hiện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F939BB-E4A6-3A08-AEBD-7C36B6B51AE2}"/>
              </a:ext>
            </a:extLst>
          </p:cNvPr>
          <p:cNvSpPr/>
          <p:nvPr/>
        </p:nvSpPr>
        <p:spPr>
          <a:xfrm>
            <a:off x="3205213" y="1925053"/>
            <a:ext cx="5034012" cy="2829827"/>
          </a:xfrm>
          <a:prstGeom prst="roundRect">
            <a:avLst>
              <a:gd name="adj" fmla="val 1224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297" b="-9297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FE4D2-592E-7167-B982-939E98070DF7}"/>
              </a:ext>
            </a:extLst>
          </p:cNvPr>
          <p:cNvSpPr txBox="1"/>
          <p:nvPr/>
        </p:nvSpPr>
        <p:spPr>
          <a:xfrm>
            <a:off x="3474720" y="5149516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 1: Đặt cảm biến ánh sáng trên đất nặn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32379A-9E11-F91E-926E-FABDC48B0A8E}"/>
              </a:ext>
            </a:extLst>
          </p:cNvPr>
          <p:cNvSpPr/>
          <p:nvPr/>
        </p:nvSpPr>
        <p:spPr>
          <a:xfrm>
            <a:off x="5233077" y="3339966"/>
            <a:ext cx="978284" cy="98784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7378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9CA19-CFAB-397A-0735-58319EE1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Các bước thực hiện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F939BB-E4A6-3A08-AEBD-7C36B6B51AE2}"/>
              </a:ext>
            </a:extLst>
          </p:cNvPr>
          <p:cNvSpPr/>
          <p:nvPr/>
        </p:nvSpPr>
        <p:spPr>
          <a:xfrm>
            <a:off x="3205213" y="1925053"/>
            <a:ext cx="5034012" cy="2829827"/>
          </a:xfrm>
          <a:prstGeom prst="roundRect">
            <a:avLst>
              <a:gd name="adj" fmla="val 1224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297" b="-9297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FE4D2-592E-7167-B982-939E98070DF7}"/>
              </a:ext>
            </a:extLst>
          </p:cNvPr>
          <p:cNvSpPr txBox="1"/>
          <p:nvPr/>
        </p:nvSpPr>
        <p:spPr>
          <a:xfrm>
            <a:off x="2425566" y="5149516"/>
            <a:ext cx="6670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 2: Đặt cảm biến trước nguồn sáng và mở phần mềm trên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8820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9CA19-CFAB-397A-0735-58319EE1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Các bước thực hiện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F939BB-E4A6-3A08-AEBD-7C36B6B51AE2}"/>
              </a:ext>
            </a:extLst>
          </p:cNvPr>
          <p:cNvSpPr/>
          <p:nvPr/>
        </p:nvSpPr>
        <p:spPr>
          <a:xfrm>
            <a:off x="3205213" y="1925053"/>
            <a:ext cx="5034012" cy="2829827"/>
          </a:xfrm>
          <a:prstGeom prst="roundRect">
            <a:avLst>
              <a:gd name="adj" fmla="val 1224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297" b="-9297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FE4D2-592E-7167-B982-939E98070DF7}"/>
              </a:ext>
            </a:extLst>
          </p:cNvPr>
          <p:cNvSpPr txBox="1"/>
          <p:nvPr/>
        </p:nvSpPr>
        <p:spPr>
          <a:xfrm>
            <a:off x="2184935" y="5149516"/>
            <a:ext cx="7151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 3: Di chuyển cảm biến lùi ra xa sau đó lại gần đèn để đo độ sáng của ánh sáng</a:t>
            </a:r>
          </a:p>
        </p:txBody>
      </p:sp>
    </p:spTree>
    <p:extLst>
      <p:ext uri="{BB962C8B-B14F-4D97-AF65-F5344CB8AC3E}">
        <p14:creationId xmlns:p14="http://schemas.microsoft.com/office/powerpoint/2010/main" val="10223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F3D2B2-3693-1441-ADA7-B56F5A88A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77" y="1506445"/>
            <a:ext cx="3191496" cy="548510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5152EFA-5B2D-8CF6-53A4-9933678C0E59}"/>
              </a:ext>
            </a:extLst>
          </p:cNvPr>
          <p:cNvSpPr/>
          <p:nvPr/>
        </p:nvSpPr>
        <p:spPr>
          <a:xfrm>
            <a:off x="2255922" y="1101491"/>
            <a:ext cx="3021444" cy="1771650"/>
          </a:xfrm>
          <a:prstGeom prst="wedgeRoundRectCallout">
            <a:avLst>
              <a:gd name="adj1" fmla="val 68588"/>
              <a:gd name="adj2" fmla="val 33570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Em hãy quan sát sự thay đổi của đường  biểu diễn ánh sáng trên điện thoại và chia sẻ với các bạn nhé! </a:t>
            </a:r>
          </a:p>
        </p:txBody>
      </p:sp>
    </p:spTree>
    <p:extLst>
      <p:ext uri="{BB962C8B-B14F-4D97-AF65-F5344CB8AC3E}">
        <p14:creationId xmlns:p14="http://schemas.microsoft.com/office/powerpoint/2010/main" val="375327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1B26E-B7E6-9A5D-7AA7-41E8EE0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630" y="2606198"/>
            <a:ext cx="66827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Roboto" panose="02000000000000000000" pitchFamily="2" charset="0"/>
                <a:ea typeface="Roboto" panose="02000000000000000000" pitchFamily="2" charset="0"/>
              </a:rPr>
              <a:t>KHỞI ĐỘNG</a:t>
            </a:r>
            <a:br>
              <a:rPr lang="en-US" sz="360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360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300"/>
              <a:t> </a:t>
            </a:r>
            <a:r>
              <a:rPr lang="en-US"/>
              <a:t> Tập thể dục theo bài hát</a:t>
            </a:r>
          </a:p>
        </p:txBody>
      </p:sp>
    </p:spTree>
    <p:extLst>
      <p:ext uri="{BB962C8B-B14F-4D97-AF65-F5344CB8AC3E}">
        <p14:creationId xmlns:p14="http://schemas.microsoft.com/office/powerpoint/2010/main" val="40341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9CA19-CFAB-397A-0735-58319EE1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Các bước thực hiện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FE4D2-592E-7167-B982-939E98070DF7}"/>
              </a:ext>
            </a:extLst>
          </p:cNvPr>
          <p:cNvSpPr txBox="1"/>
          <p:nvPr/>
        </p:nvSpPr>
        <p:spPr>
          <a:xfrm>
            <a:off x="1067852" y="4851133"/>
            <a:ext cx="7151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 4: Tô màu vào đường biểu diễn độ sáng của ánh sáng (nét đứt) ở trang 11 sách STEM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A5DC2-39CF-1ABE-E022-5910D6D12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0140"/>
            <a:ext cx="7151570" cy="27412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839CF7-B4B8-9DA2-B8F5-2E15BEF0246F}"/>
              </a:ext>
            </a:extLst>
          </p:cNvPr>
          <p:cNvSpPr/>
          <p:nvPr/>
        </p:nvSpPr>
        <p:spPr>
          <a:xfrm>
            <a:off x="8653112" y="2531641"/>
            <a:ext cx="587141" cy="5871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4E86C-26A0-3906-FF41-3BE26DCF1294}"/>
              </a:ext>
            </a:extLst>
          </p:cNvPr>
          <p:cNvSpPr txBox="1"/>
          <p:nvPr/>
        </p:nvSpPr>
        <p:spPr>
          <a:xfrm>
            <a:off x="9461633" y="2534007"/>
            <a:ext cx="2319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 đỏ - đoạn đi GẦN nguồn sáng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CC05B0-2FF3-B36A-8726-6064F8BDBEE2}"/>
              </a:ext>
            </a:extLst>
          </p:cNvPr>
          <p:cNvSpPr/>
          <p:nvPr/>
        </p:nvSpPr>
        <p:spPr>
          <a:xfrm>
            <a:off x="8653112" y="3418307"/>
            <a:ext cx="587141" cy="58714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8E5713-02B3-F505-6B9E-00CFFF534F4F}"/>
              </a:ext>
            </a:extLst>
          </p:cNvPr>
          <p:cNvSpPr txBox="1"/>
          <p:nvPr/>
        </p:nvSpPr>
        <p:spPr>
          <a:xfrm>
            <a:off x="9461633" y="3420673"/>
            <a:ext cx="2319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 xanh - đoạn đi XA nguồn sáng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4EA743E-E6E1-3ADD-5D5F-7845E773F252}"/>
              </a:ext>
            </a:extLst>
          </p:cNvPr>
          <p:cNvSpPr/>
          <p:nvPr/>
        </p:nvSpPr>
        <p:spPr>
          <a:xfrm>
            <a:off x="991402" y="2184935"/>
            <a:ext cx="1684421" cy="1992429"/>
          </a:xfrm>
          <a:custGeom>
            <a:avLst/>
            <a:gdLst>
              <a:gd name="connsiteX0" fmla="*/ 0 w 1684421"/>
              <a:gd name="connsiteY0" fmla="*/ 1992429 h 1992429"/>
              <a:gd name="connsiteX1" fmla="*/ 1684421 w 1684421"/>
              <a:gd name="connsiteY1" fmla="*/ 0 h 199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4421" h="1992429">
                <a:moveTo>
                  <a:pt x="0" y="1992429"/>
                </a:moveTo>
                <a:lnTo>
                  <a:pt x="1684421" y="0"/>
                </a:ln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286F5D-7285-5EC0-F9DC-7934501831D1}"/>
              </a:ext>
            </a:extLst>
          </p:cNvPr>
          <p:cNvSpPr/>
          <p:nvPr/>
        </p:nvSpPr>
        <p:spPr>
          <a:xfrm>
            <a:off x="2695074" y="2125527"/>
            <a:ext cx="654518" cy="1927390"/>
          </a:xfrm>
          <a:custGeom>
            <a:avLst/>
            <a:gdLst>
              <a:gd name="connsiteX0" fmla="*/ 0 w 654518"/>
              <a:gd name="connsiteY0" fmla="*/ 30532 h 1927390"/>
              <a:gd name="connsiteX1" fmla="*/ 144379 w 654518"/>
              <a:gd name="connsiteY1" fmla="*/ 232662 h 1927390"/>
              <a:gd name="connsiteX2" fmla="*/ 539014 w 654518"/>
              <a:gd name="connsiteY2" fmla="*/ 1753454 h 1927390"/>
              <a:gd name="connsiteX3" fmla="*/ 654518 w 654518"/>
              <a:gd name="connsiteY3" fmla="*/ 1830456 h 19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518" h="1927390">
                <a:moveTo>
                  <a:pt x="0" y="30532"/>
                </a:moveTo>
                <a:cubicBezTo>
                  <a:pt x="27271" y="-11980"/>
                  <a:pt x="54543" y="-54492"/>
                  <a:pt x="144379" y="232662"/>
                </a:cubicBezTo>
                <a:cubicBezTo>
                  <a:pt x="234215" y="519816"/>
                  <a:pt x="453991" y="1487155"/>
                  <a:pt x="539014" y="1753454"/>
                </a:cubicBezTo>
                <a:cubicBezTo>
                  <a:pt x="624037" y="2019753"/>
                  <a:pt x="639277" y="1925104"/>
                  <a:pt x="654518" y="1830456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099C27-3B3F-3630-B597-49CAC1DF4648}"/>
              </a:ext>
            </a:extLst>
          </p:cNvPr>
          <p:cNvSpPr/>
          <p:nvPr/>
        </p:nvSpPr>
        <p:spPr>
          <a:xfrm>
            <a:off x="3368843" y="3234087"/>
            <a:ext cx="1068403" cy="818829"/>
          </a:xfrm>
          <a:custGeom>
            <a:avLst/>
            <a:gdLst>
              <a:gd name="connsiteX0" fmla="*/ 0 w 1078029"/>
              <a:gd name="connsiteY0" fmla="*/ 789272 h 789272"/>
              <a:gd name="connsiteX1" fmla="*/ 1078029 w 1078029"/>
              <a:gd name="connsiteY1" fmla="*/ 0 h 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029" h="789272">
                <a:moveTo>
                  <a:pt x="0" y="789272"/>
                </a:moveTo>
                <a:lnTo>
                  <a:pt x="1078029" y="0"/>
                </a:ln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07EE1B4-6379-A3DE-9AA5-969125021FBA}"/>
              </a:ext>
            </a:extLst>
          </p:cNvPr>
          <p:cNvSpPr/>
          <p:nvPr/>
        </p:nvSpPr>
        <p:spPr>
          <a:xfrm>
            <a:off x="4466122" y="3231777"/>
            <a:ext cx="3166712" cy="791583"/>
          </a:xfrm>
          <a:custGeom>
            <a:avLst/>
            <a:gdLst>
              <a:gd name="connsiteX0" fmla="*/ 0 w 3166712"/>
              <a:gd name="connsiteY0" fmla="*/ 21562 h 791583"/>
              <a:gd name="connsiteX1" fmla="*/ 182880 w 3166712"/>
              <a:gd name="connsiteY1" fmla="*/ 60063 h 791583"/>
              <a:gd name="connsiteX2" fmla="*/ 375385 w 3166712"/>
              <a:gd name="connsiteY2" fmla="*/ 531701 h 791583"/>
              <a:gd name="connsiteX3" fmla="*/ 654518 w 3166712"/>
              <a:gd name="connsiteY3" fmla="*/ 781958 h 791583"/>
              <a:gd name="connsiteX4" fmla="*/ 2194560 w 3166712"/>
              <a:gd name="connsiteY4" fmla="*/ 637579 h 791583"/>
              <a:gd name="connsiteX5" fmla="*/ 3166712 w 3166712"/>
              <a:gd name="connsiteY5" fmla="*/ 791583 h 791583"/>
              <a:gd name="connsiteX0" fmla="*/ 0 w 3166712"/>
              <a:gd name="connsiteY0" fmla="*/ 21562 h 791583"/>
              <a:gd name="connsiteX1" fmla="*/ 182880 w 3166712"/>
              <a:gd name="connsiteY1" fmla="*/ 60063 h 791583"/>
              <a:gd name="connsiteX2" fmla="*/ 375385 w 3166712"/>
              <a:gd name="connsiteY2" fmla="*/ 531701 h 791583"/>
              <a:gd name="connsiteX3" fmla="*/ 712269 w 3166712"/>
              <a:gd name="connsiteY3" fmla="*/ 781958 h 791583"/>
              <a:gd name="connsiteX4" fmla="*/ 2194560 w 3166712"/>
              <a:gd name="connsiteY4" fmla="*/ 637579 h 791583"/>
              <a:gd name="connsiteX5" fmla="*/ 3166712 w 3166712"/>
              <a:gd name="connsiteY5" fmla="*/ 791583 h 79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6712" h="791583">
                <a:moveTo>
                  <a:pt x="0" y="21562"/>
                </a:moveTo>
                <a:cubicBezTo>
                  <a:pt x="60158" y="-1699"/>
                  <a:pt x="120316" y="-24960"/>
                  <a:pt x="182880" y="60063"/>
                </a:cubicBezTo>
                <a:cubicBezTo>
                  <a:pt x="245444" y="145086"/>
                  <a:pt x="287154" y="411385"/>
                  <a:pt x="375385" y="531701"/>
                </a:cubicBezTo>
                <a:cubicBezTo>
                  <a:pt x="463617" y="652017"/>
                  <a:pt x="409073" y="764312"/>
                  <a:pt x="712269" y="781958"/>
                </a:cubicBezTo>
                <a:cubicBezTo>
                  <a:pt x="1015465" y="799604"/>
                  <a:pt x="1775861" y="635975"/>
                  <a:pt x="2194560" y="637579"/>
                </a:cubicBezTo>
                <a:cubicBezTo>
                  <a:pt x="2613259" y="639183"/>
                  <a:pt x="2889985" y="715383"/>
                  <a:pt x="3166712" y="791583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EDEE374-0AB0-990B-4721-12C3707FDCBA}"/>
              </a:ext>
            </a:extLst>
          </p:cNvPr>
          <p:cNvSpPr/>
          <p:nvPr/>
        </p:nvSpPr>
        <p:spPr>
          <a:xfrm>
            <a:off x="2245279" y="1731810"/>
            <a:ext cx="7701442" cy="36899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1B26E-B7E6-9A5D-7AA7-41E8EE0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630" y="2766218"/>
            <a:ext cx="668274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Tổng kết nội dung học</a:t>
            </a:r>
          </a:p>
        </p:txBody>
      </p:sp>
    </p:spTree>
    <p:extLst>
      <p:ext uri="{BB962C8B-B14F-4D97-AF65-F5344CB8AC3E}">
        <p14:creationId xmlns:p14="http://schemas.microsoft.com/office/powerpoint/2010/main" val="174005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8A8F-F935-0ECE-8E50-A87CF467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Để bảo vệ mắt trước ánh sáng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CFAD1E-19CC-DA4E-AD87-B540D4552B1C}"/>
              </a:ext>
            </a:extLst>
          </p:cNvPr>
          <p:cNvSpPr txBox="1"/>
          <p:nvPr/>
        </p:nvSpPr>
        <p:spPr>
          <a:xfrm>
            <a:off x="910390" y="3858528"/>
            <a:ext cx="25835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Tránh ánh sáng trực tiếp chiếu vào mắt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1E1E2-0062-4722-84A3-72112AB7BFAD}"/>
              </a:ext>
            </a:extLst>
          </p:cNvPr>
          <p:cNvSpPr txBox="1"/>
          <p:nvPr/>
        </p:nvSpPr>
        <p:spPr>
          <a:xfrm>
            <a:off x="4677477" y="3858528"/>
            <a:ext cx="28715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các thiết bị bảo hộ khi tiếp xúc với ánh sáng có cường độ cao </a:t>
            </a:r>
            <a:r>
              <a:rPr lang="en-US" sz="2200" i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(Kính râm, kính hàn...)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9038EE-2005-64E1-5D3F-E593099B4F3D}"/>
              </a:ext>
            </a:extLst>
          </p:cNvPr>
          <p:cNvSpPr txBox="1"/>
          <p:nvPr/>
        </p:nvSpPr>
        <p:spPr>
          <a:xfrm>
            <a:off x="8732520" y="3858528"/>
            <a:ext cx="2871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 sử dụng các thiết bị điện tử quá gần hoặc quá lâu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FC332F-0C12-9E6D-4907-AD1E0F95404C}"/>
              </a:ext>
            </a:extLst>
          </p:cNvPr>
          <p:cNvSpPr/>
          <p:nvPr/>
        </p:nvSpPr>
        <p:spPr>
          <a:xfrm>
            <a:off x="1417351" y="2046928"/>
            <a:ext cx="1569660" cy="156966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410" r="-164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AD514-8BF4-96BF-D23D-D64528D6E804}"/>
              </a:ext>
            </a:extLst>
          </p:cNvPr>
          <p:cNvSpPr/>
          <p:nvPr/>
        </p:nvSpPr>
        <p:spPr>
          <a:xfrm>
            <a:off x="5168766" y="2046928"/>
            <a:ext cx="1569660" cy="156966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755" r="7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147F4-202B-AB05-7FC3-665D75D85598}"/>
              </a:ext>
            </a:extLst>
          </p:cNvPr>
          <p:cNvSpPr/>
          <p:nvPr/>
        </p:nvSpPr>
        <p:spPr>
          <a:xfrm>
            <a:off x="9240253" y="2046928"/>
            <a:ext cx="1569660" cy="156966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7599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FD2BB-A0BF-926F-A1AE-790CB3D08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Đường biểu diễn của ánh sáng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A3B1F-8DAD-42E5-1065-C86DFBD34A2E}"/>
              </a:ext>
            </a:extLst>
          </p:cNvPr>
          <p:cNvSpPr txBox="1"/>
          <p:nvPr/>
        </p:nvSpPr>
        <p:spPr>
          <a:xfrm>
            <a:off x="2937177" y="4804317"/>
            <a:ext cx="6793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 đặt cảm biến ánh sáng gần và xa nguồn ánh sáng sẽ tạo thành đường biểu diễn ánh sáng trên phần mềm đo ánh sáng.</a:t>
            </a:r>
          </a:p>
          <a:p>
            <a:pPr algn="ctr"/>
            <a:endParaRPr lang="en-US" sz="24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C1EE00-9EE8-4721-A584-23F7128321EA}"/>
              </a:ext>
            </a:extLst>
          </p:cNvPr>
          <p:cNvGrpSpPr/>
          <p:nvPr/>
        </p:nvGrpSpPr>
        <p:grpSpPr>
          <a:xfrm>
            <a:off x="3560017" y="1903737"/>
            <a:ext cx="5270352" cy="2687530"/>
            <a:chOff x="3560017" y="1903737"/>
            <a:chExt cx="5270352" cy="26875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5487D2-A226-50EC-C4B7-E69F427D5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68" t="4646" r="26565" b="3839"/>
            <a:stretch/>
          </p:blipFill>
          <p:spPr>
            <a:xfrm rot="16200000">
              <a:off x="4851428" y="612326"/>
              <a:ext cx="2687530" cy="5270352"/>
            </a:xfrm>
            <a:prstGeom prst="rect">
              <a:avLst/>
            </a:prstGeom>
            <a:effectLst>
              <a:outerShdw blurRad="203200" sx="102000" sy="102000" algn="ctr" rotWithShape="0">
                <a:prstClr val="black">
                  <a:alpha val="34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B5D1DE-C8E7-F1BB-5CD7-8711476AA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595" y="2126636"/>
              <a:ext cx="4007318" cy="224268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0756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EDEE374-0AB0-990B-4721-12C3707FDCBA}"/>
              </a:ext>
            </a:extLst>
          </p:cNvPr>
          <p:cNvSpPr/>
          <p:nvPr/>
        </p:nvSpPr>
        <p:spPr>
          <a:xfrm>
            <a:off x="2245279" y="1731810"/>
            <a:ext cx="7701442" cy="36899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1B26E-B7E6-9A5D-7AA7-41E8EE0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630" y="2766218"/>
            <a:ext cx="66827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Roboto" panose="02000000000000000000" pitchFamily="2" charset="0"/>
                <a:ea typeface="Roboto" panose="02000000000000000000" pitchFamily="2" charset="0"/>
              </a:rPr>
              <a:t>HOẠT ĐỘNG 3</a:t>
            </a:r>
            <a:br>
              <a:rPr lang="en-US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1300"/>
            </a:br>
            <a:r>
              <a:rPr lang="en-US"/>
              <a:t>Cuộc thi đi theo đường biểu diễn độ sáng của ánh sáng</a:t>
            </a:r>
          </a:p>
        </p:txBody>
      </p:sp>
    </p:spTree>
    <p:extLst>
      <p:ext uri="{BB962C8B-B14F-4D97-AF65-F5344CB8AC3E}">
        <p14:creationId xmlns:p14="http://schemas.microsoft.com/office/powerpoint/2010/main" val="413784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AA65AB-C449-A9A3-A6ED-4936B2864070}"/>
              </a:ext>
            </a:extLst>
          </p:cNvPr>
          <p:cNvSpPr/>
          <p:nvPr/>
        </p:nvSpPr>
        <p:spPr>
          <a:xfrm>
            <a:off x="2306954" y="5147923"/>
            <a:ext cx="8357235" cy="10401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DAE6B-95EC-C36D-6040-58BC9FE7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E68305-798E-6477-671D-5FA7572E57B4}"/>
              </a:ext>
            </a:extLst>
          </p:cNvPr>
          <p:cNvGrpSpPr/>
          <p:nvPr/>
        </p:nvGrpSpPr>
        <p:grpSpPr>
          <a:xfrm>
            <a:off x="1142942" y="1019481"/>
            <a:ext cx="2716282" cy="3634740"/>
            <a:chOff x="1371542" y="2628900"/>
            <a:chExt cx="2716282" cy="36347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C06832-B752-F12C-1041-8ECAE9482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371542" y="2628900"/>
              <a:ext cx="2491486" cy="36347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DE5B9E-6EF0-7D17-B8DD-BF87EF265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809" y="4320539"/>
              <a:ext cx="655015" cy="655015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924667-632E-4780-344B-09078235AD1D}"/>
              </a:ext>
            </a:extLst>
          </p:cNvPr>
          <p:cNvCxnSpPr>
            <a:cxnSpLocks/>
          </p:cNvCxnSpPr>
          <p:nvPr/>
        </p:nvCxnSpPr>
        <p:spPr>
          <a:xfrm>
            <a:off x="2592705" y="4517061"/>
            <a:ext cx="7006590" cy="0"/>
          </a:xfrm>
          <a:prstGeom prst="line">
            <a:avLst/>
          </a:prstGeom>
          <a:ln w="38100"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6ACD58E-D5D0-39CF-BA36-B96EF8326D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969" r="89979">
                        <a14:foregroundMark x1="47842" y1="57000" x2="49332" y2="70650"/>
                        <a14:foregroundMark x1="43834" y1="19500" x2="45015" y2="30550"/>
                        <a14:foregroundMark x1="20504" y1="34150" x2="22559" y2="52475"/>
                        <a14:foregroundMark x1="16752" y1="39150" x2="27390" y2="64525"/>
                        <a14:foregroundMark x1="36280" y1="59175" x2="36280" y2="65475"/>
                        <a14:foregroundMark x1="30781" y1="58825" x2="44502" y2="58500"/>
                        <a14:foregroundMark x1="44810" y1="58325" x2="34275" y2="58500"/>
                        <a14:foregroundMark x1="15057" y1="40000" x2="16444" y2="43850"/>
                        <a14:foregroundMark x1="15776" y1="44325" x2="18499" y2="50175"/>
                        <a14:foregroundMark x1="19527" y1="52675" x2="20915" y2="53650"/>
                        <a14:backgroundMark x1="43525" y1="30675" x2="48664" y2="36325"/>
                        <a14:backgroundMark x1="44502" y1="30000" x2="47996" y2="57000"/>
                        <a14:backgroundMark x1="12436" y1="29350" x2="26824" y2="29675"/>
                        <a14:backgroundMark x1="44347" y1="29675" x2="45992" y2="29675"/>
                        <a14:backgroundMark x1="48047" y1="57325" x2="48047" y2="57325"/>
                        <a14:backgroundMark x1="47071" y1="57325" x2="48047" y2="57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88793" y="640080"/>
            <a:ext cx="2653360" cy="54521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2F0FE9-DC89-2EE2-D9C2-A5BF471457C6}"/>
              </a:ext>
            </a:extLst>
          </p:cNvPr>
          <p:cNvSpPr txBox="1"/>
          <p:nvPr/>
        </p:nvSpPr>
        <p:spPr>
          <a:xfrm>
            <a:off x="2306954" y="5296513"/>
            <a:ext cx="835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Cầm cảm biến đứng ra xa nguồn sáng. Mắt nhìn màn hình để biết vị trí của điểm sáng trên màn hình </a:t>
            </a:r>
          </a:p>
        </p:txBody>
      </p:sp>
    </p:spTree>
    <p:extLst>
      <p:ext uri="{BB962C8B-B14F-4D97-AF65-F5344CB8AC3E}">
        <p14:creationId xmlns:p14="http://schemas.microsoft.com/office/powerpoint/2010/main" val="344320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AA65AB-C449-A9A3-A6ED-4936B2864070}"/>
              </a:ext>
            </a:extLst>
          </p:cNvPr>
          <p:cNvSpPr/>
          <p:nvPr/>
        </p:nvSpPr>
        <p:spPr>
          <a:xfrm>
            <a:off x="2138043" y="5147923"/>
            <a:ext cx="8695058" cy="10401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DAE6B-95EC-C36D-6040-58BC9FE7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E68305-798E-6477-671D-5FA7572E57B4}"/>
              </a:ext>
            </a:extLst>
          </p:cNvPr>
          <p:cNvGrpSpPr/>
          <p:nvPr/>
        </p:nvGrpSpPr>
        <p:grpSpPr>
          <a:xfrm>
            <a:off x="1142942" y="1019481"/>
            <a:ext cx="2716282" cy="3634740"/>
            <a:chOff x="1371542" y="2628900"/>
            <a:chExt cx="2716282" cy="36347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C06832-B752-F12C-1041-8ECAE9482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371542" y="2628900"/>
              <a:ext cx="2491486" cy="36347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DE5B9E-6EF0-7D17-B8DD-BF87EF265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809" y="4320539"/>
              <a:ext cx="655015" cy="655015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924667-632E-4780-344B-09078235AD1D}"/>
              </a:ext>
            </a:extLst>
          </p:cNvPr>
          <p:cNvCxnSpPr>
            <a:cxnSpLocks/>
          </p:cNvCxnSpPr>
          <p:nvPr/>
        </p:nvCxnSpPr>
        <p:spPr>
          <a:xfrm>
            <a:off x="2592705" y="4517061"/>
            <a:ext cx="7006590" cy="0"/>
          </a:xfrm>
          <a:prstGeom prst="line">
            <a:avLst/>
          </a:prstGeom>
          <a:ln w="38100"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6ACD58E-D5D0-39CF-BA36-B96EF8326D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2" b="89988" l="9959" r="89959">
                        <a14:foregroundMark x1="47801" y1="57004" x2="49295" y2="70650"/>
                        <a14:foregroundMark x1="43817" y1="19499" x2="44979" y2="30561"/>
                        <a14:foregroundMark x1="20498" y1="34154" x2="22573" y2="52483"/>
                        <a14:foregroundMark x1="16763" y1="39160" x2="27386" y2="64514"/>
                        <a14:foregroundMark x1="36266" y1="59184" x2="36266" y2="65482"/>
                        <a14:foregroundMark x1="30788" y1="58821" x2="44481" y2="58498"/>
                        <a14:foregroundMark x1="44813" y1="58337" x2="34274" y2="58498"/>
                        <a14:foregroundMark x1="15021" y1="40008" x2="16432" y2="43843"/>
                        <a14:foregroundMark x1="15768" y1="44328" x2="18506" y2="50182"/>
                        <a14:foregroundMark x1="19502" y1="52685" x2="20913" y2="53654"/>
                        <a14:backgroundMark x1="43485" y1="30682" x2="48631" y2="36334"/>
                        <a14:backgroundMark x1="44481" y1="29996" x2="47967" y2="57004"/>
                        <a14:backgroundMark x1="12448" y1="29350" x2="26805" y2="29673"/>
                        <a14:backgroundMark x1="44315" y1="29673" x2="45975" y2="29673"/>
                        <a14:backgroundMark x1="48050" y1="57327" x2="48050" y2="57327"/>
                        <a14:backgroundMark x1="47054" y1="57327" x2="48050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88793" y="640080"/>
            <a:ext cx="2653360" cy="54521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2F0FE9-DC89-2EE2-D9C2-A5BF471457C6}"/>
              </a:ext>
            </a:extLst>
          </p:cNvPr>
          <p:cNvSpPr txBox="1"/>
          <p:nvPr/>
        </p:nvSpPr>
        <p:spPr>
          <a:xfrm>
            <a:off x="2306954" y="5252488"/>
            <a:ext cx="835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Từng bạn cầm cảm biến vừa di chuyển vào gần hoặc ra xa để vẽ đường biểu diễn độ sáng của ánh sáng trên màn hình</a:t>
            </a:r>
          </a:p>
        </p:txBody>
      </p:sp>
    </p:spTree>
    <p:extLst>
      <p:ext uri="{BB962C8B-B14F-4D97-AF65-F5344CB8AC3E}">
        <p14:creationId xmlns:p14="http://schemas.microsoft.com/office/powerpoint/2010/main" val="115392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0.44388 2.59259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07D41-66CC-39B4-B166-C2DF9D89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Chia sẻ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3D2B2-3693-1441-ADA7-B56F5A88A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64" y="1461794"/>
            <a:ext cx="3191496" cy="548510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5152EFA-5B2D-8CF6-53A4-9933678C0E59}"/>
              </a:ext>
            </a:extLst>
          </p:cNvPr>
          <p:cNvSpPr/>
          <p:nvPr/>
        </p:nvSpPr>
        <p:spPr>
          <a:xfrm>
            <a:off x="7338060" y="697230"/>
            <a:ext cx="3191496" cy="1771650"/>
          </a:xfrm>
          <a:prstGeom prst="wedgeRoundRectCallout">
            <a:avLst>
              <a:gd name="adj1" fmla="val -66165"/>
              <a:gd name="adj2" fmla="val 44436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Mời em chia sẻ cách đi để có đường biểu diễn giống nhất và đoạn nào biểu diễn khó nhất!</a:t>
            </a:r>
          </a:p>
        </p:txBody>
      </p:sp>
    </p:spTree>
    <p:extLst>
      <p:ext uri="{BB962C8B-B14F-4D97-AF65-F5344CB8AC3E}">
        <p14:creationId xmlns:p14="http://schemas.microsoft.com/office/powerpoint/2010/main" val="23233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EDEE374-0AB0-990B-4721-12C3707FDCBA}"/>
              </a:ext>
            </a:extLst>
          </p:cNvPr>
          <p:cNvSpPr/>
          <p:nvPr/>
        </p:nvSpPr>
        <p:spPr>
          <a:xfrm>
            <a:off x="2245279" y="1731810"/>
            <a:ext cx="7701442" cy="36899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1B26E-B7E6-9A5D-7AA7-41E8EE0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630" y="2766218"/>
            <a:ext cx="66827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Roboto" panose="02000000000000000000" pitchFamily="2" charset="0"/>
                <a:ea typeface="Roboto" panose="02000000000000000000" pitchFamily="2" charset="0"/>
              </a:rPr>
              <a:t>HOẠT ĐỘNG 4</a:t>
            </a:r>
            <a:br>
              <a:rPr lang="en-US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1300"/>
            </a:br>
            <a:r>
              <a:rPr lang="en-US"/>
              <a:t>So sánh độ sáng của ánh sáng</a:t>
            </a:r>
          </a:p>
        </p:txBody>
      </p:sp>
    </p:spTree>
    <p:extLst>
      <p:ext uri="{BB962C8B-B14F-4D97-AF65-F5344CB8AC3E}">
        <p14:creationId xmlns:p14="http://schemas.microsoft.com/office/powerpoint/2010/main" val="356247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7D81-70A0-111B-0A04-B9AF8BEC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A9762-BC1F-3B32-B379-F083020AE8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800" y="2153966"/>
            <a:ext cx="3825100" cy="2550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D6665-B06D-E5E5-BB19-BF35D691C5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800" y="2153966"/>
            <a:ext cx="3825100" cy="2550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D07DBB-32AF-2159-E83A-0BCDAB2C3DF9}"/>
              </a:ext>
            </a:extLst>
          </p:cNvPr>
          <p:cNvSpPr/>
          <p:nvPr/>
        </p:nvSpPr>
        <p:spPr>
          <a:xfrm>
            <a:off x="2286000" y="5384800"/>
            <a:ext cx="8447900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Hai mảnh bìa làm thành hai đám mây có cùng kích thước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FB6DD11-B5B5-5352-285B-676CCE033368}"/>
              </a:ext>
            </a:extLst>
          </p:cNvPr>
          <p:cNvSpPr/>
          <p:nvPr/>
        </p:nvSpPr>
        <p:spPr>
          <a:xfrm>
            <a:off x="5041902" y="1544366"/>
            <a:ext cx="1219200" cy="121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Đám mây TRẮNG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F82EA7-E7E5-3501-547F-9843A7758C6A}"/>
              </a:ext>
            </a:extLst>
          </p:cNvPr>
          <p:cNvSpPr/>
          <p:nvPr/>
        </p:nvSpPr>
        <p:spPr>
          <a:xfrm>
            <a:off x="9931399" y="1544366"/>
            <a:ext cx="1219200" cy="121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Đám mây ĐEN</a:t>
            </a:r>
          </a:p>
        </p:txBody>
      </p:sp>
    </p:spTree>
    <p:extLst>
      <p:ext uri="{BB962C8B-B14F-4D97-AF65-F5344CB8AC3E}">
        <p14:creationId xmlns:p14="http://schemas.microsoft.com/office/powerpoint/2010/main" val="213032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Nhạc thiếu nhi vui nhộn cho bé 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B16BC3F7-17C2-7EB8-2684-1E732EAC79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890" y="279320"/>
            <a:ext cx="10142220" cy="57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DCF5C3-539B-3254-FB9D-0BBE9E37FE77}"/>
              </a:ext>
            </a:extLst>
          </p:cNvPr>
          <p:cNvSpPr txBox="1"/>
          <p:nvPr/>
        </p:nvSpPr>
        <p:spPr>
          <a:xfrm>
            <a:off x="1154430" y="6297930"/>
            <a:ext cx="982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Mời các bạn cùng tập thể dục theo bài hát này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B4E085-386B-2858-8613-39F8DBCA8E8E}"/>
              </a:ext>
            </a:extLst>
          </p:cNvPr>
          <p:cNvSpPr txBox="1"/>
          <p:nvPr/>
        </p:nvSpPr>
        <p:spPr>
          <a:xfrm rot="5400000">
            <a:off x="-4537710" y="3345478"/>
            <a:ext cx="982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Nguồn: Kênh Youtube Choco PN</a:t>
            </a:r>
          </a:p>
        </p:txBody>
      </p:sp>
    </p:spTree>
    <p:extLst>
      <p:ext uri="{BB962C8B-B14F-4D97-AF65-F5344CB8AC3E}">
        <p14:creationId xmlns:p14="http://schemas.microsoft.com/office/powerpoint/2010/main" val="181601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7D81-70A0-111B-0A04-B9AF8BEC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Các bước chuẩn bị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716AD7-0374-E423-F756-63356E86F0B7}"/>
              </a:ext>
            </a:extLst>
          </p:cNvPr>
          <p:cNvSpPr/>
          <p:nvPr/>
        </p:nvSpPr>
        <p:spPr>
          <a:xfrm>
            <a:off x="2787650" y="1690688"/>
            <a:ext cx="6616700" cy="3973512"/>
          </a:xfrm>
          <a:prstGeom prst="roundRect">
            <a:avLst>
              <a:gd name="adj" fmla="val 11463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EE55E-C803-FB0E-6824-225ED51B8265}"/>
              </a:ext>
            </a:extLst>
          </p:cNvPr>
          <p:cNvSpPr txBox="1"/>
          <p:nvPr/>
        </p:nvSpPr>
        <p:spPr>
          <a:xfrm>
            <a:off x="2298700" y="5969000"/>
            <a:ext cx="759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Bước 1: Đặt lần lượt từng đám mây vào giữa nguồn sáng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cảm biến ánh sáng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8D4AA80-6830-70E6-2AFB-31CFF6C2968D}"/>
              </a:ext>
            </a:extLst>
          </p:cNvPr>
          <p:cNvSpPr/>
          <p:nvPr/>
        </p:nvSpPr>
        <p:spPr>
          <a:xfrm>
            <a:off x="8895715" y="957263"/>
            <a:ext cx="2288540" cy="1771650"/>
          </a:xfrm>
          <a:prstGeom prst="wedgeRoundRectCallout">
            <a:avLst>
              <a:gd name="adj1" fmla="val -67169"/>
              <a:gd name="adj2" fmla="val 29382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Lưu ý: Đặt đám mây ở cùng một vị trí</a:t>
            </a:r>
          </a:p>
        </p:txBody>
      </p:sp>
    </p:spTree>
    <p:extLst>
      <p:ext uri="{BB962C8B-B14F-4D97-AF65-F5344CB8AC3E}">
        <p14:creationId xmlns:p14="http://schemas.microsoft.com/office/powerpoint/2010/main" val="327169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7D81-70A0-111B-0A04-B9AF8BEC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Các bước 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EE55E-C803-FB0E-6824-225ED51B8265}"/>
              </a:ext>
            </a:extLst>
          </p:cNvPr>
          <p:cNvSpPr txBox="1"/>
          <p:nvPr/>
        </p:nvSpPr>
        <p:spPr>
          <a:xfrm>
            <a:off x="2298700" y="5784989"/>
            <a:ext cx="759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Bước 2: Quan sát điện thoại và đường biểu diễn ánh sáng và tô màu các  đám mây trong hình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43C37-351F-874B-0D12-4D60DAF83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625" y="1793875"/>
            <a:ext cx="73056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3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7D81-70A0-111B-0A04-B9AF8BEC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Câu hỏi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E972E-E973-B28E-E7A4-69FD76AB2E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200" y="1849201"/>
            <a:ext cx="2586602" cy="522469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859263B-4AEF-A0C0-4F19-351336A211AC}"/>
              </a:ext>
            </a:extLst>
          </p:cNvPr>
          <p:cNvSpPr/>
          <p:nvPr/>
        </p:nvSpPr>
        <p:spPr>
          <a:xfrm>
            <a:off x="7046401" y="1154430"/>
            <a:ext cx="3191496" cy="1771650"/>
          </a:xfrm>
          <a:prstGeom prst="wedgeRoundRectCallout">
            <a:avLst>
              <a:gd name="adj1" fmla="val -61788"/>
              <a:gd name="adj2" fmla="val 45153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Đám mây nào cho độ sáng nhỏ hơn?</a:t>
            </a:r>
          </a:p>
        </p:txBody>
      </p:sp>
    </p:spTree>
    <p:extLst>
      <p:ext uri="{BB962C8B-B14F-4D97-AF65-F5344CB8AC3E}">
        <p14:creationId xmlns:p14="http://schemas.microsoft.com/office/powerpoint/2010/main" val="25990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32D4-FC4C-5E63-930F-94F58EC97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Đáp 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79733-A8B6-A258-27C6-C15C1C191A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75" y="2060340"/>
            <a:ext cx="2858069" cy="494523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B7ECDA4-6DD0-1C2B-8A32-FF73E089FF13}"/>
              </a:ext>
            </a:extLst>
          </p:cNvPr>
          <p:cNvSpPr/>
          <p:nvPr/>
        </p:nvSpPr>
        <p:spPr>
          <a:xfrm>
            <a:off x="1977619" y="1690688"/>
            <a:ext cx="3191496" cy="1771650"/>
          </a:xfrm>
          <a:prstGeom prst="wedgeRoundRectCallout">
            <a:avLst>
              <a:gd name="adj1" fmla="val 62487"/>
              <a:gd name="adj2" fmla="val 36121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Đó chính là đám mây MÀU ĐEN!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BB0B5-6543-6493-67E9-73ECEE0FB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393" y="1417636"/>
            <a:ext cx="2349059" cy="15660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48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BC0FC-E31A-5885-36E5-65ED2498E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52" y="1931669"/>
            <a:ext cx="5473700" cy="492633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CD95DA9-8D6E-F2B2-389F-208178F959AE}"/>
              </a:ext>
            </a:extLst>
          </p:cNvPr>
          <p:cNvSpPr/>
          <p:nvPr/>
        </p:nvSpPr>
        <p:spPr>
          <a:xfrm>
            <a:off x="7073900" y="444500"/>
            <a:ext cx="4102100" cy="2489200"/>
          </a:xfrm>
          <a:prstGeom prst="cloudCallout">
            <a:avLst>
              <a:gd name="adj1" fmla="val -61700"/>
              <a:gd name="adj2" fmla="val 4566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93"/>
                <a:ea typeface="+mn-ea"/>
                <a:cs typeface="+mn-cs"/>
              </a:rPr>
              <a:t>Có hôm mình thấy ban ngày mà ngoài trời lại tối. Tại sao thế nhỉ?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4AF55BB-98EE-D26C-B0AB-39F7A0AE6F46}"/>
              </a:ext>
            </a:extLst>
          </p:cNvPr>
          <p:cNvSpPr/>
          <p:nvPr/>
        </p:nvSpPr>
        <p:spPr>
          <a:xfrm>
            <a:off x="520700" y="622300"/>
            <a:ext cx="4102100" cy="2489200"/>
          </a:xfrm>
          <a:prstGeom prst="cloudCallout">
            <a:avLst>
              <a:gd name="adj1" fmla="val 61210"/>
              <a:gd name="adj2" fmla="val 42092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66CA6-A669-8333-A379-8CC5975420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1257300"/>
            <a:ext cx="1828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8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721C-60DA-AEA4-88EE-8F15F75D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Góc khoa học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614798-485B-014C-B16C-821368E2883C}"/>
              </a:ext>
            </a:extLst>
          </p:cNvPr>
          <p:cNvSpPr/>
          <p:nvPr/>
        </p:nvSpPr>
        <p:spPr>
          <a:xfrm>
            <a:off x="939800" y="1690688"/>
            <a:ext cx="6807200" cy="4254500"/>
          </a:xfrm>
          <a:custGeom>
            <a:avLst/>
            <a:gdLst>
              <a:gd name="connsiteX0" fmla="*/ 0 w 6807200"/>
              <a:gd name="connsiteY0" fmla="*/ 480503 h 4254500"/>
              <a:gd name="connsiteX1" fmla="*/ 480503 w 6807200"/>
              <a:gd name="connsiteY1" fmla="*/ 0 h 4254500"/>
              <a:gd name="connsiteX2" fmla="*/ 889737 w 6807200"/>
              <a:gd name="connsiteY2" fmla="*/ 0 h 4254500"/>
              <a:gd name="connsiteX3" fmla="*/ 1474356 w 6807200"/>
              <a:gd name="connsiteY3" fmla="*/ 0 h 4254500"/>
              <a:gd name="connsiteX4" fmla="*/ 2175899 w 6807200"/>
              <a:gd name="connsiteY4" fmla="*/ 0 h 4254500"/>
              <a:gd name="connsiteX5" fmla="*/ 2877443 w 6807200"/>
              <a:gd name="connsiteY5" fmla="*/ 0 h 4254500"/>
              <a:gd name="connsiteX6" fmla="*/ 3345138 w 6807200"/>
              <a:gd name="connsiteY6" fmla="*/ 0 h 4254500"/>
              <a:gd name="connsiteX7" fmla="*/ 3929757 w 6807200"/>
              <a:gd name="connsiteY7" fmla="*/ 0 h 4254500"/>
              <a:gd name="connsiteX8" fmla="*/ 4572839 w 6807200"/>
              <a:gd name="connsiteY8" fmla="*/ 0 h 4254500"/>
              <a:gd name="connsiteX9" fmla="*/ 5098996 w 6807200"/>
              <a:gd name="connsiteY9" fmla="*/ 0 h 4254500"/>
              <a:gd name="connsiteX10" fmla="*/ 5742078 w 6807200"/>
              <a:gd name="connsiteY10" fmla="*/ 0 h 4254500"/>
              <a:gd name="connsiteX11" fmla="*/ 6326697 w 6807200"/>
              <a:gd name="connsiteY11" fmla="*/ 0 h 4254500"/>
              <a:gd name="connsiteX12" fmla="*/ 6807200 w 6807200"/>
              <a:gd name="connsiteY12" fmla="*/ 480503 h 4254500"/>
              <a:gd name="connsiteX13" fmla="*/ 6807200 w 6807200"/>
              <a:gd name="connsiteY13" fmla="*/ 963549 h 4254500"/>
              <a:gd name="connsiteX14" fmla="*/ 6807200 w 6807200"/>
              <a:gd name="connsiteY14" fmla="*/ 1446595 h 4254500"/>
              <a:gd name="connsiteX15" fmla="*/ 6807200 w 6807200"/>
              <a:gd name="connsiteY15" fmla="*/ 1962575 h 4254500"/>
              <a:gd name="connsiteX16" fmla="*/ 6807200 w 6807200"/>
              <a:gd name="connsiteY16" fmla="*/ 2577361 h 4254500"/>
              <a:gd name="connsiteX17" fmla="*/ 6807200 w 6807200"/>
              <a:gd name="connsiteY17" fmla="*/ 3192146 h 4254500"/>
              <a:gd name="connsiteX18" fmla="*/ 6807200 w 6807200"/>
              <a:gd name="connsiteY18" fmla="*/ 3773997 h 4254500"/>
              <a:gd name="connsiteX19" fmla="*/ 6326697 w 6807200"/>
              <a:gd name="connsiteY19" fmla="*/ 4254500 h 4254500"/>
              <a:gd name="connsiteX20" fmla="*/ 5742078 w 6807200"/>
              <a:gd name="connsiteY20" fmla="*/ 4254500 h 4254500"/>
              <a:gd name="connsiteX21" fmla="*/ 5274382 w 6807200"/>
              <a:gd name="connsiteY21" fmla="*/ 4254500 h 4254500"/>
              <a:gd name="connsiteX22" fmla="*/ 4865149 w 6807200"/>
              <a:gd name="connsiteY22" fmla="*/ 4254500 h 4254500"/>
              <a:gd name="connsiteX23" fmla="*/ 4455915 w 6807200"/>
              <a:gd name="connsiteY23" fmla="*/ 4254500 h 4254500"/>
              <a:gd name="connsiteX24" fmla="*/ 3871296 w 6807200"/>
              <a:gd name="connsiteY24" fmla="*/ 4254500 h 4254500"/>
              <a:gd name="connsiteX25" fmla="*/ 3169752 w 6807200"/>
              <a:gd name="connsiteY25" fmla="*/ 4254500 h 4254500"/>
              <a:gd name="connsiteX26" fmla="*/ 2643595 w 6807200"/>
              <a:gd name="connsiteY26" fmla="*/ 4254500 h 4254500"/>
              <a:gd name="connsiteX27" fmla="*/ 2058975 w 6807200"/>
              <a:gd name="connsiteY27" fmla="*/ 4254500 h 4254500"/>
              <a:gd name="connsiteX28" fmla="*/ 1415894 w 6807200"/>
              <a:gd name="connsiteY28" fmla="*/ 4254500 h 4254500"/>
              <a:gd name="connsiteX29" fmla="*/ 480503 w 6807200"/>
              <a:gd name="connsiteY29" fmla="*/ 4254500 h 4254500"/>
              <a:gd name="connsiteX30" fmla="*/ 0 w 6807200"/>
              <a:gd name="connsiteY30" fmla="*/ 3773997 h 4254500"/>
              <a:gd name="connsiteX31" fmla="*/ 0 w 6807200"/>
              <a:gd name="connsiteY31" fmla="*/ 3192146 h 4254500"/>
              <a:gd name="connsiteX32" fmla="*/ 0 w 6807200"/>
              <a:gd name="connsiteY32" fmla="*/ 2676166 h 4254500"/>
              <a:gd name="connsiteX33" fmla="*/ 0 w 6807200"/>
              <a:gd name="connsiteY33" fmla="*/ 2160185 h 4254500"/>
              <a:gd name="connsiteX34" fmla="*/ 0 w 6807200"/>
              <a:gd name="connsiteY34" fmla="*/ 1677139 h 4254500"/>
              <a:gd name="connsiteX35" fmla="*/ 0 w 6807200"/>
              <a:gd name="connsiteY35" fmla="*/ 1194093 h 4254500"/>
              <a:gd name="connsiteX36" fmla="*/ 0 w 6807200"/>
              <a:gd name="connsiteY36" fmla="*/ 480503 h 425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807200" h="4254500" fill="none" extrusionOk="0">
                <a:moveTo>
                  <a:pt x="0" y="480503"/>
                </a:moveTo>
                <a:cubicBezTo>
                  <a:pt x="-70770" y="222402"/>
                  <a:pt x="202520" y="-66584"/>
                  <a:pt x="480503" y="0"/>
                </a:cubicBezTo>
                <a:cubicBezTo>
                  <a:pt x="650240" y="-32423"/>
                  <a:pt x="746423" y="43230"/>
                  <a:pt x="889737" y="0"/>
                </a:cubicBezTo>
                <a:cubicBezTo>
                  <a:pt x="1033051" y="-43230"/>
                  <a:pt x="1254524" y="24755"/>
                  <a:pt x="1474356" y="0"/>
                </a:cubicBezTo>
                <a:cubicBezTo>
                  <a:pt x="1694188" y="-24755"/>
                  <a:pt x="2029155" y="34199"/>
                  <a:pt x="2175899" y="0"/>
                </a:cubicBezTo>
                <a:cubicBezTo>
                  <a:pt x="2322643" y="-34199"/>
                  <a:pt x="2613464" y="57540"/>
                  <a:pt x="2877443" y="0"/>
                </a:cubicBezTo>
                <a:cubicBezTo>
                  <a:pt x="3141422" y="-57540"/>
                  <a:pt x="3148749" y="22925"/>
                  <a:pt x="3345138" y="0"/>
                </a:cubicBezTo>
                <a:cubicBezTo>
                  <a:pt x="3541528" y="-22925"/>
                  <a:pt x="3788537" y="5504"/>
                  <a:pt x="3929757" y="0"/>
                </a:cubicBezTo>
                <a:cubicBezTo>
                  <a:pt x="4070977" y="-5504"/>
                  <a:pt x="4354600" y="33711"/>
                  <a:pt x="4572839" y="0"/>
                </a:cubicBezTo>
                <a:cubicBezTo>
                  <a:pt x="4791078" y="-33711"/>
                  <a:pt x="4933247" y="38582"/>
                  <a:pt x="5098996" y="0"/>
                </a:cubicBezTo>
                <a:cubicBezTo>
                  <a:pt x="5264745" y="-38582"/>
                  <a:pt x="5449543" y="6038"/>
                  <a:pt x="5742078" y="0"/>
                </a:cubicBezTo>
                <a:cubicBezTo>
                  <a:pt x="6034613" y="-6038"/>
                  <a:pt x="6084824" y="68963"/>
                  <a:pt x="6326697" y="0"/>
                </a:cubicBezTo>
                <a:cubicBezTo>
                  <a:pt x="6525493" y="-7668"/>
                  <a:pt x="6761322" y="160505"/>
                  <a:pt x="6807200" y="480503"/>
                </a:cubicBezTo>
                <a:cubicBezTo>
                  <a:pt x="6830676" y="580441"/>
                  <a:pt x="6769256" y="734925"/>
                  <a:pt x="6807200" y="963549"/>
                </a:cubicBezTo>
                <a:cubicBezTo>
                  <a:pt x="6845144" y="1192173"/>
                  <a:pt x="6802754" y="1337515"/>
                  <a:pt x="6807200" y="1446595"/>
                </a:cubicBezTo>
                <a:cubicBezTo>
                  <a:pt x="6811646" y="1555675"/>
                  <a:pt x="6790201" y="1826016"/>
                  <a:pt x="6807200" y="1962575"/>
                </a:cubicBezTo>
                <a:cubicBezTo>
                  <a:pt x="6824199" y="2099134"/>
                  <a:pt x="6736243" y="2373899"/>
                  <a:pt x="6807200" y="2577361"/>
                </a:cubicBezTo>
                <a:cubicBezTo>
                  <a:pt x="6878157" y="2780823"/>
                  <a:pt x="6777685" y="3050494"/>
                  <a:pt x="6807200" y="3192146"/>
                </a:cubicBezTo>
                <a:cubicBezTo>
                  <a:pt x="6836715" y="3333798"/>
                  <a:pt x="6779101" y="3533789"/>
                  <a:pt x="6807200" y="3773997"/>
                </a:cubicBezTo>
                <a:cubicBezTo>
                  <a:pt x="6733405" y="4062594"/>
                  <a:pt x="6644673" y="4289804"/>
                  <a:pt x="6326697" y="4254500"/>
                </a:cubicBezTo>
                <a:cubicBezTo>
                  <a:pt x="6156466" y="4289845"/>
                  <a:pt x="5860874" y="4229404"/>
                  <a:pt x="5742078" y="4254500"/>
                </a:cubicBezTo>
                <a:cubicBezTo>
                  <a:pt x="5623282" y="4279596"/>
                  <a:pt x="5399519" y="4245969"/>
                  <a:pt x="5274382" y="4254500"/>
                </a:cubicBezTo>
                <a:cubicBezTo>
                  <a:pt x="5149245" y="4263031"/>
                  <a:pt x="5022413" y="4248903"/>
                  <a:pt x="4865149" y="4254500"/>
                </a:cubicBezTo>
                <a:cubicBezTo>
                  <a:pt x="4707885" y="4260097"/>
                  <a:pt x="4545588" y="4234540"/>
                  <a:pt x="4455915" y="4254500"/>
                </a:cubicBezTo>
                <a:cubicBezTo>
                  <a:pt x="4366242" y="4274460"/>
                  <a:pt x="4138998" y="4214923"/>
                  <a:pt x="3871296" y="4254500"/>
                </a:cubicBezTo>
                <a:cubicBezTo>
                  <a:pt x="3603594" y="4294077"/>
                  <a:pt x="3444999" y="4228381"/>
                  <a:pt x="3169752" y="4254500"/>
                </a:cubicBezTo>
                <a:cubicBezTo>
                  <a:pt x="2894505" y="4280619"/>
                  <a:pt x="2851900" y="4198429"/>
                  <a:pt x="2643595" y="4254500"/>
                </a:cubicBezTo>
                <a:cubicBezTo>
                  <a:pt x="2435290" y="4310571"/>
                  <a:pt x="2306827" y="4205894"/>
                  <a:pt x="2058975" y="4254500"/>
                </a:cubicBezTo>
                <a:cubicBezTo>
                  <a:pt x="1811123" y="4303106"/>
                  <a:pt x="1602471" y="4204476"/>
                  <a:pt x="1415894" y="4254500"/>
                </a:cubicBezTo>
                <a:cubicBezTo>
                  <a:pt x="1229317" y="4304524"/>
                  <a:pt x="868971" y="4143012"/>
                  <a:pt x="480503" y="4254500"/>
                </a:cubicBezTo>
                <a:cubicBezTo>
                  <a:pt x="270431" y="4243785"/>
                  <a:pt x="-3873" y="4008160"/>
                  <a:pt x="0" y="3773997"/>
                </a:cubicBezTo>
                <a:cubicBezTo>
                  <a:pt x="-54508" y="3643696"/>
                  <a:pt x="40460" y="3381896"/>
                  <a:pt x="0" y="3192146"/>
                </a:cubicBezTo>
                <a:cubicBezTo>
                  <a:pt x="-40460" y="3002396"/>
                  <a:pt x="38787" y="2803032"/>
                  <a:pt x="0" y="2676166"/>
                </a:cubicBezTo>
                <a:cubicBezTo>
                  <a:pt x="-38787" y="2549300"/>
                  <a:pt x="34041" y="2393453"/>
                  <a:pt x="0" y="2160185"/>
                </a:cubicBezTo>
                <a:cubicBezTo>
                  <a:pt x="-34041" y="1926917"/>
                  <a:pt x="17148" y="1848093"/>
                  <a:pt x="0" y="1677139"/>
                </a:cubicBezTo>
                <a:cubicBezTo>
                  <a:pt x="-17148" y="1506185"/>
                  <a:pt x="16978" y="1427227"/>
                  <a:pt x="0" y="1194093"/>
                </a:cubicBezTo>
                <a:cubicBezTo>
                  <a:pt x="-16978" y="960959"/>
                  <a:pt x="79149" y="763351"/>
                  <a:pt x="0" y="480503"/>
                </a:cubicBezTo>
                <a:close/>
              </a:path>
              <a:path w="6807200" h="4254500" stroke="0" extrusionOk="0">
                <a:moveTo>
                  <a:pt x="0" y="480503"/>
                </a:moveTo>
                <a:cubicBezTo>
                  <a:pt x="-46009" y="187278"/>
                  <a:pt x="157065" y="-19494"/>
                  <a:pt x="480503" y="0"/>
                </a:cubicBezTo>
                <a:cubicBezTo>
                  <a:pt x="618205" y="-26862"/>
                  <a:pt x="852776" y="532"/>
                  <a:pt x="1065122" y="0"/>
                </a:cubicBezTo>
                <a:cubicBezTo>
                  <a:pt x="1277468" y="-532"/>
                  <a:pt x="1392895" y="52296"/>
                  <a:pt x="1591280" y="0"/>
                </a:cubicBezTo>
                <a:cubicBezTo>
                  <a:pt x="1789665" y="-52296"/>
                  <a:pt x="1923900" y="32878"/>
                  <a:pt x="2175899" y="0"/>
                </a:cubicBezTo>
                <a:cubicBezTo>
                  <a:pt x="2427898" y="-32878"/>
                  <a:pt x="2531218" y="40022"/>
                  <a:pt x="2818981" y="0"/>
                </a:cubicBezTo>
                <a:cubicBezTo>
                  <a:pt x="3106744" y="-40022"/>
                  <a:pt x="3140687" y="12688"/>
                  <a:pt x="3462062" y="0"/>
                </a:cubicBezTo>
                <a:cubicBezTo>
                  <a:pt x="3783437" y="-12688"/>
                  <a:pt x="3764951" y="17166"/>
                  <a:pt x="4046681" y="0"/>
                </a:cubicBezTo>
                <a:cubicBezTo>
                  <a:pt x="4328411" y="-17166"/>
                  <a:pt x="4358831" y="47692"/>
                  <a:pt x="4631301" y="0"/>
                </a:cubicBezTo>
                <a:cubicBezTo>
                  <a:pt x="4903771" y="-47692"/>
                  <a:pt x="4903002" y="25745"/>
                  <a:pt x="5098996" y="0"/>
                </a:cubicBezTo>
                <a:cubicBezTo>
                  <a:pt x="5294990" y="-25745"/>
                  <a:pt x="5383290" y="13153"/>
                  <a:pt x="5508230" y="0"/>
                </a:cubicBezTo>
                <a:cubicBezTo>
                  <a:pt x="5633170" y="-13153"/>
                  <a:pt x="6002309" y="29007"/>
                  <a:pt x="6326697" y="0"/>
                </a:cubicBezTo>
                <a:cubicBezTo>
                  <a:pt x="6575106" y="8914"/>
                  <a:pt x="6803420" y="223914"/>
                  <a:pt x="6807200" y="480503"/>
                </a:cubicBezTo>
                <a:cubicBezTo>
                  <a:pt x="6811527" y="651395"/>
                  <a:pt x="6787482" y="751085"/>
                  <a:pt x="6807200" y="930614"/>
                </a:cubicBezTo>
                <a:cubicBezTo>
                  <a:pt x="6826918" y="1110143"/>
                  <a:pt x="6761865" y="1318718"/>
                  <a:pt x="6807200" y="1446595"/>
                </a:cubicBezTo>
                <a:cubicBezTo>
                  <a:pt x="6852535" y="1574472"/>
                  <a:pt x="6762438" y="1677989"/>
                  <a:pt x="6807200" y="1896705"/>
                </a:cubicBezTo>
                <a:cubicBezTo>
                  <a:pt x="6851962" y="2115421"/>
                  <a:pt x="6770582" y="2336372"/>
                  <a:pt x="6807200" y="2511491"/>
                </a:cubicBezTo>
                <a:cubicBezTo>
                  <a:pt x="6843818" y="2686610"/>
                  <a:pt x="6775169" y="2833299"/>
                  <a:pt x="6807200" y="2961602"/>
                </a:cubicBezTo>
                <a:cubicBezTo>
                  <a:pt x="6839231" y="3089905"/>
                  <a:pt x="6771603" y="3539810"/>
                  <a:pt x="6807200" y="3773997"/>
                </a:cubicBezTo>
                <a:cubicBezTo>
                  <a:pt x="6815233" y="3990645"/>
                  <a:pt x="6653060" y="4305282"/>
                  <a:pt x="6326697" y="4254500"/>
                </a:cubicBezTo>
                <a:cubicBezTo>
                  <a:pt x="6139467" y="4300468"/>
                  <a:pt x="6032826" y="4196930"/>
                  <a:pt x="5800540" y="4254500"/>
                </a:cubicBezTo>
                <a:cubicBezTo>
                  <a:pt x="5568254" y="4312070"/>
                  <a:pt x="5573858" y="4235848"/>
                  <a:pt x="5391306" y="4254500"/>
                </a:cubicBezTo>
                <a:cubicBezTo>
                  <a:pt x="5208754" y="4273152"/>
                  <a:pt x="5006317" y="4231348"/>
                  <a:pt x="4806687" y="4254500"/>
                </a:cubicBezTo>
                <a:cubicBezTo>
                  <a:pt x="4607057" y="4277652"/>
                  <a:pt x="4467102" y="4198575"/>
                  <a:pt x="4222067" y="4254500"/>
                </a:cubicBezTo>
                <a:cubicBezTo>
                  <a:pt x="3977032" y="4310425"/>
                  <a:pt x="3921545" y="4212713"/>
                  <a:pt x="3812834" y="4254500"/>
                </a:cubicBezTo>
                <a:cubicBezTo>
                  <a:pt x="3704123" y="4296287"/>
                  <a:pt x="3359825" y="4175647"/>
                  <a:pt x="3111290" y="4254500"/>
                </a:cubicBezTo>
                <a:cubicBezTo>
                  <a:pt x="2862755" y="4333353"/>
                  <a:pt x="2801088" y="4218741"/>
                  <a:pt x="2526671" y="4254500"/>
                </a:cubicBezTo>
                <a:cubicBezTo>
                  <a:pt x="2252254" y="4290259"/>
                  <a:pt x="2009070" y="4235531"/>
                  <a:pt x="1825128" y="4254500"/>
                </a:cubicBezTo>
                <a:cubicBezTo>
                  <a:pt x="1641186" y="4273469"/>
                  <a:pt x="1456533" y="4189389"/>
                  <a:pt x="1182046" y="4254500"/>
                </a:cubicBezTo>
                <a:cubicBezTo>
                  <a:pt x="907559" y="4319611"/>
                  <a:pt x="778309" y="4195735"/>
                  <a:pt x="480503" y="4254500"/>
                </a:cubicBezTo>
                <a:cubicBezTo>
                  <a:pt x="220558" y="4230539"/>
                  <a:pt x="-3115" y="4002171"/>
                  <a:pt x="0" y="3773997"/>
                </a:cubicBezTo>
                <a:cubicBezTo>
                  <a:pt x="-36981" y="3604331"/>
                  <a:pt x="65164" y="3407361"/>
                  <a:pt x="0" y="3192146"/>
                </a:cubicBezTo>
                <a:cubicBezTo>
                  <a:pt x="-65164" y="2976931"/>
                  <a:pt x="22269" y="2802317"/>
                  <a:pt x="0" y="2610296"/>
                </a:cubicBezTo>
                <a:cubicBezTo>
                  <a:pt x="-22269" y="2418275"/>
                  <a:pt x="49842" y="2275458"/>
                  <a:pt x="0" y="2061380"/>
                </a:cubicBezTo>
                <a:cubicBezTo>
                  <a:pt x="-49842" y="1847302"/>
                  <a:pt x="37617" y="1732544"/>
                  <a:pt x="0" y="1578334"/>
                </a:cubicBezTo>
                <a:cubicBezTo>
                  <a:pt x="-37617" y="1424124"/>
                  <a:pt x="46580" y="1277322"/>
                  <a:pt x="0" y="996484"/>
                </a:cubicBezTo>
                <a:cubicBezTo>
                  <a:pt x="-46580" y="715646"/>
                  <a:pt x="55096" y="648530"/>
                  <a:pt x="0" y="480503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27359265">
                  <a:prstGeom prst="roundRect">
                    <a:avLst>
                      <a:gd name="adj" fmla="val 112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06E1D-81B7-EBAC-8A42-1F48C8218685}"/>
              </a:ext>
            </a:extLst>
          </p:cNvPr>
          <p:cNvSpPr txBox="1"/>
          <p:nvPr/>
        </p:nvSpPr>
        <p:spPr>
          <a:xfrm>
            <a:off x="1353206" y="2590800"/>
            <a:ext cx="59365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Những hôm trời có nhiều mây đen hoặc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trước khi trời mưa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các em thấy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bầu trời rất tối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Đó là do ánh sáng của Mặt Trời bị các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đám mây màu đen cản lại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làm giảm độ sáng.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140F2DA-299E-24C1-0B09-C41EBF9AE9BD}"/>
              </a:ext>
            </a:extLst>
          </p:cNvPr>
          <p:cNvSpPr/>
          <p:nvPr/>
        </p:nvSpPr>
        <p:spPr>
          <a:xfrm>
            <a:off x="8096250" y="1690688"/>
            <a:ext cx="3397250" cy="4254500"/>
          </a:xfrm>
          <a:custGeom>
            <a:avLst/>
            <a:gdLst>
              <a:gd name="connsiteX0" fmla="*/ 0 w 3397250"/>
              <a:gd name="connsiteY0" fmla="*/ 383685 h 4254500"/>
              <a:gd name="connsiteX1" fmla="*/ 383685 w 3397250"/>
              <a:gd name="connsiteY1" fmla="*/ 0 h 4254500"/>
              <a:gd name="connsiteX2" fmla="*/ 909661 w 3397250"/>
              <a:gd name="connsiteY2" fmla="*/ 0 h 4254500"/>
              <a:gd name="connsiteX3" fmla="*/ 1461936 w 3397250"/>
              <a:gd name="connsiteY3" fmla="*/ 0 h 4254500"/>
              <a:gd name="connsiteX4" fmla="*/ 1909015 w 3397250"/>
              <a:gd name="connsiteY4" fmla="*/ 0 h 4254500"/>
              <a:gd name="connsiteX5" fmla="*/ 2461290 w 3397250"/>
              <a:gd name="connsiteY5" fmla="*/ 0 h 4254500"/>
              <a:gd name="connsiteX6" fmla="*/ 3013565 w 3397250"/>
              <a:gd name="connsiteY6" fmla="*/ 0 h 4254500"/>
              <a:gd name="connsiteX7" fmla="*/ 3397250 w 3397250"/>
              <a:gd name="connsiteY7" fmla="*/ 383685 h 4254500"/>
              <a:gd name="connsiteX8" fmla="*/ 3397250 w 3397250"/>
              <a:gd name="connsiteY8" fmla="*/ 964873 h 4254500"/>
              <a:gd name="connsiteX9" fmla="*/ 3397250 w 3397250"/>
              <a:gd name="connsiteY9" fmla="*/ 1476319 h 4254500"/>
              <a:gd name="connsiteX10" fmla="*/ 3397250 w 3397250"/>
              <a:gd name="connsiteY10" fmla="*/ 2057507 h 4254500"/>
              <a:gd name="connsiteX11" fmla="*/ 3397250 w 3397250"/>
              <a:gd name="connsiteY11" fmla="*/ 2673567 h 4254500"/>
              <a:gd name="connsiteX12" fmla="*/ 3397250 w 3397250"/>
              <a:gd name="connsiteY12" fmla="*/ 3254755 h 4254500"/>
              <a:gd name="connsiteX13" fmla="*/ 3397250 w 3397250"/>
              <a:gd name="connsiteY13" fmla="*/ 3870815 h 4254500"/>
              <a:gd name="connsiteX14" fmla="*/ 3013565 w 3397250"/>
              <a:gd name="connsiteY14" fmla="*/ 4254500 h 4254500"/>
              <a:gd name="connsiteX15" fmla="*/ 2540187 w 3397250"/>
              <a:gd name="connsiteY15" fmla="*/ 4254500 h 4254500"/>
              <a:gd name="connsiteX16" fmla="*/ 1987912 w 3397250"/>
              <a:gd name="connsiteY16" fmla="*/ 4254500 h 4254500"/>
              <a:gd name="connsiteX17" fmla="*/ 1488235 w 3397250"/>
              <a:gd name="connsiteY17" fmla="*/ 4254500 h 4254500"/>
              <a:gd name="connsiteX18" fmla="*/ 935960 w 3397250"/>
              <a:gd name="connsiteY18" fmla="*/ 4254500 h 4254500"/>
              <a:gd name="connsiteX19" fmla="*/ 383685 w 3397250"/>
              <a:gd name="connsiteY19" fmla="*/ 4254500 h 4254500"/>
              <a:gd name="connsiteX20" fmla="*/ 0 w 3397250"/>
              <a:gd name="connsiteY20" fmla="*/ 3870815 h 4254500"/>
              <a:gd name="connsiteX21" fmla="*/ 0 w 3397250"/>
              <a:gd name="connsiteY21" fmla="*/ 3359369 h 4254500"/>
              <a:gd name="connsiteX22" fmla="*/ 0 w 3397250"/>
              <a:gd name="connsiteY22" fmla="*/ 2847924 h 4254500"/>
              <a:gd name="connsiteX23" fmla="*/ 0 w 3397250"/>
              <a:gd name="connsiteY23" fmla="*/ 2301607 h 4254500"/>
              <a:gd name="connsiteX24" fmla="*/ 0 w 3397250"/>
              <a:gd name="connsiteY24" fmla="*/ 1650676 h 4254500"/>
              <a:gd name="connsiteX25" fmla="*/ 0 w 3397250"/>
              <a:gd name="connsiteY25" fmla="*/ 999745 h 4254500"/>
              <a:gd name="connsiteX26" fmla="*/ 0 w 3397250"/>
              <a:gd name="connsiteY26" fmla="*/ 383685 h 425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97250" h="4254500" fill="none" extrusionOk="0">
                <a:moveTo>
                  <a:pt x="0" y="383685"/>
                </a:moveTo>
                <a:cubicBezTo>
                  <a:pt x="-1892" y="161210"/>
                  <a:pt x="171012" y="14672"/>
                  <a:pt x="383685" y="0"/>
                </a:cubicBezTo>
                <a:cubicBezTo>
                  <a:pt x="512891" y="-38697"/>
                  <a:pt x="678153" y="41551"/>
                  <a:pt x="909661" y="0"/>
                </a:cubicBezTo>
                <a:cubicBezTo>
                  <a:pt x="1141169" y="-41551"/>
                  <a:pt x="1347400" y="28112"/>
                  <a:pt x="1461936" y="0"/>
                </a:cubicBezTo>
                <a:cubicBezTo>
                  <a:pt x="1576473" y="-28112"/>
                  <a:pt x="1692876" y="83"/>
                  <a:pt x="1909015" y="0"/>
                </a:cubicBezTo>
                <a:cubicBezTo>
                  <a:pt x="2125154" y="-83"/>
                  <a:pt x="2206973" y="51672"/>
                  <a:pt x="2461290" y="0"/>
                </a:cubicBezTo>
                <a:cubicBezTo>
                  <a:pt x="2715608" y="-51672"/>
                  <a:pt x="2747188" y="56135"/>
                  <a:pt x="3013565" y="0"/>
                </a:cubicBezTo>
                <a:cubicBezTo>
                  <a:pt x="3200119" y="3461"/>
                  <a:pt x="3441496" y="153548"/>
                  <a:pt x="3397250" y="383685"/>
                </a:cubicBezTo>
                <a:cubicBezTo>
                  <a:pt x="3415029" y="602495"/>
                  <a:pt x="3367892" y="707506"/>
                  <a:pt x="3397250" y="964873"/>
                </a:cubicBezTo>
                <a:cubicBezTo>
                  <a:pt x="3426608" y="1222240"/>
                  <a:pt x="3349580" y="1304140"/>
                  <a:pt x="3397250" y="1476319"/>
                </a:cubicBezTo>
                <a:cubicBezTo>
                  <a:pt x="3444920" y="1648498"/>
                  <a:pt x="3357475" y="1810910"/>
                  <a:pt x="3397250" y="2057507"/>
                </a:cubicBezTo>
                <a:cubicBezTo>
                  <a:pt x="3437025" y="2304104"/>
                  <a:pt x="3348895" y="2467931"/>
                  <a:pt x="3397250" y="2673567"/>
                </a:cubicBezTo>
                <a:cubicBezTo>
                  <a:pt x="3445605" y="2879203"/>
                  <a:pt x="3335039" y="3119548"/>
                  <a:pt x="3397250" y="3254755"/>
                </a:cubicBezTo>
                <a:cubicBezTo>
                  <a:pt x="3459461" y="3389962"/>
                  <a:pt x="3323743" y="3671391"/>
                  <a:pt x="3397250" y="3870815"/>
                </a:cubicBezTo>
                <a:cubicBezTo>
                  <a:pt x="3351007" y="4098835"/>
                  <a:pt x="3213386" y="4247651"/>
                  <a:pt x="3013565" y="4254500"/>
                </a:cubicBezTo>
                <a:cubicBezTo>
                  <a:pt x="2869468" y="4273915"/>
                  <a:pt x="2771938" y="4198308"/>
                  <a:pt x="2540187" y="4254500"/>
                </a:cubicBezTo>
                <a:cubicBezTo>
                  <a:pt x="2308436" y="4310692"/>
                  <a:pt x="2123801" y="4242132"/>
                  <a:pt x="1987912" y="4254500"/>
                </a:cubicBezTo>
                <a:cubicBezTo>
                  <a:pt x="1852024" y="4266868"/>
                  <a:pt x="1631736" y="4246412"/>
                  <a:pt x="1488235" y="4254500"/>
                </a:cubicBezTo>
                <a:cubicBezTo>
                  <a:pt x="1344734" y="4262588"/>
                  <a:pt x="1165059" y="4243551"/>
                  <a:pt x="935960" y="4254500"/>
                </a:cubicBezTo>
                <a:cubicBezTo>
                  <a:pt x="706862" y="4265449"/>
                  <a:pt x="596295" y="4217712"/>
                  <a:pt x="383685" y="4254500"/>
                </a:cubicBezTo>
                <a:cubicBezTo>
                  <a:pt x="161708" y="4253340"/>
                  <a:pt x="-29679" y="4047381"/>
                  <a:pt x="0" y="3870815"/>
                </a:cubicBezTo>
                <a:cubicBezTo>
                  <a:pt x="-22665" y="3677903"/>
                  <a:pt x="42633" y="3575529"/>
                  <a:pt x="0" y="3359369"/>
                </a:cubicBezTo>
                <a:cubicBezTo>
                  <a:pt x="-42633" y="3143209"/>
                  <a:pt x="16357" y="3055906"/>
                  <a:pt x="0" y="2847924"/>
                </a:cubicBezTo>
                <a:cubicBezTo>
                  <a:pt x="-16357" y="2639942"/>
                  <a:pt x="5956" y="2499078"/>
                  <a:pt x="0" y="2301607"/>
                </a:cubicBezTo>
                <a:cubicBezTo>
                  <a:pt x="-5956" y="2104136"/>
                  <a:pt x="65733" y="1832339"/>
                  <a:pt x="0" y="1650676"/>
                </a:cubicBezTo>
                <a:cubicBezTo>
                  <a:pt x="-65733" y="1469013"/>
                  <a:pt x="72094" y="1256421"/>
                  <a:pt x="0" y="999745"/>
                </a:cubicBezTo>
                <a:cubicBezTo>
                  <a:pt x="-72094" y="743069"/>
                  <a:pt x="5797" y="650246"/>
                  <a:pt x="0" y="383685"/>
                </a:cubicBezTo>
                <a:close/>
              </a:path>
              <a:path w="3397250" h="4254500" stroke="0" extrusionOk="0">
                <a:moveTo>
                  <a:pt x="0" y="383685"/>
                </a:moveTo>
                <a:cubicBezTo>
                  <a:pt x="-26368" y="155821"/>
                  <a:pt x="116502" y="-18560"/>
                  <a:pt x="383685" y="0"/>
                </a:cubicBezTo>
                <a:cubicBezTo>
                  <a:pt x="550440" y="-30757"/>
                  <a:pt x="800706" y="2054"/>
                  <a:pt x="909661" y="0"/>
                </a:cubicBezTo>
                <a:cubicBezTo>
                  <a:pt x="1018616" y="-2054"/>
                  <a:pt x="1236782" y="31788"/>
                  <a:pt x="1409338" y="0"/>
                </a:cubicBezTo>
                <a:cubicBezTo>
                  <a:pt x="1581894" y="-31788"/>
                  <a:pt x="1737135" y="36183"/>
                  <a:pt x="1935314" y="0"/>
                </a:cubicBezTo>
                <a:cubicBezTo>
                  <a:pt x="2133493" y="-36183"/>
                  <a:pt x="2300843" y="22969"/>
                  <a:pt x="2487589" y="0"/>
                </a:cubicBezTo>
                <a:cubicBezTo>
                  <a:pt x="2674336" y="-22969"/>
                  <a:pt x="2783257" y="62026"/>
                  <a:pt x="3013565" y="0"/>
                </a:cubicBezTo>
                <a:cubicBezTo>
                  <a:pt x="3257314" y="30823"/>
                  <a:pt x="3382845" y="207840"/>
                  <a:pt x="3397250" y="383685"/>
                </a:cubicBezTo>
                <a:cubicBezTo>
                  <a:pt x="3412575" y="587120"/>
                  <a:pt x="3346338" y="812965"/>
                  <a:pt x="3397250" y="930002"/>
                </a:cubicBezTo>
                <a:cubicBezTo>
                  <a:pt x="3448162" y="1047039"/>
                  <a:pt x="3379223" y="1310510"/>
                  <a:pt x="3397250" y="1406576"/>
                </a:cubicBezTo>
                <a:cubicBezTo>
                  <a:pt x="3415277" y="1502642"/>
                  <a:pt x="3354656" y="1737484"/>
                  <a:pt x="3397250" y="1883151"/>
                </a:cubicBezTo>
                <a:cubicBezTo>
                  <a:pt x="3439844" y="2028818"/>
                  <a:pt x="3351472" y="2197852"/>
                  <a:pt x="3397250" y="2359725"/>
                </a:cubicBezTo>
                <a:cubicBezTo>
                  <a:pt x="3443028" y="2521598"/>
                  <a:pt x="3342197" y="2765017"/>
                  <a:pt x="3397250" y="2940914"/>
                </a:cubicBezTo>
                <a:cubicBezTo>
                  <a:pt x="3452303" y="3116811"/>
                  <a:pt x="3394334" y="3571230"/>
                  <a:pt x="3397250" y="3870815"/>
                </a:cubicBezTo>
                <a:cubicBezTo>
                  <a:pt x="3370962" y="4075491"/>
                  <a:pt x="3236908" y="4273447"/>
                  <a:pt x="3013565" y="4254500"/>
                </a:cubicBezTo>
                <a:cubicBezTo>
                  <a:pt x="2770542" y="4283996"/>
                  <a:pt x="2562799" y="4227475"/>
                  <a:pt x="2434991" y="4254500"/>
                </a:cubicBezTo>
                <a:cubicBezTo>
                  <a:pt x="2307183" y="4281525"/>
                  <a:pt x="2206570" y="4234219"/>
                  <a:pt x="1987912" y="4254500"/>
                </a:cubicBezTo>
                <a:cubicBezTo>
                  <a:pt x="1769254" y="4274781"/>
                  <a:pt x="1578288" y="4229906"/>
                  <a:pt x="1461936" y="4254500"/>
                </a:cubicBezTo>
                <a:cubicBezTo>
                  <a:pt x="1345584" y="4279094"/>
                  <a:pt x="1169422" y="4206606"/>
                  <a:pt x="988557" y="4254500"/>
                </a:cubicBezTo>
                <a:cubicBezTo>
                  <a:pt x="807692" y="4302394"/>
                  <a:pt x="508428" y="4195374"/>
                  <a:pt x="383685" y="4254500"/>
                </a:cubicBezTo>
                <a:cubicBezTo>
                  <a:pt x="179350" y="4293228"/>
                  <a:pt x="-36520" y="4083933"/>
                  <a:pt x="0" y="3870815"/>
                </a:cubicBezTo>
                <a:cubicBezTo>
                  <a:pt x="-19745" y="3727677"/>
                  <a:pt x="10962" y="3527221"/>
                  <a:pt x="0" y="3394241"/>
                </a:cubicBezTo>
                <a:cubicBezTo>
                  <a:pt x="-10962" y="3261261"/>
                  <a:pt x="4538" y="2978745"/>
                  <a:pt x="0" y="2813052"/>
                </a:cubicBezTo>
                <a:cubicBezTo>
                  <a:pt x="-4538" y="2647359"/>
                  <a:pt x="6529" y="2574468"/>
                  <a:pt x="0" y="2336478"/>
                </a:cubicBezTo>
                <a:cubicBezTo>
                  <a:pt x="-6529" y="2098488"/>
                  <a:pt x="59800" y="1948379"/>
                  <a:pt x="0" y="1685547"/>
                </a:cubicBezTo>
                <a:cubicBezTo>
                  <a:pt x="-59800" y="1422715"/>
                  <a:pt x="52445" y="1359464"/>
                  <a:pt x="0" y="1104359"/>
                </a:cubicBezTo>
                <a:cubicBezTo>
                  <a:pt x="-52445" y="849254"/>
                  <a:pt x="8595" y="655727"/>
                  <a:pt x="0" y="383685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27359265">
                  <a:prstGeom prst="roundRect">
                    <a:avLst>
                      <a:gd name="adj" fmla="val 112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0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EDEE374-0AB0-990B-4721-12C3707FDCBA}"/>
              </a:ext>
            </a:extLst>
          </p:cNvPr>
          <p:cNvSpPr/>
          <p:nvPr/>
        </p:nvSpPr>
        <p:spPr>
          <a:xfrm>
            <a:off x="2245279" y="1731810"/>
            <a:ext cx="7701442" cy="36899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1B26E-B7E6-9A5D-7AA7-41E8EE0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630" y="2766218"/>
            <a:ext cx="66827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Roboto" panose="02000000000000000000" pitchFamily="2" charset="0"/>
                <a:ea typeface="Roboto" panose="02000000000000000000" pitchFamily="2" charset="0"/>
              </a:rPr>
              <a:t>HOẠT ĐỘNG 5</a:t>
            </a:r>
            <a:br>
              <a:rPr lang="en-US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1300"/>
            </a:br>
            <a:r>
              <a:rPr lang="en-US" sz="6700"/>
              <a:t>CỦNG CỐ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9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D3D2-BA32-F74F-ECEE-34BFA2B5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Câu hỏi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56C5F-5AF7-201A-4CCD-8EABF6C5C4AF}"/>
              </a:ext>
            </a:extLst>
          </p:cNvPr>
          <p:cNvSpPr txBox="1"/>
          <p:nvPr/>
        </p:nvSpPr>
        <p:spPr>
          <a:xfrm>
            <a:off x="1143000" y="229870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Để bảo vệ mắt, em phải TRÁNH các trường hợp nào sau đây?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96E36-ADA6-ED52-6000-B58C66C4A593}"/>
              </a:ext>
            </a:extLst>
          </p:cNvPr>
          <p:cNvSpPr txBox="1"/>
          <p:nvPr/>
        </p:nvSpPr>
        <p:spPr>
          <a:xfrm>
            <a:off x="1143000" y="316739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A. Nhìn trực tiếp vào Mặt trời buổi trưa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D73A4-51A2-F452-B4FD-C79408BBEABC}"/>
              </a:ext>
            </a:extLst>
          </p:cNvPr>
          <p:cNvSpPr txBox="1"/>
          <p:nvPr/>
        </p:nvSpPr>
        <p:spPr>
          <a:xfrm>
            <a:off x="1143000" y="377447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B. Đeo kính râm khi ra trời nắng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59B20-FA31-7A34-A69D-1DEDD610DEDF}"/>
              </a:ext>
            </a:extLst>
          </p:cNvPr>
          <p:cNvSpPr txBox="1"/>
          <p:nvPr/>
        </p:nvSpPr>
        <p:spPr>
          <a:xfrm>
            <a:off x="2918460" y="4770598"/>
            <a:ext cx="654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Đáp án: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  A. Nhìn trực tiếp vào mặt trời</a:t>
            </a:r>
          </a:p>
        </p:txBody>
      </p:sp>
      <p:pic>
        <p:nvPicPr>
          <p:cNvPr id="7" name="Đáp án">
            <a:extLst>
              <a:ext uri="{FF2B5EF4-FFF2-40B4-BE49-F238E27FC236}">
                <a16:creationId xmlns:a16="http://schemas.microsoft.com/office/drawing/2014/main" id="{6F716427-3D33-FE87-9847-5E3ABE1933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938" y="5393115"/>
            <a:ext cx="729862" cy="729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94D6C3-3FAC-752A-668E-8A985CAC4514}"/>
              </a:ext>
            </a:extLst>
          </p:cNvPr>
          <p:cNvSpPr txBox="1"/>
          <p:nvPr/>
        </p:nvSpPr>
        <p:spPr>
          <a:xfrm>
            <a:off x="10473690" y="624576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Mở đáp án</a:t>
            </a:r>
          </a:p>
        </p:txBody>
      </p:sp>
    </p:spTree>
    <p:extLst>
      <p:ext uri="{BB962C8B-B14F-4D97-AF65-F5344CB8AC3E}">
        <p14:creationId xmlns:p14="http://schemas.microsoft.com/office/powerpoint/2010/main" val="40157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D3D2-BA32-F74F-ECEE-34BFA2B5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Câu hỏi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56C5F-5AF7-201A-4CCD-8EABF6C5C4AF}"/>
              </a:ext>
            </a:extLst>
          </p:cNvPr>
          <p:cNvSpPr txBox="1"/>
          <p:nvPr/>
        </p:nvSpPr>
        <p:spPr>
          <a:xfrm>
            <a:off x="1143000" y="229870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Bầu trời ban ngày bị tối là do đâu?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96E36-ADA6-ED52-6000-B58C66C4A593}"/>
              </a:ext>
            </a:extLst>
          </p:cNvPr>
          <p:cNvSpPr txBox="1"/>
          <p:nvPr/>
        </p:nvSpPr>
        <p:spPr>
          <a:xfrm>
            <a:off x="1143000" y="316739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A. Có mây đen kéo đến, che mặt trời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D73A4-51A2-F452-B4FD-C79408BBEABC}"/>
              </a:ext>
            </a:extLst>
          </p:cNvPr>
          <p:cNvSpPr txBox="1"/>
          <p:nvPr/>
        </p:nvSpPr>
        <p:spPr>
          <a:xfrm>
            <a:off x="1143000" y="377447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B. Không có mây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59B20-FA31-7A34-A69D-1DEDD610DEDF}"/>
              </a:ext>
            </a:extLst>
          </p:cNvPr>
          <p:cNvSpPr txBox="1"/>
          <p:nvPr/>
        </p:nvSpPr>
        <p:spPr>
          <a:xfrm>
            <a:off x="2207260" y="4770598"/>
            <a:ext cx="796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Đáp án: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  A. Có mây đen kéo tới, che mặt trời</a:t>
            </a:r>
          </a:p>
        </p:txBody>
      </p:sp>
      <p:pic>
        <p:nvPicPr>
          <p:cNvPr id="7" name="Đáp án">
            <a:extLst>
              <a:ext uri="{FF2B5EF4-FFF2-40B4-BE49-F238E27FC236}">
                <a16:creationId xmlns:a16="http://schemas.microsoft.com/office/drawing/2014/main" id="{6F716427-3D33-FE87-9847-5E3ABE1933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938" y="5393115"/>
            <a:ext cx="729862" cy="729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94D6C3-3FAC-752A-668E-8A985CAC4514}"/>
              </a:ext>
            </a:extLst>
          </p:cNvPr>
          <p:cNvSpPr txBox="1"/>
          <p:nvPr/>
        </p:nvSpPr>
        <p:spPr>
          <a:xfrm>
            <a:off x="10473690" y="624576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Mở đáp án</a:t>
            </a:r>
          </a:p>
        </p:txBody>
      </p:sp>
    </p:spTree>
    <p:extLst>
      <p:ext uri="{BB962C8B-B14F-4D97-AF65-F5344CB8AC3E}">
        <p14:creationId xmlns:p14="http://schemas.microsoft.com/office/powerpoint/2010/main" val="97422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4BC37F-3F66-59C3-10DE-5FA861FEBDE4}"/>
              </a:ext>
            </a:extLst>
          </p:cNvPr>
          <p:cNvSpPr txBox="1"/>
          <p:nvPr/>
        </p:nvSpPr>
        <p:spPr>
          <a:xfrm>
            <a:off x="5338053" y="3565188"/>
            <a:ext cx="5737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Hẹn gặp lại em ở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17538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EDEE374-0AB0-990B-4721-12C3707FDCBA}"/>
              </a:ext>
            </a:extLst>
          </p:cNvPr>
          <p:cNvSpPr/>
          <p:nvPr/>
        </p:nvSpPr>
        <p:spPr>
          <a:xfrm>
            <a:off x="2245279" y="1731810"/>
            <a:ext cx="7701442" cy="36899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1B26E-B7E6-9A5D-7AA7-41E8EE0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630" y="2766218"/>
            <a:ext cx="66827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latin typeface="Roboto" panose="02000000000000000000" pitchFamily="2" charset="0"/>
                <a:ea typeface="Roboto" panose="02000000000000000000" pitchFamily="2" charset="0"/>
              </a:rPr>
              <a:t>HOẠT ĐỘNG 1</a:t>
            </a:r>
            <a:br>
              <a:rPr lang="en-US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1300"/>
            </a:br>
            <a:r>
              <a:rPr lang="en-US"/>
              <a:t>Chọn nguồn ánh sáng an toàn</a:t>
            </a:r>
          </a:p>
        </p:txBody>
      </p:sp>
    </p:spTree>
    <p:extLst>
      <p:ext uri="{BB962C8B-B14F-4D97-AF65-F5344CB8AC3E}">
        <p14:creationId xmlns:p14="http://schemas.microsoft.com/office/powerpoint/2010/main" val="6138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DAE6B-95EC-C36D-6040-58BC9FE7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Chọn nguồn sáng an toàn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2A5177-2085-9714-EE8E-A32204C4CDBB}"/>
              </a:ext>
            </a:extLst>
          </p:cNvPr>
          <p:cNvSpPr/>
          <p:nvPr/>
        </p:nvSpPr>
        <p:spPr>
          <a:xfrm>
            <a:off x="1154430" y="2320290"/>
            <a:ext cx="2903220" cy="2903220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Montserrat Medium" panose="00000600000000000000" pitchFamily="2" charset="-93"/>
              </a:rPr>
              <a:t>GV tiến hành ghép cặp </a:t>
            </a:r>
          </a:p>
          <a:p>
            <a:pPr algn="ctr"/>
            <a:r>
              <a:rPr lang="en-US" sz="2000">
                <a:latin typeface="Montserrat Medium" panose="00000600000000000000" pitchFamily="2" charset="-93"/>
              </a:rPr>
              <a:t>học sinh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85F809-2526-C3E5-354C-A9000960F186}"/>
              </a:ext>
            </a:extLst>
          </p:cNvPr>
          <p:cNvSpPr/>
          <p:nvPr/>
        </p:nvSpPr>
        <p:spPr>
          <a:xfrm>
            <a:off x="4743450" y="2320290"/>
            <a:ext cx="2903220" cy="2903220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Thảo luận về hành động NÊN hay </a:t>
            </a:r>
          </a:p>
          <a:p>
            <a:pPr algn="ctr"/>
            <a:r>
              <a:rPr lang="en-US">
                <a:latin typeface="Montserrat Medium" panose="00000600000000000000" pitchFamily="2" charset="-93"/>
              </a:rPr>
              <a:t>KHÔNG NÊN ở trang 9 sách STEM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BF69A9-6CDE-24A7-81A7-98B4B890462B}"/>
              </a:ext>
            </a:extLst>
          </p:cNvPr>
          <p:cNvSpPr/>
          <p:nvPr/>
        </p:nvSpPr>
        <p:spPr>
          <a:xfrm>
            <a:off x="8332470" y="2320290"/>
            <a:ext cx="2903220" cy="2903220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Mời HS xung phong trả lời từng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6200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0967-8F24-2512-02CD-DF4737ED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Chọn nguồn sáng an toàn (tiếp)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176C5-4CBC-C923-32C9-FD41B746B946}"/>
              </a:ext>
            </a:extLst>
          </p:cNvPr>
          <p:cNvSpPr/>
          <p:nvPr/>
        </p:nvSpPr>
        <p:spPr>
          <a:xfrm>
            <a:off x="3108960" y="1903095"/>
            <a:ext cx="5737860" cy="3051810"/>
          </a:xfrm>
          <a:prstGeom prst="roundRect">
            <a:avLst>
              <a:gd name="adj" fmla="val 730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432" b="-16432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Nên">
            <a:extLst>
              <a:ext uri="{FF2B5EF4-FFF2-40B4-BE49-F238E27FC236}">
                <a16:creationId xmlns:a16="http://schemas.microsoft.com/office/drawing/2014/main" id="{11F3F0B2-214E-EF1B-C9F6-18A348088BAE}"/>
              </a:ext>
            </a:extLst>
          </p:cNvPr>
          <p:cNvSpPr/>
          <p:nvPr/>
        </p:nvSpPr>
        <p:spPr>
          <a:xfrm>
            <a:off x="4046220" y="5600700"/>
            <a:ext cx="594360" cy="6057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14D4D6-491B-B9F7-C871-7D94A5FFE955}"/>
              </a:ext>
            </a:extLst>
          </p:cNvPr>
          <p:cNvSpPr txBox="1">
            <a:spLocks/>
          </p:cNvSpPr>
          <p:nvPr/>
        </p:nvSpPr>
        <p:spPr>
          <a:xfrm>
            <a:off x="4701540" y="5337175"/>
            <a:ext cx="9677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400"/>
              <a:t>Nên</a:t>
            </a:r>
          </a:p>
        </p:txBody>
      </p:sp>
      <p:sp>
        <p:nvSpPr>
          <p:cNvPr id="7" name="Không nên">
            <a:extLst>
              <a:ext uri="{FF2B5EF4-FFF2-40B4-BE49-F238E27FC236}">
                <a16:creationId xmlns:a16="http://schemas.microsoft.com/office/drawing/2014/main" id="{C209DF11-E71D-4F9E-13BD-CF138E86C5F7}"/>
              </a:ext>
            </a:extLst>
          </p:cNvPr>
          <p:cNvSpPr/>
          <p:nvPr/>
        </p:nvSpPr>
        <p:spPr>
          <a:xfrm>
            <a:off x="6160770" y="5600700"/>
            <a:ext cx="594360" cy="6057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F8F28A-CCA7-7FBE-76FE-F85C9BF40A18}"/>
              </a:ext>
            </a:extLst>
          </p:cNvPr>
          <p:cNvSpPr txBox="1">
            <a:spLocks/>
          </p:cNvSpPr>
          <p:nvPr/>
        </p:nvSpPr>
        <p:spPr>
          <a:xfrm>
            <a:off x="6816090" y="5337175"/>
            <a:ext cx="2465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400"/>
              <a:t>Không nên</a:t>
            </a:r>
          </a:p>
        </p:txBody>
      </p:sp>
      <p:pic>
        <p:nvPicPr>
          <p:cNvPr id="9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2BE2961B-439C-B05E-FD9F-84CD82A1E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6133914" y="5600700"/>
            <a:ext cx="648072" cy="489670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C7A5F-EA8B-4872-2B18-D2D18E369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93188" y="5653383"/>
            <a:ext cx="500424" cy="5004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D4E8CB-75C2-FDFC-A0A8-28CF25CFEAC4}"/>
              </a:ext>
            </a:extLst>
          </p:cNvPr>
          <p:cNvSpPr/>
          <p:nvPr/>
        </p:nvSpPr>
        <p:spPr>
          <a:xfrm>
            <a:off x="3108960" y="4526280"/>
            <a:ext cx="5737860" cy="44577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Nhìn trực tiếp vào mặt trời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111B7A-537C-668C-87F7-2D0E13ECA16A}"/>
              </a:ext>
            </a:extLst>
          </p:cNvPr>
          <p:cNvSpPr txBox="1"/>
          <p:nvPr/>
        </p:nvSpPr>
        <p:spPr>
          <a:xfrm>
            <a:off x="8309610" y="6338986"/>
            <a:ext cx="355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Bấm vào ô màu xanh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4397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0967-8F24-2512-02CD-DF4737ED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Chọn nguồn sáng an toàn (tiếp)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176C5-4CBC-C923-32C9-FD41B746B946}"/>
              </a:ext>
            </a:extLst>
          </p:cNvPr>
          <p:cNvSpPr/>
          <p:nvPr/>
        </p:nvSpPr>
        <p:spPr>
          <a:xfrm>
            <a:off x="3108960" y="1850242"/>
            <a:ext cx="5737860" cy="3051810"/>
          </a:xfrm>
          <a:prstGeom prst="roundRect">
            <a:avLst>
              <a:gd name="adj" fmla="val 730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7886" b="-40882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Nên">
            <a:extLst>
              <a:ext uri="{FF2B5EF4-FFF2-40B4-BE49-F238E27FC236}">
                <a16:creationId xmlns:a16="http://schemas.microsoft.com/office/drawing/2014/main" id="{11F3F0B2-214E-EF1B-C9F6-18A348088BAE}"/>
              </a:ext>
            </a:extLst>
          </p:cNvPr>
          <p:cNvSpPr/>
          <p:nvPr/>
        </p:nvSpPr>
        <p:spPr>
          <a:xfrm>
            <a:off x="4046220" y="5600700"/>
            <a:ext cx="594360" cy="6057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14D4D6-491B-B9F7-C871-7D94A5FFE955}"/>
              </a:ext>
            </a:extLst>
          </p:cNvPr>
          <p:cNvSpPr txBox="1">
            <a:spLocks/>
          </p:cNvSpPr>
          <p:nvPr/>
        </p:nvSpPr>
        <p:spPr>
          <a:xfrm>
            <a:off x="4701540" y="5337175"/>
            <a:ext cx="9677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400"/>
              <a:t>Nên</a:t>
            </a:r>
          </a:p>
        </p:txBody>
      </p:sp>
      <p:sp>
        <p:nvSpPr>
          <p:cNvPr id="7" name="Không nên">
            <a:extLst>
              <a:ext uri="{FF2B5EF4-FFF2-40B4-BE49-F238E27FC236}">
                <a16:creationId xmlns:a16="http://schemas.microsoft.com/office/drawing/2014/main" id="{C209DF11-E71D-4F9E-13BD-CF138E86C5F7}"/>
              </a:ext>
            </a:extLst>
          </p:cNvPr>
          <p:cNvSpPr/>
          <p:nvPr/>
        </p:nvSpPr>
        <p:spPr>
          <a:xfrm>
            <a:off x="6160770" y="5600700"/>
            <a:ext cx="594360" cy="6057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F8F28A-CCA7-7FBE-76FE-F85C9BF40A18}"/>
              </a:ext>
            </a:extLst>
          </p:cNvPr>
          <p:cNvSpPr txBox="1">
            <a:spLocks/>
          </p:cNvSpPr>
          <p:nvPr/>
        </p:nvSpPr>
        <p:spPr>
          <a:xfrm>
            <a:off x="6816090" y="5337175"/>
            <a:ext cx="2465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400"/>
              <a:t>Không nên</a:t>
            </a:r>
          </a:p>
        </p:txBody>
      </p:sp>
      <p:pic>
        <p:nvPicPr>
          <p:cNvPr id="9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2BE2961B-439C-B05E-FD9F-84CD82A1E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4053468" y="5600700"/>
            <a:ext cx="648072" cy="489670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C7A5F-EA8B-4872-2B18-D2D18E369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07738" y="5653383"/>
            <a:ext cx="500424" cy="5004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D4E8CB-75C2-FDFC-A0A8-28CF25CFEAC4}"/>
              </a:ext>
            </a:extLst>
          </p:cNvPr>
          <p:cNvSpPr/>
          <p:nvPr/>
        </p:nvSpPr>
        <p:spPr>
          <a:xfrm>
            <a:off x="3108960" y="4571830"/>
            <a:ext cx="5737860" cy="60579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Montserrat Medium" panose="00000600000000000000" pitchFamily="2" charset="-93"/>
              </a:rPr>
              <a:t>Nhìn ánh sáng chiếu vào trang vở </a:t>
            </a:r>
          </a:p>
          <a:p>
            <a:pPr algn="ctr"/>
            <a:r>
              <a:rPr lang="en-US" sz="1600">
                <a:latin typeface="Montserrat Medium" panose="00000600000000000000" pitchFamily="2" charset="-93"/>
              </a:rPr>
              <a:t>khi đọc và viết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644E57-4099-5ADF-B45E-716C2605A97E}"/>
              </a:ext>
            </a:extLst>
          </p:cNvPr>
          <p:cNvSpPr txBox="1"/>
          <p:nvPr/>
        </p:nvSpPr>
        <p:spPr>
          <a:xfrm>
            <a:off x="8309610" y="6338986"/>
            <a:ext cx="355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Bấm vào ô màu xanh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259524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0967-8F24-2512-02CD-DF4737ED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Chọn nguồn sáng an toàn (tiếp)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176C5-4CBC-C923-32C9-FD41B746B946}"/>
              </a:ext>
            </a:extLst>
          </p:cNvPr>
          <p:cNvSpPr/>
          <p:nvPr/>
        </p:nvSpPr>
        <p:spPr>
          <a:xfrm>
            <a:off x="3108960" y="1850242"/>
            <a:ext cx="5737860" cy="3051810"/>
          </a:xfrm>
          <a:prstGeom prst="roundRect">
            <a:avLst>
              <a:gd name="adj" fmla="val 730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246" b="-17198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Nên">
            <a:extLst>
              <a:ext uri="{FF2B5EF4-FFF2-40B4-BE49-F238E27FC236}">
                <a16:creationId xmlns:a16="http://schemas.microsoft.com/office/drawing/2014/main" id="{11F3F0B2-214E-EF1B-C9F6-18A348088BAE}"/>
              </a:ext>
            </a:extLst>
          </p:cNvPr>
          <p:cNvSpPr/>
          <p:nvPr/>
        </p:nvSpPr>
        <p:spPr>
          <a:xfrm>
            <a:off x="4046220" y="5600700"/>
            <a:ext cx="594360" cy="6057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14D4D6-491B-B9F7-C871-7D94A5FFE955}"/>
              </a:ext>
            </a:extLst>
          </p:cNvPr>
          <p:cNvSpPr txBox="1">
            <a:spLocks/>
          </p:cNvSpPr>
          <p:nvPr/>
        </p:nvSpPr>
        <p:spPr>
          <a:xfrm>
            <a:off x="4701540" y="5337175"/>
            <a:ext cx="9677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400"/>
              <a:t>Nên</a:t>
            </a:r>
          </a:p>
        </p:txBody>
      </p:sp>
      <p:sp>
        <p:nvSpPr>
          <p:cNvPr id="7" name="Không nên">
            <a:extLst>
              <a:ext uri="{FF2B5EF4-FFF2-40B4-BE49-F238E27FC236}">
                <a16:creationId xmlns:a16="http://schemas.microsoft.com/office/drawing/2014/main" id="{C209DF11-E71D-4F9E-13BD-CF138E86C5F7}"/>
              </a:ext>
            </a:extLst>
          </p:cNvPr>
          <p:cNvSpPr/>
          <p:nvPr/>
        </p:nvSpPr>
        <p:spPr>
          <a:xfrm>
            <a:off x="6160770" y="5600700"/>
            <a:ext cx="594360" cy="6057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F8F28A-CCA7-7FBE-76FE-F85C9BF40A18}"/>
              </a:ext>
            </a:extLst>
          </p:cNvPr>
          <p:cNvSpPr txBox="1">
            <a:spLocks/>
          </p:cNvSpPr>
          <p:nvPr/>
        </p:nvSpPr>
        <p:spPr>
          <a:xfrm>
            <a:off x="6816090" y="5337175"/>
            <a:ext cx="2465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400"/>
              <a:t>Không nên</a:t>
            </a:r>
          </a:p>
        </p:txBody>
      </p:sp>
      <p:pic>
        <p:nvPicPr>
          <p:cNvPr id="9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2BE2961B-439C-B05E-FD9F-84CD82A1E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4053468" y="5600700"/>
            <a:ext cx="648072" cy="489670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C7A5F-EA8B-4872-2B18-D2D18E369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07738" y="5653383"/>
            <a:ext cx="500424" cy="5004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D4E8CB-75C2-FDFC-A0A8-28CF25CFEAC4}"/>
              </a:ext>
            </a:extLst>
          </p:cNvPr>
          <p:cNvSpPr/>
          <p:nvPr/>
        </p:nvSpPr>
        <p:spPr>
          <a:xfrm>
            <a:off x="3108960" y="4571830"/>
            <a:ext cx="5737860" cy="60579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Montserrat Medium" panose="00000600000000000000" pitchFamily="2" charset="-93"/>
              </a:rPr>
              <a:t>Đeo kính bảo hộ khi hàn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644E57-4099-5ADF-B45E-716C2605A97E}"/>
              </a:ext>
            </a:extLst>
          </p:cNvPr>
          <p:cNvSpPr txBox="1"/>
          <p:nvPr/>
        </p:nvSpPr>
        <p:spPr>
          <a:xfrm>
            <a:off x="8309610" y="6338986"/>
            <a:ext cx="355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Bấm vào ô màu xanh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34120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0967-8F24-2512-02CD-DF4737ED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Chọn nguồn sáng an toàn (tiếp)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176C5-4CBC-C923-32C9-FD41B746B946}"/>
              </a:ext>
            </a:extLst>
          </p:cNvPr>
          <p:cNvSpPr/>
          <p:nvPr/>
        </p:nvSpPr>
        <p:spPr>
          <a:xfrm>
            <a:off x="3108960" y="1903095"/>
            <a:ext cx="5737860" cy="3051810"/>
          </a:xfrm>
          <a:prstGeom prst="roundRect">
            <a:avLst>
              <a:gd name="adj" fmla="val 730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430" b="-16430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Nên">
            <a:extLst>
              <a:ext uri="{FF2B5EF4-FFF2-40B4-BE49-F238E27FC236}">
                <a16:creationId xmlns:a16="http://schemas.microsoft.com/office/drawing/2014/main" id="{11F3F0B2-214E-EF1B-C9F6-18A348088BAE}"/>
              </a:ext>
            </a:extLst>
          </p:cNvPr>
          <p:cNvSpPr/>
          <p:nvPr/>
        </p:nvSpPr>
        <p:spPr>
          <a:xfrm>
            <a:off x="4046220" y="5600700"/>
            <a:ext cx="594360" cy="6057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14D4D6-491B-B9F7-C871-7D94A5FFE955}"/>
              </a:ext>
            </a:extLst>
          </p:cNvPr>
          <p:cNvSpPr txBox="1">
            <a:spLocks/>
          </p:cNvSpPr>
          <p:nvPr/>
        </p:nvSpPr>
        <p:spPr>
          <a:xfrm>
            <a:off x="4701540" y="5337175"/>
            <a:ext cx="9677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400"/>
              <a:t>Nên</a:t>
            </a:r>
          </a:p>
        </p:txBody>
      </p:sp>
      <p:sp>
        <p:nvSpPr>
          <p:cNvPr id="7" name="Không nên">
            <a:extLst>
              <a:ext uri="{FF2B5EF4-FFF2-40B4-BE49-F238E27FC236}">
                <a16:creationId xmlns:a16="http://schemas.microsoft.com/office/drawing/2014/main" id="{C209DF11-E71D-4F9E-13BD-CF138E86C5F7}"/>
              </a:ext>
            </a:extLst>
          </p:cNvPr>
          <p:cNvSpPr/>
          <p:nvPr/>
        </p:nvSpPr>
        <p:spPr>
          <a:xfrm>
            <a:off x="6160770" y="5600700"/>
            <a:ext cx="594360" cy="6057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F8F28A-CCA7-7FBE-76FE-F85C9BF40A18}"/>
              </a:ext>
            </a:extLst>
          </p:cNvPr>
          <p:cNvSpPr txBox="1">
            <a:spLocks/>
          </p:cNvSpPr>
          <p:nvPr/>
        </p:nvSpPr>
        <p:spPr>
          <a:xfrm>
            <a:off x="6816090" y="5337175"/>
            <a:ext cx="2465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r>
              <a:rPr lang="en-US" sz="2400"/>
              <a:t>Không nên</a:t>
            </a:r>
          </a:p>
        </p:txBody>
      </p:sp>
      <p:pic>
        <p:nvPicPr>
          <p:cNvPr id="9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2BE2961B-439C-B05E-FD9F-84CD82A1E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6133914" y="5600700"/>
            <a:ext cx="648072" cy="489670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C7A5F-EA8B-4872-2B18-D2D18E369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93188" y="5653383"/>
            <a:ext cx="500424" cy="5004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D4E8CB-75C2-FDFC-A0A8-28CF25CFEAC4}"/>
              </a:ext>
            </a:extLst>
          </p:cNvPr>
          <p:cNvSpPr/>
          <p:nvPr/>
        </p:nvSpPr>
        <p:spPr>
          <a:xfrm>
            <a:off x="3108960" y="4526280"/>
            <a:ext cx="5737860" cy="445770"/>
          </a:xfrm>
          <a:prstGeom prst="rect">
            <a:avLst/>
          </a:prstGeom>
          <a:solidFill>
            <a:schemeClr val="tx2">
              <a:alpha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Sử dụng máy tính, điện thoại trong bóng tối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111B7A-537C-668C-87F7-2D0E13ECA16A}"/>
              </a:ext>
            </a:extLst>
          </p:cNvPr>
          <p:cNvSpPr txBox="1"/>
          <p:nvPr/>
        </p:nvSpPr>
        <p:spPr>
          <a:xfrm>
            <a:off x="8309610" y="6338986"/>
            <a:ext cx="355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Bấm vào ô màu xanh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405661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800" smtClean="0">
            <a:solidFill>
              <a:schemeClr val="tx2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3600" smtClean="0">
            <a:solidFill>
              <a:schemeClr val="tx2"/>
            </a:solidFill>
            <a:latin typeface="Pangolin" panose="00000500000000000000" pitchFamily="2" charset="-9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800" smtClean="0">
            <a:solidFill>
              <a:schemeClr val="tx2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942</Words>
  <Application>Microsoft Office PowerPoint</Application>
  <PresentationFormat>Widescreen</PresentationFormat>
  <Paragraphs>107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Roboto Black</vt:lpstr>
      <vt:lpstr>Pangolin</vt:lpstr>
      <vt:lpstr>Roboto</vt:lpstr>
      <vt:lpstr>Montserrat Medium</vt:lpstr>
      <vt:lpstr>Roboto Bold</vt:lpstr>
      <vt:lpstr>Calibri</vt:lpstr>
      <vt:lpstr>Office Theme</vt:lpstr>
      <vt:lpstr>1_Office Theme</vt:lpstr>
      <vt:lpstr>2_Office Theme</vt:lpstr>
      <vt:lpstr>PowerPoint Presentation</vt:lpstr>
      <vt:lpstr>KHỞI ĐỘNG    Tập thể dục theo bài hát</vt:lpstr>
      <vt:lpstr>PowerPoint Presentation</vt:lpstr>
      <vt:lpstr>HOẠT ĐỘNG 1  Chọn nguồn ánh sáng an toàn</vt:lpstr>
      <vt:lpstr>1. Chọn nguồn sáng an toàn</vt:lpstr>
      <vt:lpstr>1. Chọn nguồn sáng an toàn (tiếp)</vt:lpstr>
      <vt:lpstr>1. Chọn nguồn sáng an toàn (tiếp)</vt:lpstr>
      <vt:lpstr>1. Chọn nguồn sáng an toàn (tiếp)</vt:lpstr>
      <vt:lpstr>1. Chọn nguồn sáng an toàn (tiếp)</vt:lpstr>
      <vt:lpstr>2. Chia sẻ </vt:lpstr>
      <vt:lpstr>Chia sẻ cách bảo vệ mắt khác</vt:lpstr>
      <vt:lpstr>Chia sẻ cách bảo vệ mắt khác</vt:lpstr>
      <vt:lpstr>Chia sẻ cách bảo vệ mắt khác</vt:lpstr>
      <vt:lpstr>HOẠT ĐỘNG 2  Đo độ sáng của ánh sáng</vt:lpstr>
      <vt:lpstr>1. Chuẩn bị</vt:lpstr>
      <vt:lpstr>2. Các bước thực hiện</vt:lpstr>
      <vt:lpstr>2. Các bước thực hiện</vt:lpstr>
      <vt:lpstr>2. Các bước thực hiện</vt:lpstr>
      <vt:lpstr>PowerPoint Presentation</vt:lpstr>
      <vt:lpstr>2. Các bước thực hiện</vt:lpstr>
      <vt:lpstr>Tổng kết nội dung học</vt:lpstr>
      <vt:lpstr>Để bảo vệ mắt trước ánh sáng</vt:lpstr>
      <vt:lpstr>Đường biểu diễn của ánh sáng</vt:lpstr>
      <vt:lpstr>HOẠT ĐỘNG 3  Cuộc thi đi theo đường biểu diễn độ sáng của ánh sáng</vt:lpstr>
      <vt:lpstr>Bước 1</vt:lpstr>
      <vt:lpstr>Bước 2</vt:lpstr>
      <vt:lpstr>Bước 3: Chia sẻ </vt:lpstr>
      <vt:lpstr>HOẠT ĐỘNG 4  So sánh độ sáng của ánh sáng</vt:lpstr>
      <vt:lpstr>1. Chuẩn bị</vt:lpstr>
      <vt:lpstr>2. Các bước chuẩn bị</vt:lpstr>
      <vt:lpstr>2. Các bước chuẩn bị</vt:lpstr>
      <vt:lpstr>Câu hỏi</vt:lpstr>
      <vt:lpstr>Đáp án</vt:lpstr>
      <vt:lpstr>PowerPoint Presentation</vt:lpstr>
      <vt:lpstr>Góc khoa học</vt:lpstr>
      <vt:lpstr>HOẠT ĐỘNG 5  CỦNG CỐ</vt:lpstr>
      <vt:lpstr>Câu hỏi 1</vt:lpstr>
      <vt:lpstr>Câu hỏi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laptop33</cp:lastModifiedBy>
  <cp:revision>21</cp:revision>
  <dcterms:created xsi:type="dcterms:W3CDTF">2022-08-16T01:51:37Z</dcterms:created>
  <dcterms:modified xsi:type="dcterms:W3CDTF">2022-10-10T09:15:17Z</dcterms:modified>
</cp:coreProperties>
</file>