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sldIdLst>
    <p:sldId id="258" r:id="rId3"/>
    <p:sldId id="281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8" r:id="rId22"/>
    <p:sldId id="307" r:id="rId23"/>
    <p:sldId id="309" r:id="rId24"/>
    <p:sldId id="310" r:id="rId25"/>
    <p:sldId id="312" r:id="rId26"/>
    <p:sldId id="313" r:id="rId27"/>
    <p:sldId id="314" r:id="rId28"/>
    <p:sldId id="315" r:id="rId29"/>
    <p:sldId id="316" r:id="rId30"/>
  </p:sldIdLst>
  <p:sldSz cx="12192000" cy="6858000"/>
  <p:notesSz cx="6858000" cy="9144000"/>
  <p:embeddedFontLst>
    <p:embeddedFont>
      <p:font typeface="Arima Madurai Black" panose="00000A00000000000000" pitchFamily="2" charset="-93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ontserrat Medium" panose="00000600000000000000" pitchFamily="2" charset="-93"/>
      <p:regular r:id="rId36"/>
      <p: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lack" panose="02000000000000000000" pitchFamily="2" charset="0"/>
      <p:bold r:id="rId42"/>
      <p:boldItalic r:id="rId43"/>
    </p:embeddedFont>
    <p:embeddedFont>
      <p:font typeface="Roboto Bold" panose="02000000000000000000" pitchFamily="2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7903B592-E058-4DDE-A401-A429EF3554D0}">
          <p14:sldIdLst>
            <p14:sldId id="258"/>
            <p14:sldId id="281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  <p14:section name="Tiết 2" id="{34043A43-14FF-4AAE-8EBA-B3BE67311EF8}">
          <p14:sldIdLst>
            <p14:sldId id="300"/>
            <p14:sldId id="301"/>
            <p14:sldId id="302"/>
            <p14:sldId id="303"/>
            <p14:sldId id="304"/>
            <p14:sldId id="305"/>
            <p14:sldId id="306"/>
            <p14:sldId id="308"/>
            <p14:sldId id="307"/>
            <p14:sldId id="309"/>
            <p14:sldId id="310"/>
            <p14:sldId id="312"/>
            <p14:sldId id="313"/>
            <p14:sldId id="314"/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355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0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947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470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276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15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6731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625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599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259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514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09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Arima Madurai Black" panose="00000A00000000000000" pitchFamily="2" charset="-93"/>
          <a:ea typeface="Roboto Black" panose="02000000000000000000" pitchFamily="2" charset="0"/>
          <a:cs typeface="Arima Madurai Black" panose="00000A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12/10/2022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57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Roboto Black" panose="02000000000000000000" pitchFamily="2" charset="0"/>
          <a:ea typeface="Roboto Black" panose="02000000000000000000" pitchFamily="2" charset="0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t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hyperlink" Target="https://pixabay.com/en/cross-error-wrong-crossed-34976/" TargetMode="External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ixabay.com/en/cross-error-wrong-crossed-34976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F9356-0668-827C-988F-06C6FEE695FC}"/>
              </a:ext>
            </a:extLst>
          </p:cNvPr>
          <p:cNvSpPr txBox="1"/>
          <p:nvPr/>
        </p:nvSpPr>
        <p:spPr>
          <a:xfrm>
            <a:off x="5440680" y="3760470"/>
            <a:ext cx="5109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Arima Madurai Black" panose="00000A00000000000000" pitchFamily="2" charset="-93"/>
                <a:ea typeface="Roboto" panose="02000000000000000000" pitchFamily="2" charset="0"/>
                <a:cs typeface="Arima Madurai Black" panose="00000A00000000000000" pitchFamily="2" charset="-93"/>
              </a:rPr>
              <a:t>Bài 3: Ánh sáng và sự vật</a:t>
            </a:r>
          </a:p>
        </p:txBody>
      </p: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D573-0C47-1749-FD04-26FEE02A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2: Chiếu ánh sáng có màu khác nhau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C7AA0-F942-35BC-AB0F-1862BADD0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6"/>
          <a:stretch/>
        </p:blipFill>
        <p:spPr>
          <a:xfrm>
            <a:off x="1457325" y="2441609"/>
            <a:ext cx="2670175" cy="14429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C84D4-25D8-549F-E081-8E7302222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3" b="36613"/>
          <a:stretch/>
        </p:blipFill>
        <p:spPr>
          <a:xfrm>
            <a:off x="4784725" y="2441609"/>
            <a:ext cx="2670175" cy="14429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85847-E958-C8CD-9068-E17AEE959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6"/>
          <a:stretch/>
        </p:blipFill>
        <p:spPr>
          <a:xfrm>
            <a:off x="8112125" y="2441609"/>
            <a:ext cx="2670175" cy="14429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9E03A6-0668-907C-88C4-47F0D44D7149}"/>
              </a:ext>
            </a:extLst>
          </p:cNvPr>
          <p:cNvSpPr txBox="1"/>
          <p:nvPr/>
        </p:nvSpPr>
        <p:spPr>
          <a:xfrm>
            <a:off x="1457325" y="4635500"/>
            <a:ext cx="2438400" cy="53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 đỏ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D50DE-CFFB-65FE-F5BE-5FFD5928602A}"/>
              </a:ext>
            </a:extLst>
          </p:cNvPr>
          <p:cNvSpPr txBox="1"/>
          <p:nvPr/>
        </p:nvSpPr>
        <p:spPr>
          <a:xfrm>
            <a:off x="4784725" y="4635500"/>
            <a:ext cx="2438400" cy="53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 vàng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8FE95-85D5-2EDB-5790-02F8A00B2303}"/>
              </a:ext>
            </a:extLst>
          </p:cNvPr>
          <p:cNvSpPr txBox="1"/>
          <p:nvPr/>
        </p:nvSpPr>
        <p:spPr>
          <a:xfrm>
            <a:off x="8112125" y="4635500"/>
            <a:ext cx="2438400" cy="53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 tím</a:t>
            </a:r>
          </a:p>
        </p:txBody>
      </p:sp>
    </p:spTree>
    <p:extLst>
      <p:ext uri="{BB962C8B-B14F-4D97-AF65-F5344CB8AC3E}">
        <p14:creationId xmlns:p14="http://schemas.microsoft.com/office/powerpoint/2010/main" val="42057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D546-A114-9C25-1E4F-BD6BF6E0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Nối</a:t>
            </a:r>
          </a:p>
        </p:txBody>
      </p:sp>
      <p:pic>
        <p:nvPicPr>
          <p:cNvPr id="5" name="Đỏ">
            <a:extLst>
              <a:ext uri="{FF2B5EF4-FFF2-40B4-BE49-F238E27FC236}">
                <a16:creationId xmlns:a16="http://schemas.microsoft.com/office/drawing/2014/main" id="{E30E6C49-C150-6E4A-0D4A-44DF69C8C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6"/>
          <a:stretch/>
        </p:blipFill>
        <p:spPr>
          <a:xfrm>
            <a:off x="2436017" y="1825625"/>
            <a:ext cx="2212976" cy="1195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Vàng">
            <a:extLst>
              <a:ext uri="{FF2B5EF4-FFF2-40B4-BE49-F238E27FC236}">
                <a16:creationId xmlns:a16="http://schemas.microsoft.com/office/drawing/2014/main" id="{67DCB8E7-8101-4999-6786-EA2D5AAEA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3" b="36613"/>
          <a:stretch/>
        </p:blipFill>
        <p:spPr>
          <a:xfrm>
            <a:off x="2461417" y="3534501"/>
            <a:ext cx="2212976" cy="1195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Xanh">
            <a:extLst>
              <a:ext uri="{FF2B5EF4-FFF2-40B4-BE49-F238E27FC236}">
                <a16:creationId xmlns:a16="http://schemas.microsoft.com/office/drawing/2014/main" id="{5976F0B3-1E89-B8C9-4A8A-91BE32B154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6"/>
          <a:stretch/>
        </p:blipFill>
        <p:spPr>
          <a:xfrm>
            <a:off x="2436016" y="5243377"/>
            <a:ext cx="2212976" cy="1195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57746-A552-FCE4-D602-9677A2BA1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37" y="807795"/>
            <a:ext cx="2493963" cy="1824657"/>
          </a:xfrm>
          <a:prstGeom prst="roundRect">
            <a:avLst>
              <a:gd name="adj" fmla="val 8516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562E5-D47E-2D64-3794-8B962C7EF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37" y="2830093"/>
            <a:ext cx="2493963" cy="1820989"/>
          </a:xfrm>
          <a:prstGeom prst="roundRect">
            <a:avLst>
              <a:gd name="adj" fmla="val 4493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F48AC2-D991-D59E-7EB6-16D504E18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37" y="4848723"/>
            <a:ext cx="2493963" cy="1844410"/>
          </a:xfrm>
          <a:prstGeom prst="roundRect">
            <a:avLst>
              <a:gd name="adj" fmla="val 4493"/>
            </a:avLst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722039B-A0EB-2A7B-6C29-9DA78363A255}"/>
              </a:ext>
            </a:extLst>
          </p:cNvPr>
          <p:cNvSpPr/>
          <p:nvPr/>
        </p:nvSpPr>
        <p:spPr>
          <a:xfrm>
            <a:off x="7463631" y="1538288"/>
            <a:ext cx="287337" cy="2873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FBCCFE-5FB0-57F9-3AE4-FF35F8B1C32A}"/>
              </a:ext>
            </a:extLst>
          </p:cNvPr>
          <p:cNvSpPr/>
          <p:nvPr/>
        </p:nvSpPr>
        <p:spPr>
          <a:xfrm>
            <a:off x="7463631" y="3453250"/>
            <a:ext cx="287337" cy="287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09C31F-EF36-F489-9022-483DF537318F}"/>
              </a:ext>
            </a:extLst>
          </p:cNvPr>
          <p:cNvSpPr/>
          <p:nvPr/>
        </p:nvSpPr>
        <p:spPr>
          <a:xfrm>
            <a:off x="7463631" y="5770928"/>
            <a:ext cx="287337" cy="287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28" name="Line đỏ">
            <a:extLst>
              <a:ext uri="{FF2B5EF4-FFF2-40B4-BE49-F238E27FC236}">
                <a16:creationId xmlns:a16="http://schemas.microsoft.com/office/drawing/2014/main" id="{B281BC22-F68B-B82D-BAD5-CB2FAC14A908}"/>
              </a:ext>
            </a:extLst>
          </p:cNvPr>
          <p:cNvSpPr/>
          <p:nvPr/>
        </p:nvSpPr>
        <p:spPr>
          <a:xfrm>
            <a:off x="4292600" y="1701800"/>
            <a:ext cx="3276600" cy="948035"/>
          </a:xfrm>
          <a:custGeom>
            <a:avLst/>
            <a:gdLst>
              <a:gd name="connsiteX0" fmla="*/ 0 w 3276600"/>
              <a:gd name="connsiteY0" fmla="*/ 685800 h 948035"/>
              <a:gd name="connsiteX1" fmla="*/ 901700 w 3276600"/>
              <a:gd name="connsiteY1" fmla="*/ 939800 h 948035"/>
              <a:gd name="connsiteX2" fmla="*/ 2311400 w 3276600"/>
              <a:gd name="connsiteY2" fmla="*/ 800100 h 948035"/>
              <a:gd name="connsiteX3" fmla="*/ 3276600 w 3276600"/>
              <a:gd name="connsiteY3" fmla="*/ 0 h 94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948035">
                <a:moveTo>
                  <a:pt x="0" y="685800"/>
                </a:moveTo>
                <a:cubicBezTo>
                  <a:pt x="258233" y="803275"/>
                  <a:pt x="516467" y="920750"/>
                  <a:pt x="901700" y="939800"/>
                </a:cubicBezTo>
                <a:cubicBezTo>
                  <a:pt x="1286933" y="958850"/>
                  <a:pt x="1915583" y="956733"/>
                  <a:pt x="2311400" y="800100"/>
                </a:cubicBezTo>
                <a:cubicBezTo>
                  <a:pt x="2707217" y="643467"/>
                  <a:pt x="2991908" y="321733"/>
                  <a:pt x="3276600" y="0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ine vàng">
            <a:extLst>
              <a:ext uri="{FF2B5EF4-FFF2-40B4-BE49-F238E27FC236}">
                <a16:creationId xmlns:a16="http://schemas.microsoft.com/office/drawing/2014/main" id="{308D1461-4E97-76E2-D637-673744A827C0}"/>
              </a:ext>
            </a:extLst>
          </p:cNvPr>
          <p:cNvSpPr/>
          <p:nvPr/>
        </p:nvSpPr>
        <p:spPr>
          <a:xfrm>
            <a:off x="4318000" y="4191000"/>
            <a:ext cx="3251200" cy="1862957"/>
          </a:xfrm>
          <a:custGeom>
            <a:avLst/>
            <a:gdLst>
              <a:gd name="connsiteX0" fmla="*/ 0 w 3251200"/>
              <a:gd name="connsiteY0" fmla="*/ 0 h 1862957"/>
              <a:gd name="connsiteX1" fmla="*/ 1041400 w 3251200"/>
              <a:gd name="connsiteY1" fmla="*/ 508000 h 1862957"/>
              <a:gd name="connsiteX2" fmla="*/ 1524000 w 3251200"/>
              <a:gd name="connsiteY2" fmla="*/ 1054100 h 1862957"/>
              <a:gd name="connsiteX3" fmla="*/ 1854200 w 3251200"/>
              <a:gd name="connsiteY3" fmla="*/ 1778000 h 1862957"/>
              <a:gd name="connsiteX4" fmla="*/ 2400300 w 3251200"/>
              <a:gd name="connsiteY4" fmla="*/ 1841500 h 1862957"/>
              <a:gd name="connsiteX5" fmla="*/ 3251200 w 3251200"/>
              <a:gd name="connsiteY5" fmla="*/ 1714500 h 186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1200" h="1862957">
                <a:moveTo>
                  <a:pt x="0" y="0"/>
                </a:moveTo>
                <a:cubicBezTo>
                  <a:pt x="393700" y="166158"/>
                  <a:pt x="787400" y="332317"/>
                  <a:pt x="1041400" y="508000"/>
                </a:cubicBezTo>
                <a:cubicBezTo>
                  <a:pt x="1295400" y="683683"/>
                  <a:pt x="1388533" y="842433"/>
                  <a:pt x="1524000" y="1054100"/>
                </a:cubicBezTo>
                <a:cubicBezTo>
                  <a:pt x="1659467" y="1265767"/>
                  <a:pt x="1708150" y="1646767"/>
                  <a:pt x="1854200" y="1778000"/>
                </a:cubicBezTo>
                <a:cubicBezTo>
                  <a:pt x="2000250" y="1909233"/>
                  <a:pt x="2167467" y="1852083"/>
                  <a:pt x="2400300" y="1841500"/>
                </a:cubicBezTo>
                <a:cubicBezTo>
                  <a:pt x="2633133" y="1830917"/>
                  <a:pt x="2942166" y="1772708"/>
                  <a:pt x="3251200" y="1714500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ine xanh">
            <a:extLst>
              <a:ext uri="{FF2B5EF4-FFF2-40B4-BE49-F238E27FC236}">
                <a16:creationId xmlns:a16="http://schemas.microsoft.com/office/drawing/2014/main" id="{0A246FEC-0D49-547F-404B-44898DD5E4CF}"/>
              </a:ext>
            </a:extLst>
          </p:cNvPr>
          <p:cNvSpPr/>
          <p:nvPr/>
        </p:nvSpPr>
        <p:spPr>
          <a:xfrm>
            <a:off x="4292600" y="3571361"/>
            <a:ext cx="3225800" cy="2411765"/>
          </a:xfrm>
          <a:custGeom>
            <a:avLst/>
            <a:gdLst>
              <a:gd name="connsiteX0" fmla="*/ 0 w 3225800"/>
              <a:gd name="connsiteY0" fmla="*/ 2384939 h 2411765"/>
              <a:gd name="connsiteX1" fmla="*/ 698500 w 3225800"/>
              <a:gd name="connsiteY1" fmla="*/ 2270639 h 2411765"/>
              <a:gd name="connsiteX2" fmla="*/ 1244600 w 3225800"/>
              <a:gd name="connsiteY2" fmla="*/ 1292739 h 2411765"/>
              <a:gd name="connsiteX3" fmla="*/ 1346200 w 3225800"/>
              <a:gd name="connsiteY3" fmla="*/ 403739 h 2411765"/>
              <a:gd name="connsiteX4" fmla="*/ 2146300 w 3225800"/>
              <a:gd name="connsiteY4" fmla="*/ 35439 h 2411765"/>
              <a:gd name="connsiteX5" fmla="*/ 3225800 w 3225800"/>
              <a:gd name="connsiteY5" fmla="*/ 35439 h 241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5800" h="2411765">
                <a:moveTo>
                  <a:pt x="0" y="2384939"/>
                </a:moveTo>
                <a:cubicBezTo>
                  <a:pt x="245533" y="2418805"/>
                  <a:pt x="491067" y="2452672"/>
                  <a:pt x="698500" y="2270639"/>
                </a:cubicBezTo>
                <a:cubicBezTo>
                  <a:pt x="905933" y="2088606"/>
                  <a:pt x="1136650" y="1603889"/>
                  <a:pt x="1244600" y="1292739"/>
                </a:cubicBezTo>
                <a:cubicBezTo>
                  <a:pt x="1352550" y="981589"/>
                  <a:pt x="1195917" y="613289"/>
                  <a:pt x="1346200" y="403739"/>
                </a:cubicBezTo>
                <a:cubicBezTo>
                  <a:pt x="1496483" y="194189"/>
                  <a:pt x="1833033" y="96822"/>
                  <a:pt x="2146300" y="35439"/>
                </a:cubicBezTo>
                <a:cubicBezTo>
                  <a:pt x="2459567" y="-25944"/>
                  <a:pt x="2842683" y="4747"/>
                  <a:pt x="3225800" y="35439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B518C7-EDA4-BADF-3994-0275C7137E54}"/>
              </a:ext>
            </a:extLst>
          </p:cNvPr>
          <p:cNvSpPr txBox="1"/>
          <p:nvPr/>
        </p:nvSpPr>
        <p:spPr>
          <a:xfrm>
            <a:off x="247650" y="5629183"/>
            <a:ext cx="1862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Bấm vào đèn PIN để NỐI</a:t>
            </a:r>
          </a:p>
        </p:txBody>
      </p:sp>
    </p:spTree>
    <p:extLst>
      <p:ext uri="{BB962C8B-B14F-4D97-AF65-F5344CB8AC3E}">
        <p14:creationId xmlns:p14="http://schemas.microsoft.com/office/powerpoint/2010/main" val="3648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1F81-D27F-B604-32AF-FBB3931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225404D-2EFC-5FDA-413C-0491826AC115}"/>
              </a:ext>
            </a:extLst>
          </p:cNvPr>
          <p:cNvSpPr/>
          <p:nvPr/>
        </p:nvSpPr>
        <p:spPr>
          <a:xfrm>
            <a:off x="7061200" y="785622"/>
            <a:ext cx="3073400" cy="2059178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Em hãy chia sẻ với bạn vì sao em nối như vậy nhé!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5EA50-8996-58AE-0ED8-86EB88515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11" y="2492906"/>
            <a:ext cx="7002778" cy="41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4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3</a:t>
            </a:r>
            <a:br>
              <a:rPr lang="en-US" sz="4800"/>
            </a:br>
            <a:br>
              <a:rPr lang="en-US" sz="2200"/>
            </a:br>
            <a:r>
              <a:rPr lang="en-US"/>
              <a:t>KHÁM PHÁ MÀU SẮC CÁC VẬT QUA KÍNH RÂM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9055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55E9-F838-7340-CA0B-9C1C71E4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FC4CD-F3E3-CA69-C313-876BC555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2157724"/>
            <a:ext cx="8051800" cy="2872752"/>
          </a:xfrm>
          <a:prstGeom prst="roundRect">
            <a:avLst>
              <a:gd name="adj" fmla="val 9594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13461-BF5A-8D9D-CC7E-09CD5F95AC06}"/>
              </a:ext>
            </a:extLst>
          </p:cNvPr>
          <p:cNvSpPr txBox="1"/>
          <p:nvPr/>
        </p:nvSpPr>
        <p:spPr>
          <a:xfrm>
            <a:off x="838200" y="3290906"/>
            <a:ext cx="107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bạc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2E054-BFD1-44FD-8BA3-8AB474355596}"/>
              </a:ext>
            </a:extLst>
          </p:cNvPr>
          <p:cNvSpPr txBox="1"/>
          <p:nvPr/>
        </p:nvSpPr>
        <p:spPr>
          <a:xfrm>
            <a:off x="3670300" y="5270500"/>
            <a:ext cx="107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màu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5A6C6-901E-59AE-8F81-3986C4C9BB1B}"/>
              </a:ext>
            </a:extLst>
          </p:cNvPr>
          <p:cNvSpPr txBox="1"/>
          <p:nvPr/>
        </p:nvSpPr>
        <p:spPr>
          <a:xfrm>
            <a:off x="5143500" y="1027906"/>
            <a:ext cx="107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Đèn pin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EE1F3-B001-6586-36FC-30E7DC945405}"/>
              </a:ext>
            </a:extLst>
          </p:cNvPr>
          <p:cNvSpPr txBox="1"/>
          <p:nvPr/>
        </p:nvSpPr>
        <p:spPr>
          <a:xfrm>
            <a:off x="6096000" y="1027906"/>
            <a:ext cx="107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 nặn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E6964-F915-508D-897E-FE21C9CF58E8}"/>
              </a:ext>
            </a:extLst>
          </p:cNvPr>
          <p:cNvSpPr txBox="1"/>
          <p:nvPr/>
        </p:nvSpPr>
        <p:spPr>
          <a:xfrm>
            <a:off x="6096000" y="5270500"/>
            <a:ext cx="107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Kính râm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0299815-45B7-B93F-BD88-624221D47FC4}"/>
              </a:ext>
            </a:extLst>
          </p:cNvPr>
          <p:cNvSpPr/>
          <p:nvPr/>
        </p:nvSpPr>
        <p:spPr>
          <a:xfrm rot="5400000">
            <a:off x="8458200" y="3517736"/>
            <a:ext cx="279400" cy="2184565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9706E-9F57-9FC3-124E-D82CE6B35A07}"/>
              </a:ext>
            </a:extLst>
          </p:cNvPr>
          <p:cNvSpPr txBox="1"/>
          <p:nvPr/>
        </p:nvSpPr>
        <p:spPr>
          <a:xfrm>
            <a:off x="7766050" y="5270500"/>
            <a:ext cx="202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Cảm biến ánh sáng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85BF1EF-6A21-6A69-975C-871A6B0A5747}"/>
              </a:ext>
            </a:extLst>
          </p:cNvPr>
          <p:cNvSpPr/>
          <p:nvPr/>
        </p:nvSpPr>
        <p:spPr>
          <a:xfrm>
            <a:off x="5473700" y="2012061"/>
            <a:ext cx="419100" cy="29132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8F9FDE6-E4A5-EA04-1984-098EA2A01E4B}"/>
              </a:ext>
            </a:extLst>
          </p:cNvPr>
          <p:cNvSpPr/>
          <p:nvPr/>
        </p:nvSpPr>
        <p:spPr>
          <a:xfrm>
            <a:off x="6350000" y="2012061"/>
            <a:ext cx="419100" cy="29132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4A7E9DF-3B04-6286-FA33-4A4F7B2B15E9}"/>
              </a:ext>
            </a:extLst>
          </p:cNvPr>
          <p:cNvSpPr/>
          <p:nvPr/>
        </p:nvSpPr>
        <p:spPr>
          <a:xfrm rot="10800000">
            <a:off x="4000500" y="4713500"/>
            <a:ext cx="406400" cy="46263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671C1A5-EE9A-2EC3-8368-19F06E70B5FD}"/>
              </a:ext>
            </a:extLst>
          </p:cNvPr>
          <p:cNvSpPr/>
          <p:nvPr/>
        </p:nvSpPr>
        <p:spPr>
          <a:xfrm rot="10800000">
            <a:off x="6350000" y="4713500"/>
            <a:ext cx="406400" cy="46263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543D2249-4E62-CB8E-D3AF-3DA67510D044}"/>
              </a:ext>
            </a:extLst>
          </p:cNvPr>
          <p:cNvSpPr/>
          <p:nvPr/>
        </p:nvSpPr>
        <p:spPr>
          <a:xfrm rot="10800000">
            <a:off x="8394700" y="4713500"/>
            <a:ext cx="406400" cy="46263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9029535-3E8E-D192-152D-29DA146CB791}"/>
              </a:ext>
            </a:extLst>
          </p:cNvPr>
          <p:cNvSpPr/>
          <p:nvPr/>
        </p:nvSpPr>
        <p:spPr>
          <a:xfrm rot="16200000">
            <a:off x="1739900" y="3739841"/>
            <a:ext cx="406400" cy="462638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566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12AB-FFD0-33E6-DA12-C818DB83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So sánh màu sắc các vật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90519-0DFB-81D2-A72B-6DC490ED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324" y="4063000"/>
            <a:ext cx="3154350" cy="132556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D494D74-799D-B11C-8D61-65F409C0EFBD}"/>
              </a:ext>
            </a:extLst>
          </p:cNvPr>
          <p:cNvSpPr/>
          <p:nvPr/>
        </p:nvSpPr>
        <p:spPr>
          <a:xfrm>
            <a:off x="2024774" y="1868488"/>
            <a:ext cx="2902826" cy="1944893"/>
          </a:xfrm>
          <a:prstGeom prst="wedgeRoundRectCallout">
            <a:avLst>
              <a:gd name="adj1" fmla="val 45668"/>
              <a:gd name="adj2" fmla="val 61194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Em hãy đeo kính râm  và so sánh các vật khi đeo kính và không đeo kính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510F4B9-B37B-9F3F-2B57-8FB8EAF64CF0}"/>
              </a:ext>
            </a:extLst>
          </p:cNvPr>
          <p:cNvSpPr/>
          <p:nvPr/>
        </p:nvSpPr>
        <p:spPr>
          <a:xfrm>
            <a:off x="7650874" y="1868488"/>
            <a:ext cx="2902826" cy="1944893"/>
          </a:xfrm>
          <a:prstGeom prst="wedgeRoundRectCallout">
            <a:avLst>
              <a:gd name="adj1" fmla="val -40958"/>
              <a:gd name="adj2" fmla="val 6903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Sau đó em hãy tô chữ vào bảng ở trang 16 - Sách STEM 1 nhé!</a:t>
            </a:r>
          </a:p>
        </p:txBody>
      </p:sp>
    </p:spTree>
    <p:extLst>
      <p:ext uri="{BB962C8B-B14F-4D97-AF65-F5344CB8AC3E}">
        <p14:creationId xmlns:p14="http://schemas.microsoft.com/office/powerpoint/2010/main" val="14955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830A-7328-2450-EFBC-A2A82C92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So sánh màu sắc các vật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58680-004C-E21D-E48A-257B57694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222" y="2262188"/>
            <a:ext cx="5808556" cy="3886200"/>
          </a:xfrm>
          <a:prstGeom prst="roundRect">
            <a:avLst>
              <a:gd name="adj" fmla="val 6863"/>
            </a:avLst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D5F9ED0-FB74-1C45-6C11-DCE03C0143B1}"/>
              </a:ext>
            </a:extLst>
          </p:cNvPr>
          <p:cNvSpPr/>
          <p:nvPr/>
        </p:nvSpPr>
        <p:spPr>
          <a:xfrm>
            <a:off x="8450974" y="1289741"/>
            <a:ext cx="2902826" cy="1944893"/>
          </a:xfrm>
          <a:prstGeom prst="wedgeRoundRectCallout">
            <a:avLst>
              <a:gd name="adj1" fmla="val -40958"/>
              <a:gd name="adj2" fmla="val 6903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Câu hỏi: Vật nào em quan sát tốt nhất khi đeo kính râm?</a:t>
            </a:r>
          </a:p>
        </p:txBody>
      </p:sp>
    </p:spTree>
    <p:extLst>
      <p:ext uri="{BB962C8B-B14F-4D97-AF65-F5344CB8AC3E}">
        <p14:creationId xmlns:p14="http://schemas.microsoft.com/office/powerpoint/2010/main" val="38587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830A-7328-2450-EFBC-A2A82C92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Bước 2: Đặt kính râm ở giữa cảm biến và đèn pin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FBC2B-B346-8409-689B-223676E94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789" y="1564218"/>
            <a:ext cx="6854822" cy="456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830A-7328-2450-EFBC-A2A82C92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Bước 2: Đặt kính râm ở giữa cảm biến và đèn pin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C8781-9F35-A697-916A-8AE80E520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60"/>
          <a:stretch/>
        </p:blipFill>
        <p:spPr>
          <a:xfrm>
            <a:off x="4140200" y="2119624"/>
            <a:ext cx="3301869" cy="3138176"/>
          </a:xfrm>
          <a:prstGeom prst="roundRect">
            <a:avLst>
              <a:gd name="adj" fmla="val 959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E82F0-2DD7-0887-636E-A53774618F07}"/>
              </a:ext>
            </a:extLst>
          </p:cNvPr>
          <p:cNvSpPr txBox="1"/>
          <p:nvPr/>
        </p:nvSpPr>
        <p:spPr>
          <a:xfrm>
            <a:off x="2527234" y="5538768"/>
            <a:ext cx="652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Lần lượt đặt các vật đã chuẩn bị như: Giấy bạc, giấy màu đã chuẩn bị</a:t>
            </a:r>
          </a:p>
        </p:txBody>
      </p:sp>
    </p:spTree>
    <p:extLst>
      <p:ext uri="{BB962C8B-B14F-4D97-AF65-F5344CB8AC3E}">
        <p14:creationId xmlns:p14="http://schemas.microsoft.com/office/powerpoint/2010/main" val="5336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7AD10-1AC9-D160-B160-C352C3113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Bước 3: Đo độ sáng của vật và hoàn thành bảng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21022-553B-52BD-B406-ABFD5988F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33" y="2444749"/>
            <a:ext cx="6690734" cy="3429002"/>
          </a:xfrm>
          <a:prstGeom prst="roundRect">
            <a:avLst>
              <a:gd name="adj" fmla="val 1370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88B36-B42F-C53E-3A51-D6A4948168B6}"/>
              </a:ext>
            </a:extLst>
          </p:cNvPr>
          <p:cNvSpPr txBox="1"/>
          <p:nvPr/>
        </p:nvSpPr>
        <p:spPr>
          <a:xfrm>
            <a:off x="6781800" y="4718050"/>
            <a:ext cx="157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301 lux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E17E1-E43A-2871-D0DB-F738541117C0}"/>
              </a:ext>
            </a:extLst>
          </p:cNvPr>
          <p:cNvSpPr txBox="1"/>
          <p:nvPr/>
        </p:nvSpPr>
        <p:spPr>
          <a:xfrm>
            <a:off x="6781800" y="5295900"/>
            <a:ext cx="157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264 lux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2970D-9942-4527-288E-5071420F00A9}"/>
              </a:ext>
            </a:extLst>
          </p:cNvPr>
          <p:cNvSpPr txBox="1"/>
          <p:nvPr/>
        </p:nvSpPr>
        <p:spPr>
          <a:xfrm>
            <a:off x="6781800" y="3058180"/>
            <a:ext cx="157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377 lux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C53DD-E386-DA63-87C8-3BF2F45F59A4}"/>
              </a:ext>
            </a:extLst>
          </p:cNvPr>
          <p:cNvSpPr txBox="1"/>
          <p:nvPr/>
        </p:nvSpPr>
        <p:spPr>
          <a:xfrm>
            <a:off x="6781800" y="3585230"/>
            <a:ext cx="157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264 lux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30303-6E89-9318-810C-5037488ED08E}"/>
              </a:ext>
            </a:extLst>
          </p:cNvPr>
          <p:cNvSpPr txBox="1"/>
          <p:nvPr/>
        </p:nvSpPr>
        <p:spPr>
          <a:xfrm>
            <a:off x="6781800" y="4108450"/>
            <a:ext cx="157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264 lux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0DABF51-8B70-8DBD-FAE1-E51146302C22}"/>
              </a:ext>
            </a:extLst>
          </p:cNvPr>
          <p:cNvSpPr/>
          <p:nvPr/>
        </p:nvSpPr>
        <p:spPr>
          <a:xfrm>
            <a:off x="8840958" y="1472302"/>
            <a:ext cx="2902826" cy="1944893"/>
          </a:xfrm>
          <a:prstGeom prst="wedgeRoundRectCallout">
            <a:avLst>
              <a:gd name="adj1" fmla="val -58896"/>
              <a:gd name="adj2" fmla="val 38992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Câu hỏi: Vật nào có độ sáng qua kính râm lớn nhất?</a:t>
            </a:r>
          </a:p>
          <a:p>
            <a:pPr algn="ctr"/>
            <a:r>
              <a:rPr lang="en-US">
                <a:latin typeface="Montserrat Medium" panose="00000600000000000000" pitchFamily="2" charset="-93"/>
              </a:rPr>
              <a:t>So sánh với kết quả ở bước 1</a:t>
            </a:r>
          </a:p>
        </p:txBody>
      </p:sp>
    </p:spTree>
    <p:extLst>
      <p:ext uri="{BB962C8B-B14F-4D97-AF65-F5344CB8AC3E}">
        <p14:creationId xmlns:p14="http://schemas.microsoft.com/office/powerpoint/2010/main" val="25280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30" y="28797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Khởi động</a:t>
            </a:r>
            <a:br>
              <a:rPr lang="en-US" sz="4800"/>
            </a:br>
            <a:br>
              <a:rPr lang="en-US" sz="2200"/>
            </a:br>
            <a:r>
              <a:rPr lang="en-US" sz="4800"/>
              <a:t>Trò chơi "CHỌN KÍNH"</a:t>
            </a:r>
          </a:p>
        </p:txBody>
      </p:sp>
    </p:spTree>
    <p:extLst>
      <p:ext uri="{BB962C8B-B14F-4D97-AF65-F5344CB8AC3E}">
        <p14:creationId xmlns:p14="http://schemas.microsoft.com/office/powerpoint/2010/main" val="41142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4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4</a:t>
            </a:r>
            <a:br>
              <a:rPr lang="en-US" sz="4800"/>
            </a:br>
            <a:br>
              <a:rPr lang="en-US" sz="2200"/>
            </a:br>
            <a:r>
              <a:rPr lang="en-US"/>
              <a:t>TÌM MÀU TRÊN CÁC Ô CỦA RU BÍCH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0462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C1F41-42CE-1FD8-650B-81FDB601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Tô màu vào Ru - bích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9A67B-12BA-0EED-8348-E8E43E399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04" y="2635275"/>
            <a:ext cx="2609587" cy="2560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4FBAF-8854-4D74-3FF6-621D7BB0E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94" y="2635275"/>
            <a:ext cx="2479918" cy="2479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48D74-048B-9899-987C-256A3CA47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15" y="2635275"/>
            <a:ext cx="2528544" cy="24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C1F41-42CE-1FD8-650B-81FDB601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2: Nêu số màu và tên màu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9A67B-12BA-0EED-8348-E8E43E399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04" y="2635275"/>
            <a:ext cx="2609587" cy="2560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4FBAF-8854-4D74-3FF6-621D7BB0E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94" y="2635275"/>
            <a:ext cx="2479918" cy="2479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48D74-048B-9899-987C-256A3CA47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15" y="2635275"/>
            <a:ext cx="2528544" cy="2447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4B2A75-330B-8F87-BD17-40ABB8545C79}"/>
              </a:ext>
            </a:extLst>
          </p:cNvPr>
          <p:cNvSpPr txBox="1"/>
          <p:nvPr/>
        </p:nvSpPr>
        <p:spPr>
          <a:xfrm>
            <a:off x="1473200" y="5570457"/>
            <a:ext cx="9677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nêu số màu và tên màu mà bạn đó đã tô vào các 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vuông?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8DDA9B1-C5E3-DCD2-66F0-972F1294AF7F}"/>
              </a:ext>
            </a:extLst>
          </p:cNvPr>
          <p:cNvSpPr/>
          <p:nvPr/>
        </p:nvSpPr>
        <p:spPr>
          <a:xfrm>
            <a:off x="3771900" y="1766233"/>
            <a:ext cx="1337310" cy="954107"/>
          </a:xfrm>
          <a:prstGeom prst="wedgeEllipse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4 màu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434BC06-BAF0-D4CE-0E3A-99F34CD056FD}"/>
              </a:ext>
            </a:extLst>
          </p:cNvPr>
          <p:cNvSpPr/>
          <p:nvPr/>
        </p:nvSpPr>
        <p:spPr>
          <a:xfrm>
            <a:off x="6732270" y="1766233"/>
            <a:ext cx="1337310" cy="954107"/>
          </a:xfrm>
          <a:prstGeom prst="wedgeEllipse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8 màu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59E3333A-DDCD-7D48-F090-F1EF06E246CE}"/>
              </a:ext>
            </a:extLst>
          </p:cNvPr>
          <p:cNvSpPr/>
          <p:nvPr/>
        </p:nvSpPr>
        <p:spPr>
          <a:xfrm>
            <a:off x="10366484" y="1766233"/>
            <a:ext cx="1337310" cy="954107"/>
          </a:xfrm>
          <a:prstGeom prst="wedgeEllipse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2 màu</a:t>
            </a:r>
          </a:p>
        </p:txBody>
      </p:sp>
    </p:spTree>
    <p:extLst>
      <p:ext uri="{BB962C8B-B14F-4D97-AF65-F5344CB8AC3E}">
        <p14:creationId xmlns:p14="http://schemas.microsoft.com/office/powerpoint/2010/main" val="241261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C1F41-42CE-1FD8-650B-81FDB601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Chọn 6 màu ở trên để trang trí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B2A75-330B-8F87-BD17-40ABB8545C79}"/>
              </a:ext>
            </a:extLst>
          </p:cNvPr>
          <p:cNvSpPr txBox="1"/>
          <p:nvPr/>
        </p:nvSpPr>
        <p:spPr>
          <a:xfrm>
            <a:off x="1473200" y="5570457"/>
            <a:ext cx="9677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chọn 6 màu để trang trí Ru bích dưới đây và chia sẻ Ru bích của em với các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CDD4A-C42B-9992-5754-67FA2BF8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75" y="1914525"/>
            <a:ext cx="31972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3D84-62ED-2201-61E9-33050608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Góc khoa học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08D97A-DBBF-5C9B-D3FA-E33B2601212C}"/>
              </a:ext>
            </a:extLst>
          </p:cNvPr>
          <p:cNvSpPr/>
          <p:nvPr/>
        </p:nvSpPr>
        <p:spPr>
          <a:xfrm>
            <a:off x="6858000" y="738982"/>
            <a:ext cx="3352800" cy="33528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EC72BB-3083-A2E9-47C2-0A66611FCDC6}"/>
              </a:ext>
            </a:extLst>
          </p:cNvPr>
          <p:cNvSpPr/>
          <p:nvPr/>
        </p:nvSpPr>
        <p:spPr>
          <a:xfrm>
            <a:off x="8394700" y="3140075"/>
            <a:ext cx="3352800" cy="33528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576" r="-34030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720A6-86A9-E0E0-F9AD-0D85606E614E}"/>
              </a:ext>
            </a:extLst>
          </p:cNvPr>
          <p:cNvSpPr txBox="1"/>
          <p:nvPr/>
        </p:nvSpPr>
        <p:spPr>
          <a:xfrm>
            <a:off x="838200" y="2161540"/>
            <a:ext cx="5816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Kính râm hay còn gọi là kính mát được đeo để mắt không bị chói nắng, giúp ngăn các tia cực tím làm hại mắt. </a:t>
            </a:r>
          </a:p>
          <a:p>
            <a:pPr algn="just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Hiện nay, kính râm còn thể hiện phong cách thời trang, đeo khi ra biển, đi ngoài trời, trên các sàn diễn, trên phim ảnh.... </a:t>
            </a:r>
          </a:p>
        </p:txBody>
      </p:sp>
    </p:spTree>
    <p:extLst>
      <p:ext uri="{BB962C8B-B14F-4D97-AF65-F5344CB8AC3E}">
        <p14:creationId xmlns:p14="http://schemas.microsoft.com/office/powerpoint/2010/main" val="25021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4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5</a:t>
            </a:r>
            <a:br>
              <a:rPr lang="en-US" sz="4800"/>
            </a:br>
            <a:br>
              <a:rPr lang="en-US" sz="2200"/>
            </a:br>
            <a:r>
              <a:rPr lang="en-US"/>
              <a:t>CỦNG CỐ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7282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D3D2-BA32-F74F-ECEE-34BFA2B5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Câu hỏi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56C5F-5AF7-201A-4CCD-8EABF6C5C4AF}"/>
              </a:ext>
            </a:extLst>
          </p:cNvPr>
          <p:cNvSpPr txBox="1"/>
          <p:nvPr/>
        </p:nvSpPr>
        <p:spPr>
          <a:xfrm>
            <a:off x="685800" y="229870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164FA3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Màu quần áo thay đổi do đâu?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96E36-ADA6-ED52-6000-B58C66C4A593}"/>
              </a:ext>
            </a:extLst>
          </p:cNvPr>
          <p:cNvSpPr txBox="1"/>
          <p:nvPr/>
        </p:nvSpPr>
        <p:spPr>
          <a:xfrm>
            <a:off x="685800" y="316739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A. Do ánh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sáng chiếu vào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73A4-51A2-F452-B4FD-C79408BBEABC}"/>
              </a:ext>
            </a:extLst>
          </p:cNvPr>
          <p:cNvSpPr txBox="1"/>
          <p:nvPr/>
        </p:nvSpPr>
        <p:spPr>
          <a:xfrm>
            <a:off x="685800" y="377447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B. Do người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mặc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59B20-FA31-7A34-A69D-1DEDD610DEDF}"/>
              </a:ext>
            </a:extLst>
          </p:cNvPr>
          <p:cNvSpPr txBox="1"/>
          <p:nvPr/>
        </p:nvSpPr>
        <p:spPr>
          <a:xfrm>
            <a:off x="2918460" y="4770598"/>
            <a:ext cx="654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Đáp án: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 A. Do ánh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sáng chiếu vào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cs typeface="+mn-cs"/>
            </a:endParaRPr>
          </a:p>
        </p:txBody>
      </p:sp>
      <p:pic>
        <p:nvPicPr>
          <p:cNvPr id="7" name="Đáp án">
            <a:extLst>
              <a:ext uri="{FF2B5EF4-FFF2-40B4-BE49-F238E27FC236}">
                <a16:creationId xmlns:a16="http://schemas.microsoft.com/office/drawing/2014/main" id="{6F716427-3D33-FE87-9847-5E3ABE193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4D6C3-3FAC-752A-668E-8A985CAC4514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40157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D3D2-BA32-F74F-ECEE-34BFA2B5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Câu hỏi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56C5F-5AF7-201A-4CCD-8EABF6C5C4AF}"/>
              </a:ext>
            </a:extLst>
          </p:cNvPr>
          <p:cNvSpPr txBox="1"/>
          <p:nvPr/>
        </p:nvSpPr>
        <p:spPr>
          <a:xfrm>
            <a:off x="1143000" y="229870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Kính râm dùng để làm gì?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96E36-ADA6-ED52-6000-B58C66C4A593}"/>
              </a:ext>
            </a:extLst>
          </p:cNvPr>
          <p:cNvSpPr txBox="1"/>
          <p:nvPr/>
        </p:nvSpPr>
        <p:spPr>
          <a:xfrm>
            <a:off x="1143000" y="316739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A. Che nắng cho mắt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73A4-51A2-F452-B4FD-C79408BBEABC}"/>
              </a:ext>
            </a:extLst>
          </p:cNvPr>
          <p:cNvSpPr txBox="1"/>
          <p:nvPr/>
        </p:nvSpPr>
        <p:spPr>
          <a:xfrm>
            <a:off x="1238250" y="3924376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B. Giúp nhìn rõ vật hơn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59B20-FA31-7A34-A69D-1DEDD610DEDF}"/>
              </a:ext>
            </a:extLst>
          </p:cNvPr>
          <p:cNvSpPr txBox="1"/>
          <p:nvPr/>
        </p:nvSpPr>
        <p:spPr>
          <a:xfrm>
            <a:off x="2207260" y="4770598"/>
            <a:ext cx="796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Đáp án: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 A. Che nắng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cho mắt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cs typeface="+mn-cs"/>
            </a:endParaRPr>
          </a:p>
        </p:txBody>
      </p:sp>
      <p:pic>
        <p:nvPicPr>
          <p:cNvPr id="7" name="Đáp án">
            <a:extLst>
              <a:ext uri="{FF2B5EF4-FFF2-40B4-BE49-F238E27FC236}">
                <a16:creationId xmlns:a16="http://schemas.microsoft.com/office/drawing/2014/main" id="{6F716427-3D33-FE87-9847-5E3ABE193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4D6C3-3FAC-752A-668E-8A985CAC4514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9742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02C86-9CBD-3FD2-0E4A-2FFA1DEF7D1D}"/>
              </a:ext>
            </a:extLst>
          </p:cNvPr>
          <p:cNvSpPr txBox="1"/>
          <p:nvPr/>
        </p:nvSpPr>
        <p:spPr>
          <a:xfrm>
            <a:off x="5727700" y="3543300"/>
            <a:ext cx="50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chào các em! Hẹn gặp lại các em ở buổi học sau nhé!</a:t>
            </a:r>
          </a:p>
        </p:txBody>
      </p:sp>
    </p:spTree>
    <p:extLst>
      <p:ext uri="{BB962C8B-B14F-4D97-AF65-F5344CB8AC3E}">
        <p14:creationId xmlns:p14="http://schemas.microsoft.com/office/powerpoint/2010/main" val="345269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4F6D53-0ADE-3D3B-3230-11186449F784}"/>
              </a:ext>
            </a:extLst>
          </p:cNvPr>
          <p:cNvSpPr/>
          <p:nvPr/>
        </p:nvSpPr>
        <p:spPr>
          <a:xfrm>
            <a:off x="6847649" y="2468880"/>
            <a:ext cx="1862012" cy="2000250"/>
          </a:xfrm>
          <a:prstGeom prst="roundRect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BA729-51C7-6DFA-042C-42F31188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68" y="355464"/>
            <a:ext cx="10170795" cy="132556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/>
              <a:t>Câu hỏi 1: </a:t>
            </a:r>
            <a:br>
              <a:rPr lang="en-US" sz="2400"/>
            </a:br>
            <a:r>
              <a:rPr lang="en-US" sz="2400"/>
              <a:t>Chú Nam là một thợ Hàn. Theo em khi làm việc </a:t>
            </a:r>
            <a:br>
              <a:rPr lang="en-US" sz="2400"/>
            </a:br>
            <a:r>
              <a:rPr lang="en-US" sz="2400"/>
              <a:t>chú nên chọn chiếc kính nào sau đây để bảo vệ mắt?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2B7E6-DDC0-86B3-D450-EAF2A6732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91" y="2000250"/>
            <a:ext cx="1695630" cy="485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0C907-CD91-327C-1CEB-F21404CFB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267" y="2914351"/>
            <a:ext cx="923713" cy="1191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FDE0C3-DD64-B6CA-9E28-C384A3FE6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26" y="4045789"/>
            <a:ext cx="3562915" cy="2638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15EF3C-9F37-11CB-AC55-3EBD48186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961" y="3209360"/>
            <a:ext cx="1128889" cy="51928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61A8879-603C-63FC-319C-186B5DDFD28A}"/>
              </a:ext>
            </a:extLst>
          </p:cNvPr>
          <p:cNvSpPr txBox="1">
            <a:spLocks/>
          </p:cNvSpPr>
          <p:nvPr/>
        </p:nvSpPr>
        <p:spPr>
          <a:xfrm>
            <a:off x="7570470" y="2605443"/>
            <a:ext cx="3448050" cy="61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619787-E643-224A-4762-13566FEC9CC1}"/>
              </a:ext>
            </a:extLst>
          </p:cNvPr>
          <p:cNvSpPr/>
          <p:nvPr/>
        </p:nvSpPr>
        <p:spPr>
          <a:xfrm>
            <a:off x="9335400" y="2468880"/>
            <a:ext cx="1862012" cy="2000250"/>
          </a:xfrm>
          <a:prstGeom prst="roundRect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E6F66E89-4EA2-1A3B-CAD1-24DD1440E9BD}"/>
              </a:ext>
            </a:extLst>
          </p:cNvPr>
          <p:cNvSpPr/>
          <p:nvPr/>
        </p:nvSpPr>
        <p:spPr>
          <a:xfrm>
            <a:off x="7517183" y="4719273"/>
            <a:ext cx="690510" cy="6905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101A6BDE-1A32-5B96-9ABD-1DA061E996A8}"/>
              </a:ext>
            </a:extLst>
          </p:cNvPr>
          <p:cNvSpPr/>
          <p:nvPr/>
        </p:nvSpPr>
        <p:spPr>
          <a:xfrm>
            <a:off x="9921150" y="4719273"/>
            <a:ext cx="690510" cy="6905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pic>
        <p:nvPicPr>
          <p:cNvPr id="18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779492E9-3150-2A72-A62D-C932FA252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9621" y="4778038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914458-5CDE-3EFA-D20A-1382F56573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016193" y="4778038"/>
            <a:ext cx="500424" cy="5004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16668C-5FC3-0197-59EA-882DB4BB0652}"/>
              </a:ext>
            </a:extLst>
          </p:cNvPr>
          <p:cNvSpPr txBox="1"/>
          <p:nvPr/>
        </p:nvSpPr>
        <p:spPr>
          <a:xfrm>
            <a:off x="7225665" y="6376656"/>
            <a:ext cx="4137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 Bấm vào hình tròn màu xanh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24607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4F6D53-0ADE-3D3B-3230-11186449F784}"/>
              </a:ext>
            </a:extLst>
          </p:cNvPr>
          <p:cNvSpPr/>
          <p:nvPr/>
        </p:nvSpPr>
        <p:spPr>
          <a:xfrm>
            <a:off x="6847649" y="2468880"/>
            <a:ext cx="1862012" cy="2000250"/>
          </a:xfrm>
          <a:prstGeom prst="roundRect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BA729-51C7-6DFA-042C-42F31188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68" y="355464"/>
            <a:ext cx="10170795" cy="132556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/>
              <a:t>Câu hỏi 2: </a:t>
            </a:r>
            <a:br>
              <a:rPr lang="en-US" sz="2400"/>
            </a:br>
            <a:r>
              <a:rPr lang="en-US" sz="2400"/>
              <a:t>Vào mùa hè, Lan được bố mẹ cho đi biển. Lan thích lắm! Theo em Lan nên chọn chiếc Kính nào để bảo vệ mắt khi ra biển?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1A8879-603C-63FC-319C-186B5DDFD28A}"/>
              </a:ext>
            </a:extLst>
          </p:cNvPr>
          <p:cNvSpPr txBox="1">
            <a:spLocks/>
          </p:cNvSpPr>
          <p:nvPr/>
        </p:nvSpPr>
        <p:spPr>
          <a:xfrm>
            <a:off x="7570470" y="2605443"/>
            <a:ext cx="3448050" cy="617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ma Madurai" panose="00000500000000000000" pitchFamily="2" charset="-93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Arima Madurai" panose="00000500000000000000" pitchFamily="2" charset="-93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619787-E643-224A-4762-13566FEC9CC1}"/>
              </a:ext>
            </a:extLst>
          </p:cNvPr>
          <p:cNvSpPr/>
          <p:nvPr/>
        </p:nvSpPr>
        <p:spPr>
          <a:xfrm>
            <a:off x="9335400" y="2468880"/>
            <a:ext cx="1862012" cy="2000250"/>
          </a:xfrm>
          <a:prstGeom prst="roundRect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6" name="1">
            <a:extLst>
              <a:ext uri="{FF2B5EF4-FFF2-40B4-BE49-F238E27FC236}">
                <a16:creationId xmlns:a16="http://schemas.microsoft.com/office/drawing/2014/main" id="{E6F66E89-4EA2-1A3B-CAD1-24DD1440E9BD}"/>
              </a:ext>
            </a:extLst>
          </p:cNvPr>
          <p:cNvSpPr/>
          <p:nvPr/>
        </p:nvSpPr>
        <p:spPr>
          <a:xfrm>
            <a:off x="7517183" y="4719273"/>
            <a:ext cx="690510" cy="6905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101A6BDE-1A32-5B96-9ABD-1DA061E996A8}"/>
              </a:ext>
            </a:extLst>
          </p:cNvPr>
          <p:cNvSpPr/>
          <p:nvPr/>
        </p:nvSpPr>
        <p:spPr>
          <a:xfrm>
            <a:off x="9921150" y="4719273"/>
            <a:ext cx="690510" cy="6905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pic>
        <p:nvPicPr>
          <p:cNvPr id="18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779492E9-3150-2A72-A62D-C932FA252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63588" y="4767313"/>
            <a:ext cx="648072" cy="489670"/>
          </a:xfrm>
          <a:prstGeom prst="rect">
            <a:avLst/>
          </a:prstGeom>
          <a:noFill/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0914458-5CDE-3EFA-D20A-1382F56573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12226" y="4819978"/>
            <a:ext cx="500424" cy="5004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16668C-5FC3-0197-59EA-882DB4BB0652}"/>
              </a:ext>
            </a:extLst>
          </p:cNvPr>
          <p:cNvSpPr txBox="1"/>
          <p:nvPr/>
        </p:nvSpPr>
        <p:spPr>
          <a:xfrm>
            <a:off x="7225665" y="6376656"/>
            <a:ext cx="4137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 Bấm vào hình tròn màu xanh để hiện đáp án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4F2AA3-8948-F65D-0EAE-7682ECF37A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708" y="2014149"/>
            <a:ext cx="4795106" cy="3429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4BBD38-E894-61FD-A489-B867F6E01D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7274" y="3160655"/>
            <a:ext cx="1660699" cy="697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6C1AB9-ADFA-A02F-AC1C-84800833E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08" y="3006322"/>
            <a:ext cx="1719293" cy="8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30" y="28797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1</a:t>
            </a:r>
            <a:br>
              <a:rPr lang="en-US" sz="4800"/>
            </a:br>
            <a:br>
              <a:rPr lang="en-US" sz="2200"/>
            </a:br>
            <a:r>
              <a:rPr lang="en-US"/>
              <a:t>Thi kể chuyện: " Đôi bạn Ánh sáng và Cà chua"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2581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53E3-13AC-292F-8C55-3D06F43C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/>
              <a:t>Mời em cùng xem video này nhé!</a:t>
            </a:r>
          </a:p>
        </p:txBody>
      </p:sp>
      <p:pic>
        <p:nvPicPr>
          <p:cNvPr id="3" name="Anh Sang va Ca chua chuan">
            <a:hlinkClick r:id="" action="ppaction://media"/>
            <a:extLst>
              <a:ext uri="{FF2B5EF4-FFF2-40B4-BE49-F238E27FC236}">
                <a16:creationId xmlns:a16="http://schemas.microsoft.com/office/drawing/2014/main" id="{38EE9A99-EC3C-02C1-DF25-E89C97C2F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200" y="1135855"/>
            <a:ext cx="9207500" cy="5179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C7C37-80E5-D889-2E74-BAE38DDF6D61}"/>
              </a:ext>
            </a:extLst>
          </p:cNvPr>
          <p:cNvSpPr txBox="1"/>
          <p:nvPr/>
        </p:nvSpPr>
        <p:spPr>
          <a:xfrm>
            <a:off x="7402830" y="6479143"/>
            <a:ext cx="478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(Hoạt cảnh do Happy Slide sản xuất)</a:t>
            </a:r>
          </a:p>
        </p:txBody>
      </p:sp>
    </p:spTree>
    <p:extLst>
      <p:ext uri="{BB962C8B-B14F-4D97-AF65-F5344CB8AC3E}">
        <p14:creationId xmlns:p14="http://schemas.microsoft.com/office/powerpoint/2010/main" val="8871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1F81-D27F-B604-32AF-FBB3931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 kể chuyện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E6508-0031-E55D-DCFD-22A62CAA0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45" y="1268124"/>
            <a:ext cx="3252456" cy="558987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225404D-2EFC-5FDA-413C-0491826AC115}"/>
              </a:ext>
            </a:extLst>
          </p:cNvPr>
          <p:cNvSpPr/>
          <p:nvPr/>
        </p:nvSpPr>
        <p:spPr>
          <a:xfrm>
            <a:off x="7061200" y="785622"/>
            <a:ext cx="3073400" cy="2059178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Em hãy xung phong kể lại câu chuyện này cho cả lớp cùng nghe nhé!</a:t>
            </a:r>
          </a:p>
        </p:txBody>
      </p:sp>
    </p:spTree>
    <p:extLst>
      <p:ext uri="{BB962C8B-B14F-4D97-AF65-F5344CB8AC3E}">
        <p14:creationId xmlns:p14="http://schemas.microsoft.com/office/powerpoint/2010/main" val="5362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4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2</a:t>
            </a:r>
            <a:br>
              <a:rPr lang="en-US" sz="4800"/>
            </a:br>
            <a:br>
              <a:rPr lang="en-US" sz="2200"/>
            </a:br>
            <a:r>
              <a:rPr lang="en-US"/>
              <a:t>ĐOÁN MÀU ÁNH SÁNG CHIẾU VÀO VẬT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0973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BC26-536C-4FF4-763F-A14F23C0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Quan sát 6 vật có màu khác nhau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32C70-0221-3C5C-EEF6-2F79478C6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4231"/>
          <a:stretch/>
        </p:blipFill>
        <p:spPr>
          <a:xfrm>
            <a:off x="3437466" y="2158999"/>
            <a:ext cx="5317068" cy="3162301"/>
          </a:xfrm>
          <a:prstGeom prst="roundRect">
            <a:avLst>
              <a:gd name="adj" fmla="val 12052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6F66B-8104-2E0E-5305-E1872B5D0303}"/>
              </a:ext>
            </a:extLst>
          </p:cNvPr>
          <p:cNvSpPr txBox="1"/>
          <p:nvPr/>
        </p:nvSpPr>
        <p:spPr>
          <a:xfrm>
            <a:off x="1765300" y="5549900"/>
            <a:ext cx="847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Đây là 6 vật khi được chiếu bằng ánh sáng trắng</a:t>
            </a:r>
          </a:p>
        </p:txBody>
      </p:sp>
    </p:spTree>
    <p:extLst>
      <p:ext uri="{BB962C8B-B14F-4D97-AF65-F5344CB8AC3E}">
        <p14:creationId xmlns:p14="http://schemas.microsoft.com/office/powerpoint/2010/main" val="24893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smtClean="0">
            <a:solidFill>
              <a:schemeClr val="tx2"/>
            </a:solidFill>
            <a:latin typeface="Arima Madurai" panose="00000500000000000000" pitchFamily="2" charset="-93"/>
            <a:ea typeface="Roboto" panose="02000000000000000000" pitchFamily="2" charset="0"/>
            <a:cs typeface="Arima Madurai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667</Words>
  <Application>Microsoft Office PowerPoint</Application>
  <PresentationFormat>Widescreen</PresentationFormat>
  <Paragraphs>73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Roboto Black</vt:lpstr>
      <vt:lpstr>Arima Madurai Black</vt:lpstr>
      <vt:lpstr>Roboto</vt:lpstr>
      <vt:lpstr>Montserrat Medium</vt:lpstr>
      <vt:lpstr>Calibri</vt:lpstr>
      <vt:lpstr>Roboto Bold</vt:lpstr>
      <vt:lpstr>Office Theme</vt:lpstr>
      <vt:lpstr>1_Office Theme</vt:lpstr>
      <vt:lpstr>PowerPoint Presentation</vt:lpstr>
      <vt:lpstr>Khởi động  Trò chơi "CHỌN KÍNH"</vt:lpstr>
      <vt:lpstr>Câu hỏi 1:  Chú Nam là một thợ Hàn. Theo em khi làm việc  chú nên chọn chiếc kính nào sau đây để bảo vệ mắt?</vt:lpstr>
      <vt:lpstr>Câu hỏi 2:  Vào mùa hè, Lan được bố mẹ cho đi biển. Lan thích lắm! Theo em Lan nên chọn chiếc Kính nào để bảo vệ mắt khi ra biển?</vt:lpstr>
      <vt:lpstr>Hoạt động 1  Thi kể chuyện: " Đôi bạn Ánh sáng và Cà chua"</vt:lpstr>
      <vt:lpstr>Mời em cùng xem video này nhé!</vt:lpstr>
      <vt:lpstr>Thi kể chuyện</vt:lpstr>
      <vt:lpstr>Hoạt động 2  ĐOÁN MÀU ÁNH SÁNG CHIẾU VÀO VẬT</vt:lpstr>
      <vt:lpstr>Bước 1: Quan sát 6 vật có màu khác nhau</vt:lpstr>
      <vt:lpstr>Bước 2: Chiếu ánh sáng có màu khác nhau</vt:lpstr>
      <vt:lpstr>Bước 3: Nối</vt:lpstr>
      <vt:lpstr>Chia sẻ</vt:lpstr>
      <vt:lpstr>Hoạt động 3  KHÁM PHÁ MÀU SẮC CÁC VẬT QUA KÍNH RÂM</vt:lpstr>
      <vt:lpstr>Chuẩn bị</vt:lpstr>
      <vt:lpstr>Bước 1: So sánh màu sắc các vật</vt:lpstr>
      <vt:lpstr>Bước 1: So sánh màu sắc các vật</vt:lpstr>
      <vt:lpstr>Bước 2: Đặt kính râm ở giữa cảm biến và đèn pin</vt:lpstr>
      <vt:lpstr>Bước 2: Đặt kính râm ở giữa cảm biến và đèn pin</vt:lpstr>
      <vt:lpstr>Bước 3: Đo độ sáng của vật và hoàn thành bảng</vt:lpstr>
      <vt:lpstr>Hoạt động 4  TÌM MÀU TRÊN CÁC Ô CỦA RU BÍCH</vt:lpstr>
      <vt:lpstr>Bước 1: Tô màu vào Ru - bích</vt:lpstr>
      <vt:lpstr>Bước 2: Nêu số màu và tên màu</vt:lpstr>
      <vt:lpstr>Bước 3: Chọn 6 màu ở trên để trang trí</vt:lpstr>
      <vt:lpstr>Góc khoa học</vt:lpstr>
      <vt:lpstr>Hoạt động 5  CỦNG CỐ</vt:lpstr>
      <vt:lpstr>Câu hỏi 1</vt:lpstr>
      <vt:lpstr>Câu hỏi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21</cp:revision>
  <dcterms:created xsi:type="dcterms:W3CDTF">2022-08-16T01:51:37Z</dcterms:created>
  <dcterms:modified xsi:type="dcterms:W3CDTF">2022-10-12T04:02:57Z</dcterms:modified>
</cp:coreProperties>
</file>