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8" r:id="rId2"/>
    <p:sldId id="259" r:id="rId3"/>
    <p:sldId id="256" r:id="rId4"/>
    <p:sldId id="317" r:id="rId5"/>
    <p:sldId id="268" r:id="rId6"/>
    <p:sldId id="270" r:id="rId7"/>
    <p:sldId id="273" r:id="rId8"/>
    <p:sldId id="260" r:id="rId9"/>
    <p:sldId id="282" r:id="rId10"/>
    <p:sldId id="283" r:id="rId11"/>
    <p:sldId id="302" r:id="rId12"/>
    <p:sldId id="287" r:id="rId13"/>
    <p:sldId id="303" r:id="rId14"/>
    <p:sldId id="304" r:id="rId15"/>
    <p:sldId id="306" r:id="rId16"/>
    <p:sldId id="305" r:id="rId17"/>
    <p:sldId id="307" r:id="rId18"/>
    <p:sldId id="308" r:id="rId19"/>
    <p:sldId id="309" r:id="rId20"/>
    <p:sldId id="310" r:id="rId21"/>
    <p:sldId id="311" r:id="rId22"/>
    <p:sldId id="312" r:id="rId23"/>
    <p:sldId id="313" r:id="rId24"/>
    <p:sldId id="314" r:id="rId25"/>
    <p:sldId id="315" r:id="rId26"/>
    <p:sldId id="316" r:id="rId27"/>
    <p:sldId id="277" r:id="rId28"/>
    <p:sldId id="278" r:id="rId29"/>
    <p:sldId id="279" r:id="rId30"/>
    <p:sldId id="280" r:id="rId31"/>
  </p:sldIdLst>
  <p:sldSz cx="12192000" cy="6858000"/>
  <p:notesSz cx="6858000" cy="9144000"/>
  <p:embeddedFontLst>
    <p:embeddedFont>
      <p:font typeface="#9Slide03 AmpleSoft Bold" panose="02000000000000000000" pitchFamily="2" charset="-93"/>
      <p:regular r:id="rId32"/>
    </p:embeddedFont>
    <p:embeddedFont>
      <p:font typeface="#9Slide03 IcielNovecento sans E" panose="00000900000000000000" pitchFamily="2" charset="-93"/>
      <p:bold r:id="rId33"/>
    </p:embeddedFont>
    <p:embeddedFont>
      <p:font typeface="#9Slide07 Itim" panose="00000500000000000000" pitchFamily="2" charset="-34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Montserrat Medium" panose="00000600000000000000" pitchFamily="2" charset="-93"/>
      <p:regular r:id="rId39"/>
      <p:italic r:id="rId40"/>
    </p:embeddedFont>
    <p:embeddedFont>
      <p:font typeface="Quicksand BOLD" pitchFamily="2" charset="-93"/>
      <p:bold r:id="rId41"/>
    </p:embeddedFont>
    <p:embeddedFont>
      <p:font typeface="Roboto" panose="02000000000000000000" pitchFamily="2" charset="0"/>
      <p:regular r:id="rId42"/>
      <p:bold r:id="rId43"/>
      <p:italic r:id="rId44"/>
      <p:boldItalic r:id="rId45"/>
    </p:embeddedFont>
    <p:embeddedFont>
      <p:font typeface="Roboto Black" panose="02000000000000000000" pitchFamily="2" charset="0"/>
      <p:bold r:id="rId46"/>
      <p:bold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ết 1" id="{B8599C8A-92D7-4876-94AE-15A3E68D7634}">
          <p14:sldIdLst>
            <p14:sldId id="258"/>
            <p14:sldId id="259"/>
            <p14:sldId id="256"/>
            <p14:sldId id="317"/>
            <p14:sldId id="268"/>
            <p14:sldId id="270"/>
            <p14:sldId id="273"/>
            <p14:sldId id="260"/>
            <p14:sldId id="282"/>
            <p14:sldId id="283"/>
            <p14:sldId id="302"/>
            <p14:sldId id="287"/>
            <p14:sldId id="303"/>
            <p14:sldId id="304"/>
          </p14:sldIdLst>
        </p14:section>
        <p14:section name="Tiết 2" id="{F8F22D2B-A50C-44A2-8576-2F639E9BBC08}">
          <p14:sldIdLst>
            <p14:sldId id="306"/>
            <p14:sldId id="305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277"/>
            <p14:sldId id="278"/>
            <p14:sldId id="279"/>
            <p14:sldId id="28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7129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53F5A-7060-A678-34E7-28891ACA4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929CDD-C144-4AEF-EC03-2A8CE91346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95A4C-C37D-31B6-8F69-FE10E4829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6207E-6324-355C-1792-BFBBF6632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702EB-07EB-EB7A-62D9-ABEED1137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0675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6A8A60-1DE6-6379-899B-3BF15A5585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21608D-F764-EBF7-521D-1AE46ADD3F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AE7FE-8090-C124-BF5F-F7F046F21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99BAC-18B3-9083-5EEC-A0E267920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AF2AA-1B65-0CBC-9BF3-2E07673E9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1420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0F8FC-0AA0-D43B-2C56-7FD7CCF7D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323C31-FBBA-E4B0-9154-D70534B11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F9E211-61D1-458E-36EA-CABCDDD4B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2F9D13-DB62-940D-3E25-D8E440959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6633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g b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6606EE-8AC8-A5F6-02BD-FCF5F16C4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365E8C-25AD-79D3-03A2-E263936BC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33E5C2-60DC-8BBD-E4FB-F3192851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E3C934-78A0-E942-06AF-5B586B4A6F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673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lide tieu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8BEBF2-F650-B999-D647-AD09F2CFCE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9023EF-D382-B02D-BAE6-742E1A163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3252"/>
            <a:ext cx="105156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1546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AE735-C23F-A729-AE72-B8018C5DE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F5B9B-51CD-3B41-BC78-3109F0C3B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EEE88-F25F-F327-BC5E-52DA33EED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89FE4-8F9C-AD72-EC1F-063355711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94B72-8B14-F5F2-3174-AFEE3DE0C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1611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AC8C4-11FB-42C7-18DE-6ACFD77F72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CFE427-72AC-F62C-0303-8ADD74DE3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08484-3EF8-BAB8-331C-3B0C6C93E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D78828-1840-E74C-A36C-A5FA8052C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FF023-2BC1-6681-A766-A473BD6DF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536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279B9-AFA4-1D3B-13B2-77EFD469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EA793C-F5D0-48AB-C8D9-051142AC9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3681D-D837-81D3-9903-DB139D1C7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D56C8-CF44-0C19-B2AC-706902A63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D88EA-816F-2663-6197-C3A7473F5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6344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C7003-FB30-8D2A-7290-F55EA3AF1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44F845-CFFE-BE8D-335F-03F714192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78A510-26ED-4829-5F71-34CB60FF5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B32159-8218-BBB7-8BCE-A6A4E2653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AC4982C4-8784-22B1-2C4A-D32E12BBFF66}"/>
              </a:ext>
            </a:extLst>
          </p:cNvPr>
          <p:cNvSpPr/>
          <p:nvPr userDrawn="1"/>
        </p:nvSpPr>
        <p:spPr>
          <a:xfrm rot="16200000">
            <a:off x="9682976" y="4348976"/>
            <a:ext cx="2509024" cy="2509024"/>
          </a:xfrm>
          <a:custGeom>
            <a:avLst/>
            <a:gdLst>
              <a:gd name="connsiteX0" fmla="*/ 0 w 2509024"/>
              <a:gd name="connsiteY0" fmla="*/ 2509024 h 2509024"/>
              <a:gd name="connsiteX1" fmla="*/ 0 w 2509024"/>
              <a:gd name="connsiteY1" fmla="*/ 0 h 2509024"/>
              <a:gd name="connsiteX2" fmla="*/ 2509024 w 2509024"/>
              <a:gd name="connsiteY2" fmla="*/ 2509024 h 2509024"/>
              <a:gd name="connsiteX3" fmla="*/ 0 w 2509024"/>
              <a:gd name="connsiteY3" fmla="*/ 2509024 h 2509024"/>
              <a:gd name="connsiteX0" fmla="*/ 0 w 2509024"/>
              <a:gd name="connsiteY0" fmla="*/ 2509024 h 2509024"/>
              <a:gd name="connsiteX1" fmla="*/ 0 w 2509024"/>
              <a:gd name="connsiteY1" fmla="*/ 0 h 2509024"/>
              <a:gd name="connsiteX2" fmla="*/ 1650380 w 2509024"/>
              <a:gd name="connsiteY2" fmla="*/ 1646663 h 2509024"/>
              <a:gd name="connsiteX3" fmla="*/ 2509024 w 2509024"/>
              <a:gd name="connsiteY3" fmla="*/ 2509024 h 2509024"/>
              <a:gd name="connsiteX4" fmla="*/ 0 w 2509024"/>
              <a:gd name="connsiteY4" fmla="*/ 2509024 h 2509024"/>
              <a:gd name="connsiteX0" fmla="*/ 0 w 2509024"/>
              <a:gd name="connsiteY0" fmla="*/ 2509024 h 2509024"/>
              <a:gd name="connsiteX1" fmla="*/ 0 w 2509024"/>
              <a:gd name="connsiteY1" fmla="*/ 0 h 2509024"/>
              <a:gd name="connsiteX2" fmla="*/ 1650380 w 2509024"/>
              <a:gd name="connsiteY2" fmla="*/ 1646663 h 2509024"/>
              <a:gd name="connsiteX3" fmla="*/ 2509024 w 2509024"/>
              <a:gd name="connsiteY3" fmla="*/ 2509024 h 2509024"/>
              <a:gd name="connsiteX4" fmla="*/ 0 w 2509024"/>
              <a:gd name="connsiteY4" fmla="*/ 2509024 h 250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9024" h="2509024">
                <a:moveTo>
                  <a:pt x="0" y="2509024"/>
                </a:moveTo>
                <a:lnTo>
                  <a:pt x="0" y="0"/>
                </a:lnTo>
                <a:cubicBezTo>
                  <a:pt x="550127" y="548888"/>
                  <a:pt x="1308409" y="779345"/>
                  <a:pt x="1650380" y="1646663"/>
                </a:cubicBezTo>
                <a:cubicBezTo>
                  <a:pt x="1992351" y="2513981"/>
                  <a:pt x="2222809" y="2221570"/>
                  <a:pt x="2509024" y="2509024"/>
                </a:cubicBezTo>
                <a:lnTo>
                  <a:pt x="0" y="250902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65266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4B9CF-F151-59B0-90A9-BDA9F2D8B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FCD0A-2D86-6D2E-AB1F-D730A55B9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9CE2DC-171A-C0FB-4E5F-3D64F4613C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5E7854-E79C-1FCE-51A5-1EA3F967D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64A4A2-9B74-131D-088D-EF1A4F5FE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11B3AA-46C7-E4AB-38F6-389D49AE3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90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5E5A5-AA63-1F35-E074-BC0A4D2F7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C0EECD-5DDC-5E03-C280-8D6DBBE1A5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5EFE8B-57EC-711C-F6DC-68DAF967C6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1F37B2-1E8D-2A2F-DEE9-32D5BA00F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764A3D-5A9A-65ED-6722-E5F2EFD68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F86625-C41D-6A1E-E699-42AA1C4A3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8130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2C2F68-BFD8-F176-5A84-C5F703686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6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6E367A-1B51-D7E9-6DA7-00344462E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DF179-81A3-6D48-A25D-18786B0256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45E03-820F-4B7F-9E19-747DD24A9BFA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1878B-AD72-480F-EE63-D40DE92D8F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9ADE5-BC7E-07A6-98B9-AAF72A275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6497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2" r:id="rId2"/>
    <p:sldLayoutId id="2147483654" r:id="rId3"/>
    <p:sldLayoutId id="2147483650" r:id="rId4"/>
    <p:sldLayoutId id="2147483649" r:id="rId5"/>
    <p:sldLayoutId id="2147483651" r:id="rId6"/>
    <p:sldLayoutId id="2147483661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Roboto Black" panose="02000000000000000000" pitchFamily="2" charset="0"/>
          <a:ea typeface="Roboto Black" panose="02000000000000000000" pitchFamily="2" charset="0"/>
          <a:cs typeface="Arima Madurai" panose="00000500000000000000" pitchFamily="2" charset="-93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"/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t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fi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jf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g"/><Relationship Id="rId5" Type="http://schemas.openxmlformats.org/officeDocument/2006/relationships/image" Target="../media/image30.jpe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17" Type="http://schemas.openxmlformats.org/officeDocument/2006/relationships/image" Target="../media/image15.svg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png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19" Type="http://schemas.openxmlformats.org/officeDocument/2006/relationships/image" Target="../media/image17.svg"/><Relationship Id="rId4" Type="http://schemas.openxmlformats.org/officeDocument/2006/relationships/slide" Target="slide2.xml"/><Relationship Id="rId9" Type="http://schemas.openxmlformats.org/officeDocument/2006/relationships/image" Target="../media/image7.svg"/><Relationship Id="rId1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13" Type="http://schemas.openxmlformats.org/officeDocument/2006/relationships/hyperlink" Target="https://en.wikipedia.org/wiki/File:Deletion_icon.svg" TargetMode="External"/><Relationship Id="rId3" Type="http://schemas.openxmlformats.org/officeDocument/2006/relationships/audio" Target="../media/audio2.wav"/><Relationship Id="rId7" Type="http://schemas.openxmlformats.org/officeDocument/2006/relationships/image" Target="../media/image21.emf"/><Relationship Id="rId12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openxmlformats.org/officeDocument/2006/relationships/image" Target="../media/image2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emf"/><Relationship Id="rId11" Type="http://schemas.openxmlformats.org/officeDocument/2006/relationships/image" Target="../media/image25.png"/><Relationship Id="rId5" Type="http://schemas.openxmlformats.org/officeDocument/2006/relationships/image" Target="../media/image19.jpg"/><Relationship Id="rId15" Type="http://schemas.openxmlformats.org/officeDocument/2006/relationships/hyperlink" Target="https://www.needpix.com/photo/download/29457/check-correct-mark-choice-yes-ok-positive-right-checkmark" TargetMode="External"/><Relationship Id="rId10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openxmlformats.org/officeDocument/2006/relationships/image" Target="../media/image23.emf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13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2.emf"/><Relationship Id="rId12" Type="http://schemas.openxmlformats.org/officeDocument/2006/relationships/hyperlink" Target="https://en.wikipedia.org/wiki/File:Deletion_icon.svg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emf"/><Relationship Id="rId11" Type="http://schemas.openxmlformats.org/officeDocument/2006/relationships/image" Target="../media/image26.png"/><Relationship Id="rId5" Type="http://schemas.openxmlformats.org/officeDocument/2006/relationships/image" Target="../media/image19.jpg"/><Relationship Id="rId15" Type="http://schemas.openxmlformats.org/officeDocument/2006/relationships/image" Target="../media/image20.emf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24.png"/><Relationship Id="rId14" Type="http://schemas.openxmlformats.org/officeDocument/2006/relationships/hyperlink" Target="https://www.needpix.com/photo/download/29457/check-correct-mark-choice-yes-ok-positive-right-checkmark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hyperlink" Target="https://www.needpix.com/photo/download/29457/check-correct-mark-choice-yes-ok-positive-right-checkmark" TargetMode="External"/><Relationship Id="rId3" Type="http://schemas.openxmlformats.org/officeDocument/2006/relationships/audio" Target="../media/audio2.wav"/><Relationship Id="rId7" Type="http://schemas.openxmlformats.org/officeDocument/2006/relationships/image" Target="../media/image23.emf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emf"/><Relationship Id="rId11" Type="http://schemas.openxmlformats.org/officeDocument/2006/relationships/hyperlink" Target="https://en.wikipedia.org/wiki/File:Deletion_icon.svg" TargetMode="External"/><Relationship Id="rId5" Type="http://schemas.openxmlformats.org/officeDocument/2006/relationships/image" Target="../media/image19.jpg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openxmlformats.org/officeDocument/2006/relationships/image" Target="../media/image25.png"/><Relationship Id="rId14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2.emf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hyperlink" Target="https://www.needpix.com/photo/download/29457/check-correct-mark-choice-yes-ok-positive-right-checkmark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emf"/><Relationship Id="rId11" Type="http://schemas.openxmlformats.org/officeDocument/2006/relationships/image" Target="../media/image27.png"/><Relationship Id="rId5" Type="http://schemas.openxmlformats.org/officeDocument/2006/relationships/image" Target="../media/image19.jpg"/><Relationship Id="rId10" Type="http://schemas.openxmlformats.org/officeDocument/2006/relationships/hyperlink" Target="https://en.wikipedia.org/wiki/File:Deletion_icon.svg" TargetMode="External"/><Relationship Id="rId4" Type="http://schemas.openxmlformats.org/officeDocument/2006/relationships/audio" Target="../media/audio3.wav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tif"/><Relationship Id="rId3" Type="http://schemas.openxmlformats.org/officeDocument/2006/relationships/image" Target="../media/image29.jpeg"/><Relationship Id="rId7" Type="http://schemas.openxmlformats.org/officeDocument/2006/relationships/image" Target="../media/image33.t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tif"/><Relationship Id="rId5" Type="http://schemas.openxmlformats.org/officeDocument/2006/relationships/image" Target="../media/image31.jp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122191-83B7-7379-3D4F-EFC4645DF21E}"/>
              </a:ext>
            </a:extLst>
          </p:cNvPr>
          <p:cNvSpPr txBox="1"/>
          <p:nvPr/>
        </p:nvSpPr>
        <p:spPr>
          <a:xfrm>
            <a:off x="5452110" y="3429000"/>
            <a:ext cx="512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Chủ đề 2: Nhiệt độ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BDA30C8-A91A-638C-6917-E4BFD8FC1B04}"/>
              </a:ext>
            </a:extLst>
          </p:cNvPr>
          <p:cNvCxnSpPr/>
          <p:nvPr/>
        </p:nvCxnSpPr>
        <p:spPr>
          <a:xfrm>
            <a:off x="5532120" y="4114800"/>
            <a:ext cx="50406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F134420-76EE-149E-0593-0C86A1283939}"/>
              </a:ext>
            </a:extLst>
          </p:cNvPr>
          <p:cNvSpPr txBox="1"/>
          <p:nvPr/>
        </p:nvSpPr>
        <p:spPr>
          <a:xfrm>
            <a:off x="5194935" y="4277381"/>
            <a:ext cx="5634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Bài 4: Thiết kế áo ấm cho vật nuôi</a:t>
            </a:r>
          </a:p>
        </p:txBody>
      </p:sp>
    </p:spTree>
    <p:extLst>
      <p:ext uri="{BB962C8B-B14F-4D97-AF65-F5344CB8AC3E}">
        <p14:creationId xmlns:p14="http://schemas.microsoft.com/office/powerpoint/2010/main" val="360229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998CA-C2C4-B425-5C17-3D7653AE1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Chia sẻ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F7A7CB-B467-3158-DE2B-B6EC2D936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801" y="1809035"/>
            <a:ext cx="5740398" cy="33632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CF97F9-E82E-AAB1-D8EB-5A8878C05C2D}"/>
              </a:ext>
            </a:extLst>
          </p:cNvPr>
          <p:cNvSpPr txBox="1"/>
          <p:nvPr/>
        </p:nvSpPr>
        <p:spPr>
          <a:xfrm>
            <a:off x="1729935" y="5244587"/>
            <a:ext cx="9132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chia sẻ với bạn lí do em chọn đồ cho các con vật ở trên</a:t>
            </a:r>
          </a:p>
        </p:txBody>
      </p:sp>
    </p:spTree>
    <p:extLst>
      <p:ext uri="{BB962C8B-B14F-4D97-AF65-F5344CB8AC3E}">
        <p14:creationId xmlns:p14="http://schemas.microsoft.com/office/powerpoint/2010/main" val="1091311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11D999-0366-90C4-9E93-E8FCD6AACBFA}"/>
              </a:ext>
            </a:extLst>
          </p:cNvPr>
          <p:cNvSpPr txBox="1"/>
          <p:nvPr/>
        </p:nvSpPr>
        <p:spPr>
          <a:xfrm>
            <a:off x="3535680" y="2663190"/>
            <a:ext cx="512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Hoạt động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5B687E-9E2B-E0E1-6E85-6F7700A82982}"/>
              </a:ext>
            </a:extLst>
          </p:cNvPr>
          <p:cNvSpPr txBox="1"/>
          <p:nvPr/>
        </p:nvSpPr>
        <p:spPr>
          <a:xfrm>
            <a:off x="1779270" y="3317648"/>
            <a:ext cx="8633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MAY ÁO CHO VẬT NUÔI CỦA EM</a:t>
            </a:r>
          </a:p>
        </p:txBody>
      </p:sp>
    </p:spTree>
    <p:extLst>
      <p:ext uri="{BB962C8B-B14F-4D97-AF65-F5344CB8AC3E}">
        <p14:creationId xmlns:p14="http://schemas.microsoft.com/office/powerpoint/2010/main" val="75227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998CA-C2C4-B425-5C17-3D7653AE1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Bước 1: Tô màu cho con vật em muốn may áo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04AED21-8743-0C8C-17E6-B8BF47F1495F}"/>
              </a:ext>
            </a:extLst>
          </p:cNvPr>
          <p:cNvSpPr/>
          <p:nvPr/>
        </p:nvSpPr>
        <p:spPr>
          <a:xfrm>
            <a:off x="1989549" y="1804228"/>
            <a:ext cx="1904363" cy="1904363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3265" t="622" r="-168459" b="-20089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8ADDA13-EDC9-214E-23A5-B49AB183ECA9}"/>
              </a:ext>
            </a:extLst>
          </p:cNvPr>
          <p:cNvSpPr/>
          <p:nvPr/>
        </p:nvSpPr>
        <p:spPr>
          <a:xfrm>
            <a:off x="5081323" y="1804228"/>
            <a:ext cx="1904363" cy="1904363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2886" t="-4176" r="-72496" b="-23754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6249E0C-47B6-6615-EDAF-14CC71AFFC52}"/>
              </a:ext>
            </a:extLst>
          </p:cNvPr>
          <p:cNvSpPr/>
          <p:nvPr/>
        </p:nvSpPr>
        <p:spPr>
          <a:xfrm>
            <a:off x="8173097" y="1804228"/>
            <a:ext cx="2053107" cy="2053107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63032" r="-116023" b="-7103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B2F183B-7867-B650-B990-54204A38380D}"/>
              </a:ext>
            </a:extLst>
          </p:cNvPr>
          <p:cNvSpPr/>
          <p:nvPr/>
        </p:nvSpPr>
        <p:spPr>
          <a:xfrm>
            <a:off x="1989549" y="4182749"/>
            <a:ext cx="1904363" cy="1904363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8174" t="-107577" r="-46863" b="-12293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C1CE5EB-5E5B-BA0C-E019-210EB2A0CC2F}"/>
              </a:ext>
            </a:extLst>
          </p:cNvPr>
          <p:cNvSpPr/>
          <p:nvPr/>
        </p:nvSpPr>
        <p:spPr>
          <a:xfrm>
            <a:off x="5081323" y="4182749"/>
            <a:ext cx="1904363" cy="1904363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7738" t="-214336" r="-166223" b="-417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23D2DEF-45B8-4CBD-80B7-DE81D29463C4}"/>
              </a:ext>
            </a:extLst>
          </p:cNvPr>
          <p:cNvSpPr/>
          <p:nvPr/>
        </p:nvSpPr>
        <p:spPr>
          <a:xfrm>
            <a:off x="8173097" y="4182749"/>
            <a:ext cx="2053107" cy="2053107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8954" t="-212313" r="-43138" b="-417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95573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998CA-C2C4-B425-5C17-3D7653AE1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Chia sẻ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CF97F9-E82E-AAB1-D8EB-5A8878C05C2D}"/>
              </a:ext>
            </a:extLst>
          </p:cNvPr>
          <p:cNvSpPr txBox="1"/>
          <p:nvPr/>
        </p:nvSpPr>
        <p:spPr>
          <a:xfrm>
            <a:off x="1088282" y="5379184"/>
            <a:ext cx="9132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chia sẻ với bạn lí do em chọn con vật đó nhé!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72EB31-E27B-9815-3876-B0EFF2AD4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1047750"/>
            <a:ext cx="4762500" cy="47625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9503F59-F3A6-580E-D536-86238BBF0C94}"/>
              </a:ext>
            </a:extLst>
          </p:cNvPr>
          <p:cNvSpPr/>
          <p:nvPr/>
        </p:nvSpPr>
        <p:spPr>
          <a:xfrm>
            <a:off x="4662224" y="2929363"/>
            <a:ext cx="999273" cy="999273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8174" t="-107577" r="-46863" b="-12293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7C00A645-28B4-579B-A439-1E53932E4AB4}"/>
              </a:ext>
            </a:extLst>
          </p:cNvPr>
          <p:cNvSpPr/>
          <p:nvPr/>
        </p:nvSpPr>
        <p:spPr>
          <a:xfrm>
            <a:off x="7587574" y="615176"/>
            <a:ext cx="2633278" cy="1485998"/>
          </a:xfrm>
          <a:prstGeom prst="wedgeEllipseCallout">
            <a:avLst>
              <a:gd name="adj1" fmla="val -49647"/>
              <a:gd name="adj2" fmla="val 4678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Montserrat Medium" panose="00000600000000000000" pitchFamily="2" charset="-93"/>
              </a:rPr>
              <a:t>Tớ chọn con lợn là vì trông nó mũm mĩm giống tớ!</a:t>
            </a:r>
          </a:p>
        </p:txBody>
      </p:sp>
    </p:spTree>
    <p:extLst>
      <p:ext uri="{BB962C8B-B14F-4D97-AF65-F5344CB8AC3E}">
        <p14:creationId xmlns:p14="http://schemas.microsoft.com/office/powerpoint/2010/main" val="120656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32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 animBg="1"/>
      <p:bldP spid="8" grpId="0" animBg="1"/>
      <p:bldP spid="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998CA-C2C4-B425-5C17-3D7653AE1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Bước 2: Dùng đất nặn hình con vật em đã chọn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4D7DD7-67BE-8E29-B20E-30875EFB4C9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432" y="1759896"/>
            <a:ext cx="4144794" cy="414479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4186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11D999-0366-90C4-9E93-E8FCD6AACBFA}"/>
              </a:ext>
            </a:extLst>
          </p:cNvPr>
          <p:cNvSpPr txBox="1"/>
          <p:nvPr/>
        </p:nvSpPr>
        <p:spPr>
          <a:xfrm>
            <a:off x="3535680" y="2663190"/>
            <a:ext cx="512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Hoạt động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5B687E-9E2B-E0E1-6E85-6F7700A82982}"/>
              </a:ext>
            </a:extLst>
          </p:cNvPr>
          <p:cNvSpPr txBox="1"/>
          <p:nvPr/>
        </p:nvSpPr>
        <p:spPr>
          <a:xfrm>
            <a:off x="1779270" y="3317648"/>
            <a:ext cx="8633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MAY ÁO CHO VẬT NUÔI CỦA EM (tiếp)</a:t>
            </a:r>
          </a:p>
        </p:txBody>
      </p:sp>
    </p:spTree>
    <p:extLst>
      <p:ext uri="{BB962C8B-B14F-4D97-AF65-F5344CB8AC3E}">
        <p14:creationId xmlns:p14="http://schemas.microsoft.com/office/powerpoint/2010/main" val="241525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998CA-C2C4-B425-5C17-3D7653AE1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Bước 3: May áo cho vật nuôi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3EDCA9-EC27-B963-8E10-F53ED92F1F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88"/>
          <a:stretch/>
        </p:blipFill>
        <p:spPr>
          <a:xfrm>
            <a:off x="3132305" y="1960018"/>
            <a:ext cx="6303523" cy="29379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D8AFA2-2618-F385-5963-DA3ED26A7687}"/>
              </a:ext>
            </a:extLst>
          </p:cNvPr>
          <p:cNvSpPr txBox="1"/>
          <p:nvPr/>
        </p:nvSpPr>
        <p:spPr>
          <a:xfrm>
            <a:off x="2062264" y="5272391"/>
            <a:ext cx="2023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Bông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2ADC02-CC8A-C52E-F2AD-F4583F4EE29E}"/>
              </a:ext>
            </a:extLst>
          </p:cNvPr>
          <p:cNvSpPr txBox="1"/>
          <p:nvPr/>
        </p:nvSpPr>
        <p:spPr>
          <a:xfrm>
            <a:off x="4883287" y="5272391"/>
            <a:ext cx="1212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Vải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DDBCD4-1C17-14AB-29D2-752FF3CA4101}"/>
              </a:ext>
            </a:extLst>
          </p:cNvPr>
          <p:cNvSpPr txBox="1"/>
          <p:nvPr/>
        </p:nvSpPr>
        <p:spPr>
          <a:xfrm>
            <a:off x="6459167" y="5272391"/>
            <a:ext cx="20233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Băng dính 2 mặt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F908FE-17B8-5D62-3641-60BF19A60EFA}"/>
              </a:ext>
            </a:extLst>
          </p:cNvPr>
          <p:cNvSpPr txBox="1"/>
          <p:nvPr/>
        </p:nvSpPr>
        <p:spPr>
          <a:xfrm>
            <a:off x="7448686" y="1167012"/>
            <a:ext cx="1212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Kéo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53626B-DCCE-1A62-226F-2F709F9A15CA}"/>
              </a:ext>
            </a:extLst>
          </p:cNvPr>
          <p:cNvSpPr txBox="1"/>
          <p:nvPr/>
        </p:nvSpPr>
        <p:spPr>
          <a:xfrm>
            <a:off x="9974094" y="4105539"/>
            <a:ext cx="2166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Đất nặn</a:t>
            </a:r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4A5A3DC4-6694-C0CC-11B6-F2D8B3739877}"/>
              </a:ext>
            </a:extLst>
          </p:cNvPr>
          <p:cNvCxnSpPr/>
          <p:nvPr/>
        </p:nvCxnSpPr>
        <p:spPr>
          <a:xfrm rot="5400000" flipH="1" flipV="1">
            <a:off x="2490281" y="3677056"/>
            <a:ext cx="1459149" cy="1342417"/>
          </a:xfrm>
          <a:prstGeom prst="bentConnector3">
            <a:avLst/>
          </a:prstGeom>
          <a:ln>
            <a:solidFill>
              <a:schemeClr val="tx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3DC0423E-884F-EBC4-4731-1175DCFBE9C9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563428" y="4179082"/>
            <a:ext cx="1353077" cy="376134"/>
          </a:xfrm>
          <a:prstGeom prst="bentConnector3">
            <a:avLst/>
          </a:prstGeom>
          <a:ln>
            <a:solidFill>
              <a:schemeClr val="tx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658A3042-DC03-EF61-8FD0-FD60E980198F}"/>
              </a:ext>
            </a:extLst>
          </p:cNvPr>
          <p:cNvCxnSpPr>
            <a:cxnSpLocks/>
          </p:cNvCxnSpPr>
          <p:nvPr/>
        </p:nvCxnSpPr>
        <p:spPr>
          <a:xfrm rot="16200000" flipV="1">
            <a:off x="6256041" y="4038993"/>
            <a:ext cx="1353077" cy="544757"/>
          </a:xfrm>
          <a:prstGeom prst="bentConnector3">
            <a:avLst/>
          </a:prstGeom>
          <a:ln>
            <a:solidFill>
              <a:schemeClr val="tx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17267510-B05D-06BA-3ED9-B02C1799571E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074644" y="2154203"/>
            <a:ext cx="1082064" cy="333979"/>
          </a:xfrm>
          <a:prstGeom prst="bentConnector3">
            <a:avLst/>
          </a:prstGeom>
          <a:ln>
            <a:solidFill>
              <a:schemeClr val="tx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4EF65EAB-C0BC-EDD7-2AF4-184E4EB252DD}"/>
              </a:ext>
            </a:extLst>
          </p:cNvPr>
          <p:cNvCxnSpPr>
            <a:cxnSpLocks/>
          </p:cNvCxnSpPr>
          <p:nvPr/>
        </p:nvCxnSpPr>
        <p:spPr>
          <a:xfrm>
            <a:off x="8482522" y="3690610"/>
            <a:ext cx="1200551" cy="620761"/>
          </a:xfrm>
          <a:prstGeom prst="bentConnector3">
            <a:avLst>
              <a:gd name="adj1" fmla="val 50000"/>
            </a:avLst>
          </a:prstGeom>
          <a:ln>
            <a:solidFill>
              <a:schemeClr val="tx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177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998CA-C2C4-B425-5C17-3D7653AE1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Bước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CF97F9-E82E-AAB1-D8EB-5A8878C05C2D}"/>
              </a:ext>
            </a:extLst>
          </p:cNvPr>
          <p:cNvSpPr txBox="1"/>
          <p:nvPr/>
        </p:nvSpPr>
        <p:spPr>
          <a:xfrm>
            <a:off x="1529715" y="5379184"/>
            <a:ext cx="9132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Tạo khuôn vải. Dùng bút kẻ theo hình mẫu đã chuẩn bị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57C397-9C4E-908B-82A2-6E77816B5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899" y="1478815"/>
            <a:ext cx="4902202" cy="357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55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998CA-C2C4-B425-5C17-3D7653AE1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Bước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CF97F9-E82E-AAB1-D8EB-5A8878C05C2D}"/>
              </a:ext>
            </a:extLst>
          </p:cNvPr>
          <p:cNvSpPr txBox="1"/>
          <p:nvPr/>
        </p:nvSpPr>
        <p:spPr>
          <a:xfrm>
            <a:off x="1529715" y="5379184"/>
            <a:ext cx="9132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Cắt theo đường đã kẻ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6C181E-DF37-9B49-31D5-74E5DB56C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13" r="4439"/>
          <a:stretch/>
        </p:blipFill>
        <p:spPr>
          <a:xfrm>
            <a:off x="3413125" y="1612232"/>
            <a:ext cx="5197476" cy="34414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727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998CA-C2C4-B425-5C17-3D7653AE1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Bước 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CF97F9-E82E-AAB1-D8EB-5A8878C05C2D}"/>
              </a:ext>
            </a:extLst>
          </p:cNvPr>
          <p:cNvSpPr txBox="1"/>
          <p:nvPr/>
        </p:nvSpPr>
        <p:spPr>
          <a:xfrm>
            <a:off x="1529715" y="5379184"/>
            <a:ext cx="9132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Dùng băng dính hai mặt dính vào các viền trong của vải vào nhau, để trống một lỗ nhỏ để nhồi bông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63ED41-7E5C-D6CC-11D5-CB1877C801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50" y="1478815"/>
            <a:ext cx="4991100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09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11D999-0366-90C4-9E93-E8FCD6AACBFA}"/>
              </a:ext>
            </a:extLst>
          </p:cNvPr>
          <p:cNvSpPr txBox="1"/>
          <p:nvPr/>
        </p:nvSpPr>
        <p:spPr>
          <a:xfrm>
            <a:off x="3535680" y="2663190"/>
            <a:ext cx="512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Khởi động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5B687E-9E2B-E0E1-6E85-6F7700A82982}"/>
              </a:ext>
            </a:extLst>
          </p:cNvPr>
          <p:cNvSpPr txBox="1"/>
          <p:nvPr/>
        </p:nvSpPr>
        <p:spPr>
          <a:xfrm>
            <a:off x="1813560" y="3247965"/>
            <a:ext cx="8564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TRÒ CHƠI: LÀM SẠCH DÒNG SÔNG</a:t>
            </a:r>
          </a:p>
        </p:txBody>
      </p:sp>
    </p:spTree>
    <p:extLst>
      <p:ext uri="{BB962C8B-B14F-4D97-AF65-F5344CB8AC3E}">
        <p14:creationId xmlns:p14="http://schemas.microsoft.com/office/powerpoint/2010/main" val="260231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998CA-C2C4-B425-5C17-3D7653AE1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Bước 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CF97F9-E82E-AAB1-D8EB-5A8878C05C2D}"/>
              </a:ext>
            </a:extLst>
          </p:cNvPr>
          <p:cNvSpPr txBox="1"/>
          <p:nvPr/>
        </p:nvSpPr>
        <p:spPr>
          <a:xfrm>
            <a:off x="1529715" y="5379184"/>
            <a:ext cx="9132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Dùng tay nhồi bông vào giữa hai lớp vải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95FFD1-EEC9-8610-DC70-8ACE377957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637" y="1347787"/>
            <a:ext cx="5038725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0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998CA-C2C4-B425-5C17-3D7653AE1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Bước 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CF97F9-E82E-AAB1-D8EB-5A8878C05C2D}"/>
              </a:ext>
            </a:extLst>
          </p:cNvPr>
          <p:cNvSpPr txBox="1"/>
          <p:nvPr/>
        </p:nvSpPr>
        <p:spPr>
          <a:xfrm>
            <a:off x="1529715" y="5379184"/>
            <a:ext cx="9132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Dùng băng dính hai mặt dình vào vị trí 1 - 2 để tạo thành nút thắt ở vị trí cổ áo, vị trí 3 - 4 tạo thành bụng áo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B61071-0C09-A99F-261A-C5728F0AF5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787" y="1328737"/>
            <a:ext cx="4924425" cy="38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80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998CA-C2C4-B425-5C17-3D7653AE1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Bước 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CF97F9-E82E-AAB1-D8EB-5A8878C05C2D}"/>
              </a:ext>
            </a:extLst>
          </p:cNvPr>
          <p:cNvSpPr txBox="1"/>
          <p:nvPr/>
        </p:nvSpPr>
        <p:spPr>
          <a:xfrm>
            <a:off x="1529715" y="5379184"/>
            <a:ext cx="9132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Đặt áo lên con vật bằng đất nặn, dùng băng dính </a:t>
            </a:r>
          </a:p>
          <a:p>
            <a:pPr algn="ctr"/>
            <a:r>
              <a:rPr lang="en-US" sz="2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cố định cố áo và bụng áo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26C57F-14AE-175E-09AC-DE79E4B13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212" y="1035050"/>
            <a:ext cx="4981575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25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11D999-0366-90C4-9E93-E8FCD6AACBFA}"/>
              </a:ext>
            </a:extLst>
          </p:cNvPr>
          <p:cNvSpPr txBox="1"/>
          <p:nvPr/>
        </p:nvSpPr>
        <p:spPr>
          <a:xfrm>
            <a:off x="3535680" y="2663190"/>
            <a:ext cx="512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Hoạt động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5B687E-9E2B-E0E1-6E85-6F7700A82982}"/>
              </a:ext>
            </a:extLst>
          </p:cNvPr>
          <p:cNvSpPr txBox="1"/>
          <p:nvPr/>
        </p:nvSpPr>
        <p:spPr>
          <a:xfrm>
            <a:off x="1779270" y="3317648"/>
            <a:ext cx="86334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CUỘC THI CHIẾC ÁO ẤM VẬT NUÔI </a:t>
            </a:r>
          </a:p>
          <a:p>
            <a:pPr algn="ctr"/>
            <a:r>
              <a:rPr lang="en-US" sz="320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ĐẸP NHẤT, ẤM NHẤT</a:t>
            </a:r>
          </a:p>
        </p:txBody>
      </p:sp>
    </p:spTree>
    <p:extLst>
      <p:ext uri="{BB962C8B-B14F-4D97-AF65-F5344CB8AC3E}">
        <p14:creationId xmlns:p14="http://schemas.microsoft.com/office/powerpoint/2010/main" val="24109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998CA-C2C4-B425-5C17-3D7653AE1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Hướng dẫn thi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D5A5A70-17D0-0F80-66FB-F18CD3BCF7F9}"/>
              </a:ext>
            </a:extLst>
          </p:cNvPr>
          <p:cNvSpPr/>
          <p:nvPr/>
        </p:nvSpPr>
        <p:spPr>
          <a:xfrm>
            <a:off x="1295400" y="1778000"/>
            <a:ext cx="2730500" cy="27305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16AE32-3977-0BE7-21E4-1BA26940A4D1}"/>
              </a:ext>
            </a:extLst>
          </p:cNvPr>
          <p:cNvSpPr txBox="1"/>
          <p:nvPr/>
        </p:nvSpPr>
        <p:spPr>
          <a:xfrm>
            <a:off x="698500" y="4978400"/>
            <a:ext cx="3733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Trưng bày thú cưng </a:t>
            </a:r>
          </a:p>
          <a:p>
            <a:pPr algn="ctr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 áo ấm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3AED828-BED9-A13B-DF4E-6195C4C736D9}"/>
              </a:ext>
            </a:extLst>
          </p:cNvPr>
          <p:cNvSpPr/>
          <p:nvPr/>
        </p:nvSpPr>
        <p:spPr>
          <a:xfrm>
            <a:off x="5029200" y="1778000"/>
            <a:ext cx="2730500" cy="27305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63D21F-D929-A73A-66C6-8EE8B5079C3D}"/>
              </a:ext>
            </a:extLst>
          </p:cNvPr>
          <p:cNvSpPr txBox="1"/>
          <p:nvPr/>
        </p:nvSpPr>
        <p:spPr>
          <a:xfrm>
            <a:off x="4432300" y="4978400"/>
            <a:ext cx="3733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Giới thiệu tên áo, nguyên liệu và </a:t>
            </a:r>
          </a:p>
          <a:p>
            <a:pPr algn="ctr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cách làm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248CB21-3154-AFB1-1AB7-AC2C1CAE69DA}"/>
              </a:ext>
            </a:extLst>
          </p:cNvPr>
          <p:cNvSpPr/>
          <p:nvPr/>
        </p:nvSpPr>
        <p:spPr>
          <a:xfrm>
            <a:off x="8686800" y="1778000"/>
            <a:ext cx="2730500" cy="27305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B627BF-556D-01B7-053F-E0673379B008}"/>
              </a:ext>
            </a:extLst>
          </p:cNvPr>
          <p:cNvSpPr txBox="1"/>
          <p:nvPr/>
        </p:nvSpPr>
        <p:spPr>
          <a:xfrm>
            <a:off x="8089900" y="4978400"/>
            <a:ext cx="3733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Bình chọn chiếc áo đẹp nhất, ấm nhất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5A0A05C-2529-2094-5A37-6E3B95CBE09A}"/>
              </a:ext>
            </a:extLst>
          </p:cNvPr>
          <p:cNvSpPr/>
          <p:nvPr/>
        </p:nvSpPr>
        <p:spPr>
          <a:xfrm>
            <a:off x="1864995" y="2347595"/>
            <a:ext cx="1591310" cy="159131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6065" b="-30929"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AE5521E-5DE8-A513-84C8-ADB5A606CC31}"/>
              </a:ext>
            </a:extLst>
          </p:cNvPr>
          <p:cNvSpPr/>
          <p:nvPr/>
        </p:nvSpPr>
        <p:spPr>
          <a:xfrm>
            <a:off x="5668645" y="2417445"/>
            <a:ext cx="1451610" cy="145161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141" r="-1141"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8D346F1-A1E0-0C8E-03FA-0C3B0C99FE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702" y="2417445"/>
            <a:ext cx="1396695" cy="139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6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/>
      <p:bldP spid="7" grpId="0" animBg="1"/>
      <p:bldP spid="8" grpId="0"/>
      <p:bldP spid="9" grpId="0" animBg="1"/>
      <p:bldP spid="10" grpId="0"/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998CA-C2C4-B425-5C17-3D7653AE1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Tiêu chí bình chọn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16AE32-3977-0BE7-21E4-1BA26940A4D1}"/>
              </a:ext>
            </a:extLst>
          </p:cNvPr>
          <p:cNvSpPr txBox="1"/>
          <p:nvPr/>
        </p:nvSpPr>
        <p:spPr>
          <a:xfrm>
            <a:off x="495300" y="1879600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Áo đẹp là áo có các tiêu chí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8C9F82-FDB6-3778-BC0B-2E1B1FC49814}"/>
              </a:ext>
            </a:extLst>
          </p:cNvPr>
          <p:cNvSpPr txBox="1"/>
          <p:nvPr/>
        </p:nvSpPr>
        <p:spPr>
          <a:xfrm>
            <a:off x="1866900" y="2534385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Đủ phần cổ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12D069-0684-E4BB-78F1-8098A812A863}"/>
              </a:ext>
            </a:extLst>
          </p:cNvPr>
          <p:cNvSpPr txBox="1"/>
          <p:nvPr/>
        </p:nvSpPr>
        <p:spPr>
          <a:xfrm>
            <a:off x="1866900" y="3175000"/>
            <a:ext cx="5041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Hở phần chân (hoặc cánh)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613E40-F062-51F5-060C-0855D9630DC9}"/>
              </a:ext>
            </a:extLst>
          </p:cNvPr>
          <p:cNvSpPr txBox="1"/>
          <p:nvPr/>
        </p:nvSpPr>
        <p:spPr>
          <a:xfrm>
            <a:off x="1866900" y="3815615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Màu sắc hài hòa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639E80-46BD-3C25-9E5A-08101E866331}"/>
              </a:ext>
            </a:extLst>
          </p:cNvPr>
          <p:cNvSpPr txBox="1"/>
          <p:nvPr/>
        </p:nvSpPr>
        <p:spPr>
          <a:xfrm>
            <a:off x="1866900" y="4456230"/>
            <a:ext cx="5346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Áo chắc chắn, không bị xô lệch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0D3DFE-C2A4-4B5A-9A10-067AC1B28429}"/>
              </a:ext>
            </a:extLst>
          </p:cNvPr>
          <p:cNvSpPr txBox="1"/>
          <p:nvPr/>
        </p:nvSpPr>
        <p:spPr>
          <a:xfrm>
            <a:off x="1866900" y="5125185"/>
            <a:ext cx="5346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Tháo cởi dễ dàng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1A4BD6F-4976-4C91-86A1-3D0B94C5F1D3}"/>
              </a:ext>
            </a:extLst>
          </p:cNvPr>
          <p:cNvSpPr/>
          <p:nvPr/>
        </p:nvSpPr>
        <p:spPr>
          <a:xfrm>
            <a:off x="8145780" y="3266230"/>
            <a:ext cx="1451610" cy="145161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141" r="-1141"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0D8E47C-9BC7-6483-4F68-55264A65EDB9}"/>
              </a:ext>
            </a:extLst>
          </p:cNvPr>
          <p:cNvSpPr/>
          <p:nvPr/>
        </p:nvSpPr>
        <p:spPr>
          <a:xfrm>
            <a:off x="9453563" y="1868895"/>
            <a:ext cx="1451610" cy="145161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1860"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98F238B-3F19-D361-977D-3143C1D29CC9}"/>
              </a:ext>
            </a:extLst>
          </p:cNvPr>
          <p:cNvSpPr/>
          <p:nvPr/>
        </p:nvSpPr>
        <p:spPr>
          <a:xfrm>
            <a:off x="9902190" y="3673575"/>
            <a:ext cx="1451610" cy="1451610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7528" b="-6374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97579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4" grpId="0"/>
      <p:bldP spid="5" grpId="0"/>
      <p:bldP spid="13" grpId="0"/>
      <p:bldP spid="15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998CA-C2C4-B425-5C17-3D7653AE1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Góc khoa học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1BAF92-1287-7541-906B-35B2F10CE415}"/>
              </a:ext>
            </a:extLst>
          </p:cNvPr>
          <p:cNvSpPr txBox="1"/>
          <p:nvPr/>
        </p:nvSpPr>
        <p:spPr>
          <a:xfrm>
            <a:off x="1181100" y="1981200"/>
            <a:ext cx="64389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Vào mùa đông, để giữ ấm cho trâu, bò....người nông dân đã làm nhiều cách khác nhau như: che kín chuồng nuôi, trải rơm trong chuồng nuôi, dùng chăn, bao tải để làm áo ấm cho chúng.</a:t>
            </a:r>
          </a:p>
          <a:p>
            <a:pPr algn="just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Ngoài ra, trâu bò còn được ăn cỏ khô, uống nước ấm để làm ấm cơ thể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96343F-6374-F7D6-95B9-45B1EF0CDBF0}"/>
              </a:ext>
            </a:extLst>
          </p:cNvPr>
          <p:cNvSpPr/>
          <p:nvPr/>
        </p:nvSpPr>
        <p:spPr>
          <a:xfrm>
            <a:off x="8140700" y="1752600"/>
            <a:ext cx="3505200" cy="2540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242" r="-724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066BF8-4556-CC7D-E38E-AD0737B07FC7}"/>
              </a:ext>
            </a:extLst>
          </p:cNvPr>
          <p:cNvSpPr/>
          <p:nvPr/>
        </p:nvSpPr>
        <p:spPr>
          <a:xfrm>
            <a:off x="8178800" y="4419600"/>
            <a:ext cx="2209800" cy="1524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320" b="-132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842374-EA0D-F676-5044-FACB711210DE}"/>
              </a:ext>
            </a:extLst>
          </p:cNvPr>
          <p:cNvSpPr/>
          <p:nvPr/>
        </p:nvSpPr>
        <p:spPr>
          <a:xfrm>
            <a:off x="10541000" y="4419600"/>
            <a:ext cx="1104900" cy="1524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96881" r="-4942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49704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11D999-0366-90C4-9E93-E8FCD6AACBFA}"/>
              </a:ext>
            </a:extLst>
          </p:cNvPr>
          <p:cNvSpPr txBox="1"/>
          <p:nvPr/>
        </p:nvSpPr>
        <p:spPr>
          <a:xfrm>
            <a:off x="3535680" y="2663190"/>
            <a:ext cx="512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Hoạt động 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5B687E-9E2B-E0E1-6E85-6F7700A82982}"/>
              </a:ext>
            </a:extLst>
          </p:cNvPr>
          <p:cNvSpPr txBox="1"/>
          <p:nvPr/>
        </p:nvSpPr>
        <p:spPr>
          <a:xfrm>
            <a:off x="1905000" y="3247965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155333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AA06A-88A9-FF87-E93F-4CC1198F9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700" y="1104089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/>
              <a:t>Câu hỏi 1: Các con vật vào mùa đông thường như thế nào?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CB1D7F-A118-ED50-3859-7EF90F013CA8}"/>
              </a:ext>
            </a:extLst>
          </p:cNvPr>
          <p:cNvSpPr txBox="1"/>
          <p:nvPr/>
        </p:nvSpPr>
        <p:spPr>
          <a:xfrm>
            <a:off x="1737360" y="2706215"/>
            <a:ext cx="7463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A. Bị lạnh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CDC1B5-BE0D-8D19-6BEE-BD631C338493}"/>
              </a:ext>
            </a:extLst>
          </p:cNvPr>
          <p:cNvSpPr txBox="1"/>
          <p:nvPr/>
        </p:nvSpPr>
        <p:spPr>
          <a:xfrm>
            <a:off x="1737360" y="3548895"/>
            <a:ext cx="6697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B. Bị nóng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0575872-A0BA-56F0-BE57-1A07D279463F}"/>
              </a:ext>
            </a:extLst>
          </p:cNvPr>
          <p:cNvSpPr txBox="1">
            <a:spLocks/>
          </p:cNvSpPr>
          <p:nvPr/>
        </p:nvSpPr>
        <p:spPr>
          <a:xfrm>
            <a:off x="1626870" y="4910137"/>
            <a:ext cx="651129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ma Madurai" panose="00000500000000000000" pitchFamily="2" charset="-93"/>
              </a:defRPr>
            </a:lvl1pPr>
          </a:lstStyle>
          <a:p>
            <a:r>
              <a:rPr lang="en-US" sz="2800"/>
              <a:t>Đáp án: A - Bị lạnh</a:t>
            </a:r>
          </a:p>
        </p:txBody>
      </p:sp>
      <p:pic>
        <p:nvPicPr>
          <p:cNvPr id="9" name="Đáp án">
            <a:extLst>
              <a:ext uri="{FF2B5EF4-FFF2-40B4-BE49-F238E27FC236}">
                <a16:creationId xmlns:a16="http://schemas.microsoft.com/office/drawing/2014/main" id="{35481D49-A213-FFEB-B442-A7B423189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530" y="5594144"/>
            <a:ext cx="720090" cy="7200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E40504-FA3E-CED9-E1B4-69323E9AACF5}"/>
              </a:ext>
            </a:extLst>
          </p:cNvPr>
          <p:cNvSpPr txBox="1"/>
          <p:nvPr/>
        </p:nvSpPr>
        <p:spPr>
          <a:xfrm>
            <a:off x="10058400" y="644652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ĐÁP ÁN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53A1873-1ECB-B374-EB50-AC648A767729}"/>
              </a:ext>
            </a:extLst>
          </p:cNvPr>
          <p:cNvSpPr/>
          <p:nvPr/>
        </p:nvSpPr>
        <p:spPr>
          <a:xfrm>
            <a:off x="8221980" y="4199684"/>
            <a:ext cx="1836420" cy="1836420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6065" b="-30929"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A18A3AE-56DD-0D3F-DFE9-DA695D36643F}"/>
              </a:ext>
            </a:extLst>
          </p:cNvPr>
          <p:cNvSpPr/>
          <p:nvPr/>
        </p:nvSpPr>
        <p:spPr>
          <a:xfrm>
            <a:off x="6771323" y="2429652"/>
            <a:ext cx="2114550" cy="2114550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9994" r="-29994"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8458D4E-428E-7443-08AF-37D401EC8C38}"/>
              </a:ext>
            </a:extLst>
          </p:cNvPr>
          <p:cNvSpPr/>
          <p:nvPr/>
        </p:nvSpPr>
        <p:spPr>
          <a:xfrm>
            <a:off x="9074150" y="2531010"/>
            <a:ext cx="1682750" cy="1682750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69971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AA06A-88A9-FF87-E93F-4CC1198F9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4863" y="899782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/>
              <a:t>Câu hỏi 2: Vật nuôi cần áo ấm để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CB1D7F-A118-ED50-3859-7EF90F013CA8}"/>
              </a:ext>
            </a:extLst>
          </p:cNvPr>
          <p:cNvSpPr txBox="1"/>
          <p:nvPr/>
        </p:nvSpPr>
        <p:spPr>
          <a:xfrm>
            <a:off x="2052523" y="2193719"/>
            <a:ext cx="6697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A. Giữ ấm vào mùa đông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CDC1B5-BE0D-8D19-6BEE-BD631C338493}"/>
              </a:ext>
            </a:extLst>
          </p:cNvPr>
          <p:cNvSpPr txBox="1"/>
          <p:nvPr/>
        </p:nvSpPr>
        <p:spPr>
          <a:xfrm>
            <a:off x="2052523" y="3112644"/>
            <a:ext cx="6697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B. Cho vật nuôi nặng cân hơn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0575872-A0BA-56F0-BE57-1A07D279463F}"/>
              </a:ext>
            </a:extLst>
          </p:cNvPr>
          <p:cNvSpPr txBox="1">
            <a:spLocks/>
          </p:cNvSpPr>
          <p:nvPr/>
        </p:nvSpPr>
        <p:spPr>
          <a:xfrm>
            <a:off x="1472133" y="4349814"/>
            <a:ext cx="86258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ma Madurai" panose="00000500000000000000" pitchFamily="2" charset="-93"/>
              </a:defRPr>
            </a:lvl1pPr>
          </a:lstStyle>
          <a:p>
            <a:r>
              <a:rPr lang="en-US" sz="2800"/>
              <a:t>Đáp án: A - Giữ ấm vào mùa đông</a:t>
            </a:r>
          </a:p>
        </p:txBody>
      </p:sp>
      <p:pic>
        <p:nvPicPr>
          <p:cNvPr id="9" name="Đáp án">
            <a:extLst>
              <a:ext uri="{FF2B5EF4-FFF2-40B4-BE49-F238E27FC236}">
                <a16:creationId xmlns:a16="http://schemas.microsoft.com/office/drawing/2014/main" id="{35481D49-A213-FFEB-B442-A7B423189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530" y="5594144"/>
            <a:ext cx="720090" cy="7200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E40504-FA3E-CED9-E1B4-69323E9AACF5}"/>
              </a:ext>
            </a:extLst>
          </p:cNvPr>
          <p:cNvSpPr txBox="1"/>
          <p:nvPr/>
        </p:nvSpPr>
        <p:spPr>
          <a:xfrm>
            <a:off x="10058400" y="644652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ĐÁP ÁN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51FAD1-BA93-35BF-733C-FB568539C0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077" y="2044903"/>
            <a:ext cx="2768193" cy="276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5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EDE86B-4866-054B-D851-C3873374F42B}"/>
              </a:ext>
            </a:extLst>
          </p:cNvPr>
          <p:cNvSpPr/>
          <p:nvPr/>
        </p:nvSpPr>
        <p:spPr>
          <a:xfrm>
            <a:off x="5029200" y="999489"/>
            <a:ext cx="2717390" cy="649234"/>
          </a:xfrm>
          <a:prstGeom prst="rect">
            <a:avLst/>
          </a:prstGeom>
          <a:solidFill>
            <a:srgbClr val="468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BE439CB-CFBC-2432-C981-D1FFC2814826}"/>
              </a:ext>
            </a:extLst>
          </p:cNvPr>
          <p:cNvSpPr/>
          <p:nvPr/>
        </p:nvSpPr>
        <p:spPr>
          <a:xfrm flipH="1">
            <a:off x="-7398893" y="4910706"/>
            <a:ext cx="24384000" cy="2668731"/>
          </a:xfrm>
          <a:custGeom>
            <a:avLst/>
            <a:gdLst>
              <a:gd name="connsiteX0" fmla="*/ 14859000 w 24384000"/>
              <a:gd name="connsiteY0" fmla="*/ 260 h 2668731"/>
              <a:gd name="connsiteX1" fmla="*/ 12192000 w 24384000"/>
              <a:gd name="connsiteY1" fmla="*/ 264620 h 2668731"/>
              <a:gd name="connsiteX2" fmla="*/ 12192000 w 24384000"/>
              <a:gd name="connsiteY2" fmla="*/ 268980 h 2668731"/>
              <a:gd name="connsiteX3" fmla="*/ 2667000 w 24384000"/>
              <a:gd name="connsiteY3" fmla="*/ 4620 h 2668731"/>
              <a:gd name="connsiteX4" fmla="*/ 0 w 24384000"/>
              <a:gd name="connsiteY4" fmla="*/ 268980 h 2668731"/>
              <a:gd name="connsiteX5" fmla="*/ 0 w 24384000"/>
              <a:gd name="connsiteY5" fmla="*/ 735036 h 2668731"/>
              <a:gd name="connsiteX6" fmla="*/ 0 w 24384000"/>
              <a:gd name="connsiteY6" fmla="*/ 1918990 h 2668731"/>
              <a:gd name="connsiteX7" fmla="*/ 0 w 24384000"/>
              <a:gd name="connsiteY7" fmla="*/ 2668731 h 2668731"/>
              <a:gd name="connsiteX8" fmla="*/ 12192000 w 24384000"/>
              <a:gd name="connsiteY8" fmla="*/ 2668731 h 2668731"/>
              <a:gd name="connsiteX9" fmla="*/ 12192000 w 24384000"/>
              <a:gd name="connsiteY9" fmla="*/ 2664371 h 2668731"/>
              <a:gd name="connsiteX10" fmla="*/ 24384000 w 24384000"/>
              <a:gd name="connsiteY10" fmla="*/ 2664371 h 2668731"/>
              <a:gd name="connsiteX11" fmla="*/ 24384000 w 24384000"/>
              <a:gd name="connsiteY11" fmla="*/ 1914630 h 2668731"/>
              <a:gd name="connsiteX12" fmla="*/ 24384000 w 24384000"/>
              <a:gd name="connsiteY12" fmla="*/ 730676 h 2668731"/>
              <a:gd name="connsiteX13" fmla="*/ 24384000 w 24384000"/>
              <a:gd name="connsiteY13" fmla="*/ 264620 h 2668731"/>
              <a:gd name="connsiteX14" fmla="*/ 14859000 w 24384000"/>
              <a:gd name="connsiteY14" fmla="*/ 260 h 2668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384000" h="2668731">
                <a:moveTo>
                  <a:pt x="14859000" y="260"/>
                </a:moveTo>
                <a:cubicBezTo>
                  <a:pt x="13970000" y="-4832"/>
                  <a:pt x="13081000" y="64099"/>
                  <a:pt x="12192000" y="264620"/>
                </a:cubicBezTo>
                <a:lnTo>
                  <a:pt x="12192000" y="268980"/>
                </a:lnTo>
                <a:cubicBezTo>
                  <a:pt x="9017000" y="985130"/>
                  <a:pt x="5842000" y="22804"/>
                  <a:pt x="2667000" y="4620"/>
                </a:cubicBezTo>
                <a:cubicBezTo>
                  <a:pt x="1778000" y="-472"/>
                  <a:pt x="889000" y="68459"/>
                  <a:pt x="0" y="268980"/>
                </a:cubicBezTo>
                <a:lnTo>
                  <a:pt x="0" y="735036"/>
                </a:lnTo>
                <a:lnTo>
                  <a:pt x="0" y="1918990"/>
                </a:lnTo>
                <a:lnTo>
                  <a:pt x="0" y="2668731"/>
                </a:lnTo>
                <a:lnTo>
                  <a:pt x="12192000" y="2668731"/>
                </a:lnTo>
                <a:lnTo>
                  <a:pt x="12192000" y="2664371"/>
                </a:lnTo>
                <a:lnTo>
                  <a:pt x="24384000" y="2664371"/>
                </a:lnTo>
                <a:lnTo>
                  <a:pt x="24384000" y="1914630"/>
                </a:lnTo>
                <a:lnTo>
                  <a:pt x="24384000" y="730676"/>
                </a:lnTo>
                <a:lnTo>
                  <a:pt x="24384000" y="264620"/>
                </a:lnTo>
                <a:cubicBezTo>
                  <a:pt x="21209000" y="980770"/>
                  <a:pt x="18034000" y="18444"/>
                  <a:pt x="14859000" y="260"/>
                </a:cubicBezTo>
                <a:close/>
              </a:path>
            </a:pathLst>
          </a:custGeom>
          <a:solidFill>
            <a:srgbClr val="28C3D4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75FFBD4-ABBE-F806-D681-A0DE5A354AEA}"/>
              </a:ext>
            </a:extLst>
          </p:cNvPr>
          <p:cNvGrpSpPr/>
          <p:nvPr/>
        </p:nvGrpSpPr>
        <p:grpSpPr>
          <a:xfrm>
            <a:off x="-8521967" y="5170938"/>
            <a:ext cx="24384000" cy="2668732"/>
            <a:chOff x="-10380736" y="818075"/>
            <a:chExt cx="24384000" cy="2668732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E8DE539-D1C8-680A-03FA-35E6B6DDF03E}"/>
                </a:ext>
              </a:extLst>
            </p:cNvPr>
            <p:cNvSpPr/>
            <p:nvPr/>
          </p:nvSpPr>
          <p:spPr>
            <a:xfrm>
              <a:off x="1811264" y="822435"/>
              <a:ext cx="12192000" cy="2664372"/>
            </a:xfrm>
            <a:custGeom>
              <a:avLst/>
              <a:gdLst>
                <a:gd name="connsiteX0" fmla="*/ 2667000 w 12192000"/>
                <a:gd name="connsiteY0" fmla="*/ 355 h 3627700"/>
                <a:gd name="connsiteX1" fmla="*/ 12192000 w 12192000"/>
                <a:gd name="connsiteY1" fmla="*/ 360297 h 3627700"/>
                <a:gd name="connsiteX2" fmla="*/ 12192000 w 12192000"/>
                <a:gd name="connsiteY2" fmla="*/ 994859 h 3627700"/>
                <a:gd name="connsiteX3" fmla="*/ 12192000 w 12192000"/>
                <a:gd name="connsiteY3" fmla="*/ 2606883 h 3627700"/>
                <a:gd name="connsiteX4" fmla="*/ 12192000 w 12192000"/>
                <a:gd name="connsiteY4" fmla="*/ 3627700 h 3627700"/>
                <a:gd name="connsiteX5" fmla="*/ 0 w 12192000"/>
                <a:gd name="connsiteY5" fmla="*/ 3627700 h 3627700"/>
                <a:gd name="connsiteX6" fmla="*/ 0 w 12192000"/>
                <a:gd name="connsiteY6" fmla="*/ 2606883 h 3627700"/>
                <a:gd name="connsiteX7" fmla="*/ 0 w 12192000"/>
                <a:gd name="connsiteY7" fmla="*/ 994859 h 3627700"/>
                <a:gd name="connsiteX8" fmla="*/ 0 w 12192000"/>
                <a:gd name="connsiteY8" fmla="*/ 360297 h 3627700"/>
                <a:gd name="connsiteX9" fmla="*/ 2667000 w 12192000"/>
                <a:gd name="connsiteY9" fmla="*/ 355 h 362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3627700">
                  <a:moveTo>
                    <a:pt x="2667000" y="355"/>
                  </a:moveTo>
                  <a:cubicBezTo>
                    <a:pt x="5842000" y="25113"/>
                    <a:pt x="9017000" y="1335378"/>
                    <a:pt x="12192000" y="360297"/>
                  </a:cubicBezTo>
                  <a:lnTo>
                    <a:pt x="12192000" y="994859"/>
                  </a:lnTo>
                  <a:lnTo>
                    <a:pt x="12192000" y="2606883"/>
                  </a:lnTo>
                  <a:lnTo>
                    <a:pt x="12192000" y="3627700"/>
                  </a:lnTo>
                  <a:lnTo>
                    <a:pt x="0" y="3627700"/>
                  </a:lnTo>
                  <a:lnTo>
                    <a:pt x="0" y="2606883"/>
                  </a:lnTo>
                  <a:lnTo>
                    <a:pt x="0" y="994859"/>
                  </a:lnTo>
                  <a:lnTo>
                    <a:pt x="0" y="360297"/>
                  </a:lnTo>
                  <a:cubicBezTo>
                    <a:pt x="889000" y="87275"/>
                    <a:pt x="1778000" y="-6577"/>
                    <a:pt x="2667000" y="355"/>
                  </a:cubicBezTo>
                  <a:close/>
                </a:path>
              </a:pathLst>
            </a:custGeom>
            <a:solidFill>
              <a:srgbClr val="248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0132E4C-5EB6-7173-9918-93A49948F1F2}"/>
                </a:ext>
              </a:extLst>
            </p:cNvPr>
            <p:cNvSpPr/>
            <p:nvPr/>
          </p:nvSpPr>
          <p:spPr>
            <a:xfrm>
              <a:off x="-10380736" y="818075"/>
              <a:ext cx="12192000" cy="2664372"/>
            </a:xfrm>
            <a:custGeom>
              <a:avLst/>
              <a:gdLst>
                <a:gd name="connsiteX0" fmla="*/ 2667000 w 12192000"/>
                <a:gd name="connsiteY0" fmla="*/ 355 h 3627700"/>
                <a:gd name="connsiteX1" fmla="*/ 12192000 w 12192000"/>
                <a:gd name="connsiteY1" fmla="*/ 360297 h 3627700"/>
                <a:gd name="connsiteX2" fmla="*/ 12192000 w 12192000"/>
                <a:gd name="connsiteY2" fmla="*/ 994859 h 3627700"/>
                <a:gd name="connsiteX3" fmla="*/ 12192000 w 12192000"/>
                <a:gd name="connsiteY3" fmla="*/ 2606883 h 3627700"/>
                <a:gd name="connsiteX4" fmla="*/ 12192000 w 12192000"/>
                <a:gd name="connsiteY4" fmla="*/ 3627700 h 3627700"/>
                <a:gd name="connsiteX5" fmla="*/ 0 w 12192000"/>
                <a:gd name="connsiteY5" fmla="*/ 3627700 h 3627700"/>
                <a:gd name="connsiteX6" fmla="*/ 0 w 12192000"/>
                <a:gd name="connsiteY6" fmla="*/ 2606883 h 3627700"/>
                <a:gd name="connsiteX7" fmla="*/ 0 w 12192000"/>
                <a:gd name="connsiteY7" fmla="*/ 994859 h 3627700"/>
                <a:gd name="connsiteX8" fmla="*/ 0 w 12192000"/>
                <a:gd name="connsiteY8" fmla="*/ 360297 h 3627700"/>
                <a:gd name="connsiteX9" fmla="*/ 2667000 w 12192000"/>
                <a:gd name="connsiteY9" fmla="*/ 355 h 362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3627700">
                  <a:moveTo>
                    <a:pt x="2667000" y="355"/>
                  </a:moveTo>
                  <a:cubicBezTo>
                    <a:pt x="5842000" y="25113"/>
                    <a:pt x="9017000" y="1335378"/>
                    <a:pt x="12192000" y="360297"/>
                  </a:cubicBezTo>
                  <a:lnTo>
                    <a:pt x="12192000" y="994859"/>
                  </a:lnTo>
                  <a:lnTo>
                    <a:pt x="12192000" y="2606883"/>
                  </a:lnTo>
                  <a:lnTo>
                    <a:pt x="12192000" y="3627700"/>
                  </a:lnTo>
                  <a:lnTo>
                    <a:pt x="0" y="3627700"/>
                  </a:lnTo>
                  <a:lnTo>
                    <a:pt x="0" y="2606883"/>
                  </a:lnTo>
                  <a:lnTo>
                    <a:pt x="0" y="994859"/>
                  </a:lnTo>
                  <a:lnTo>
                    <a:pt x="0" y="360297"/>
                  </a:lnTo>
                  <a:cubicBezTo>
                    <a:pt x="889000" y="87275"/>
                    <a:pt x="1778000" y="-6577"/>
                    <a:pt x="2667000" y="355"/>
                  </a:cubicBezTo>
                  <a:close/>
                </a:path>
              </a:pathLst>
            </a:custGeom>
            <a:solidFill>
              <a:srgbClr val="248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hlinkClick r:id="rId4" action="ppaction://hlinksldjump"/>
            <a:extLst>
              <a:ext uri="{FF2B5EF4-FFF2-40B4-BE49-F238E27FC236}">
                <a16:creationId xmlns:a16="http://schemas.microsoft.com/office/drawing/2014/main" id="{9693FDB5-AA58-5538-C5E8-98AF1FA0C5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5" t="62197" r="38456" b="16132"/>
          <a:stretch/>
        </p:blipFill>
        <p:spPr>
          <a:xfrm>
            <a:off x="5393082" y="3110823"/>
            <a:ext cx="1908836" cy="9166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D13961-4F6D-05C7-9737-FA326C4AAC86}"/>
              </a:ext>
            </a:extLst>
          </p:cNvPr>
          <p:cNvSpPr txBox="1"/>
          <p:nvPr/>
        </p:nvSpPr>
        <p:spPr>
          <a:xfrm>
            <a:off x="4850990" y="1077884"/>
            <a:ext cx="28956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TRÒ CHƠI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FE482-4C0A-1153-E19E-10DE05F4D357}"/>
              </a:ext>
            </a:extLst>
          </p:cNvPr>
          <p:cNvSpPr txBox="1"/>
          <p:nvPr/>
        </p:nvSpPr>
        <p:spPr>
          <a:xfrm>
            <a:off x="938980" y="1872711"/>
            <a:ext cx="1071962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A003"/>
                </a:solidFill>
                <a:effectLst/>
                <a:uLnTx/>
                <a:uFillTx/>
                <a:latin typeface="#9Slide03 IcielNovecento sans E" panose="00000900000000000000" pitchFamily="2" charset="-93"/>
                <a:ea typeface="+mn-ea"/>
                <a:cs typeface="+mn-cs"/>
              </a:rPr>
              <a:t>LÀM SẠCH DÒNG SÔNG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D2D61EA-87CF-FD32-FD86-07CD18D7E9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52400" y="3917769"/>
            <a:ext cx="1458884" cy="29718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CFE3AFF-42CF-C60D-237E-125E0D1C10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232731">
            <a:off x="1267119" y="5130491"/>
            <a:ext cx="937486" cy="1157391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CD36E19A-2480-38B5-1CDD-E60E5B2720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78706" y="6226822"/>
            <a:ext cx="1928600" cy="631178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405175DC-D4A8-7DC2-E123-BB1E030666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449283" y="6045919"/>
            <a:ext cx="441500" cy="793546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0D47896F-6A28-F56A-035A-9D9269D81CE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296317" y="3261091"/>
            <a:ext cx="1631572" cy="2616223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23A210B3-1C34-C81F-5C14-73B6E302173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7977381" y="4636640"/>
            <a:ext cx="4341254" cy="2210093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47E6DA83-AF91-C37A-C810-EFE3DCB15B7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6939017" y="6345774"/>
            <a:ext cx="1547907" cy="500959"/>
          </a:xfrm>
          <a:prstGeom prst="rect">
            <a:avLst/>
          </a:prstGeom>
        </p:spPr>
      </p:pic>
      <p:pic>
        <p:nvPicPr>
          <p:cNvPr id="13" name="happy-day-113985">
            <a:hlinkClick r:id="" action="ppaction://media"/>
            <a:extLst>
              <a:ext uri="{FF2B5EF4-FFF2-40B4-BE49-F238E27FC236}">
                <a16:creationId xmlns:a16="http://schemas.microsoft.com/office/drawing/2014/main" id="{1EF8E1DC-103B-1488-3DAF-8084FB6394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78073" y="-228600"/>
            <a:ext cx="453727" cy="45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ccel="45000" decel="43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7 L 0.25 3.7037E-7 " pathEditMode="relative" rAng="0" ptsTypes="AA">
                                      <p:cBhvr>
                                        <p:cTn id="17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ccel="45000" decel="43000" autoRev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1.04167E-6 3.33333E-6 L 0.25 3.33333E-6 " pathEditMode="relative" rAng="0" ptsTypes="AA">
                                      <p:cBhvr>
                                        <p:cTn id="19" dur="2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mute="1" numSld="99">
                <p:cTn id="3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1" grpId="0" animBg="1"/>
      <p:bldP spid="3" grpId="0"/>
      <p:bldP spid="3" grpId="1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F134420-76EE-149E-0593-0C86A1283939}"/>
              </a:ext>
            </a:extLst>
          </p:cNvPr>
          <p:cNvSpPr txBox="1"/>
          <p:nvPr/>
        </p:nvSpPr>
        <p:spPr>
          <a:xfrm>
            <a:off x="5966460" y="3691890"/>
            <a:ext cx="4103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Hẹn gặp lại các em ở buổi học sau nhé!</a:t>
            </a:r>
          </a:p>
        </p:txBody>
      </p:sp>
    </p:spTree>
    <p:extLst>
      <p:ext uri="{BB962C8B-B14F-4D97-AF65-F5344CB8AC3E}">
        <p14:creationId xmlns:p14="http://schemas.microsoft.com/office/powerpoint/2010/main" val="109867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FF891C-7F34-8DA8-BA2A-09E35EDB58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49F2F70C-78CE-1E95-DF8D-007F482E9DD8}"/>
              </a:ext>
            </a:extLst>
          </p:cNvPr>
          <p:cNvSpPr/>
          <p:nvPr/>
        </p:nvSpPr>
        <p:spPr>
          <a:xfrm>
            <a:off x="11072749" y="5657897"/>
            <a:ext cx="775828" cy="77582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B5416CD-D8E4-D1E9-E17B-44189E132818}"/>
              </a:ext>
            </a:extLst>
          </p:cNvPr>
          <p:cNvSpPr/>
          <p:nvPr/>
        </p:nvSpPr>
        <p:spPr>
          <a:xfrm>
            <a:off x="1272778" y="373163"/>
            <a:ext cx="9982200" cy="1009525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cksand BOLD" pitchFamily="2" charset="-93"/>
                <a:ea typeface="+mn-ea"/>
                <a:cs typeface="#9Slide07 Itim" panose="00000500000000000000" pitchFamily="2" charset="-34"/>
              </a:rPr>
              <a:t>Câu hỏi 1: Khi trời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cksand BOLD" pitchFamily="2" charset="-93"/>
                <a:ea typeface="+mn-ea"/>
                <a:cs typeface="#9Slide07 Itim" panose="00000500000000000000" pitchFamily="2" charset="-34"/>
              </a:rPr>
              <a:t> lạnh, em không nên làm việc gì sau đây?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icksand BOLD" pitchFamily="2" charset="-93"/>
              <a:ea typeface="+mn-ea"/>
              <a:cs typeface="#9Slide07 Itim" panose="00000500000000000000" pitchFamily="2" charset="-34"/>
            </a:endParaRPr>
          </a:p>
        </p:txBody>
      </p:sp>
      <p:sp>
        <p:nvSpPr>
          <p:cNvPr id="7" name="Đáp án Đúng">
            <a:extLst>
              <a:ext uri="{FF2B5EF4-FFF2-40B4-BE49-F238E27FC236}">
                <a16:creationId xmlns:a16="http://schemas.microsoft.com/office/drawing/2014/main" id="{0E45B5D3-30FE-E6E4-5D6D-477751325ABE}"/>
              </a:ext>
            </a:extLst>
          </p:cNvPr>
          <p:cNvSpPr/>
          <p:nvPr/>
        </p:nvSpPr>
        <p:spPr>
          <a:xfrm>
            <a:off x="1498600" y="1679650"/>
            <a:ext cx="4572000" cy="8382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cksand BOLD" pitchFamily="2" charset="-93"/>
                <a:ea typeface="+mn-ea"/>
                <a:cs typeface="#9Slide07 Itim" panose="00000500000000000000" pitchFamily="2" charset="-34"/>
              </a:rPr>
              <a:t>A. Mặc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cksand BOLD" pitchFamily="2" charset="-93"/>
                <a:ea typeface="+mn-ea"/>
                <a:cs typeface="#9Slide07 Itim" panose="00000500000000000000" pitchFamily="2" charset="-34"/>
              </a:rPr>
              <a:t> áo ấm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icksand BOLD" pitchFamily="2" charset="-93"/>
              <a:ea typeface="+mn-ea"/>
              <a:cs typeface="#9Slide07 Itim" panose="00000500000000000000" pitchFamily="2" charset="-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380CEFD-8DB8-4BA9-99AE-957D7FDEEE57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/>
          </a:blip>
          <a:stretch>
            <a:fillRect/>
          </a:stretch>
        </p:blipFill>
        <p:spPr>
          <a:xfrm>
            <a:off x="3032863" y="3965812"/>
            <a:ext cx="1503474" cy="7900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2A5190-CD9F-A3F2-E0CB-8E0B345BEE39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-20000"/>
          </a:blip>
          <a:stretch>
            <a:fillRect/>
          </a:stretch>
        </p:blipFill>
        <p:spPr>
          <a:xfrm>
            <a:off x="7287139" y="4423921"/>
            <a:ext cx="1304505" cy="493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CCDA84-92CF-4BB9-5FF3-3AA67D502A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1715" y="5499853"/>
            <a:ext cx="1034186" cy="765641"/>
          </a:xfrm>
          <a:prstGeom prst="rect">
            <a:avLst/>
          </a:prstGeom>
        </p:spPr>
      </p:pic>
      <p:sp>
        <p:nvSpPr>
          <p:cNvPr id="15" name="Đáp án Đúng">
            <a:extLst>
              <a:ext uri="{FF2B5EF4-FFF2-40B4-BE49-F238E27FC236}">
                <a16:creationId xmlns:a16="http://schemas.microsoft.com/office/drawing/2014/main" id="{86041B1D-2B86-78AD-CCB6-9BD01EBA2AFA}"/>
              </a:ext>
            </a:extLst>
          </p:cNvPr>
          <p:cNvSpPr/>
          <p:nvPr/>
        </p:nvSpPr>
        <p:spPr>
          <a:xfrm>
            <a:off x="1498600" y="2705135"/>
            <a:ext cx="4572000" cy="8382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cksand BOLD" pitchFamily="2" charset="-93"/>
                <a:cs typeface="#9Slide07 Itim" panose="00000500000000000000" pitchFamily="2" charset="-34"/>
              </a:rPr>
              <a:t>B. </a:t>
            </a:r>
            <a:r>
              <a:rPr lang="en-US" sz="2400">
                <a:solidFill>
                  <a:prstClr val="white"/>
                </a:solidFill>
                <a:latin typeface="Quicksand BOLD" pitchFamily="2" charset="-93"/>
                <a:cs typeface="#9Slide07 Itim" panose="00000500000000000000" pitchFamily="2" charset="-34"/>
              </a:rPr>
              <a:t>Đi găng tay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icksand BOLD" pitchFamily="2" charset="-93"/>
              <a:cs typeface="#9Slide07 Itim" panose="00000500000000000000" pitchFamily="2" charset="-3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65DE191-BDC0-C9A2-CE50-9195387483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50030" y="5178350"/>
            <a:ext cx="1092214" cy="1687967"/>
          </a:xfrm>
          <a:prstGeom prst="rect">
            <a:avLst/>
          </a:prstGeom>
        </p:spPr>
      </p:pic>
      <p:sp>
        <p:nvSpPr>
          <p:cNvPr id="17" name="Đáp án Đúng">
            <a:extLst>
              <a:ext uri="{FF2B5EF4-FFF2-40B4-BE49-F238E27FC236}">
                <a16:creationId xmlns:a16="http://schemas.microsoft.com/office/drawing/2014/main" id="{94C53A57-0083-1652-ED1A-18D9D8474C33}"/>
              </a:ext>
            </a:extLst>
          </p:cNvPr>
          <p:cNvSpPr/>
          <p:nvPr/>
        </p:nvSpPr>
        <p:spPr>
          <a:xfrm>
            <a:off x="6324600" y="1679650"/>
            <a:ext cx="4572000" cy="8382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cksand BOLD" pitchFamily="2" charset="-93"/>
                <a:cs typeface="#9Slide07 Itim" panose="00000500000000000000" pitchFamily="2" charset="-34"/>
              </a:rPr>
              <a:t>C. </a:t>
            </a:r>
            <a:r>
              <a:rPr lang="en-US" sz="2400">
                <a:solidFill>
                  <a:prstClr val="white"/>
                </a:solidFill>
                <a:latin typeface="Quicksand BOLD" pitchFamily="2" charset="-93"/>
                <a:cs typeface="#9Slide07 Itim" panose="00000500000000000000" pitchFamily="2" charset="-34"/>
              </a:rPr>
              <a:t>Đi tất chân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icksand BOLD" pitchFamily="2" charset="-93"/>
              <a:cs typeface="#9Slide07 Itim" panose="00000500000000000000" pitchFamily="2" charset="-34"/>
            </a:endParaRP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id="{615A8B97-DB20-B735-7726-9683D9A38D58}"/>
              </a:ext>
            </a:extLst>
          </p:cNvPr>
          <p:cNvSpPr/>
          <p:nvPr/>
        </p:nvSpPr>
        <p:spPr>
          <a:xfrm>
            <a:off x="6324600" y="2705135"/>
            <a:ext cx="4572000" cy="8382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cksand BOLD" pitchFamily="2" charset="-93"/>
                <a:cs typeface="#9Slide07 Itim" panose="00000500000000000000" pitchFamily="2" charset="-34"/>
              </a:rPr>
              <a:t>D. </a:t>
            </a:r>
            <a:r>
              <a:rPr lang="en-US" sz="2400">
                <a:solidFill>
                  <a:prstClr val="white"/>
                </a:solidFill>
                <a:latin typeface="Quicksand BOLD" pitchFamily="2" charset="-93"/>
                <a:cs typeface="#9Slide07 Itim" panose="00000500000000000000" pitchFamily="2" charset="-34"/>
              </a:rPr>
              <a:t>Ăn kem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icksand BOLD" pitchFamily="2" charset="-93"/>
              <a:cs typeface="#9Slide07 Itim" panose="00000500000000000000" pitchFamily="2" charset="-34"/>
            </a:endParaRPr>
          </a:p>
        </p:txBody>
      </p:sp>
      <p:pic>
        <p:nvPicPr>
          <p:cNvPr id="20" name="Content Placeholder 24">
            <a:extLst>
              <a:ext uri="{FF2B5EF4-FFF2-40B4-BE49-F238E27FC236}">
                <a16:creationId xmlns:a16="http://schemas.microsoft.com/office/drawing/2014/main" id="{7057BF1D-56B5-BC0E-967A-4AE48FE89DE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120365" y="5977206"/>
            <a:ext cx="2163451" cy="7675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BB8E0C9-43B5-1926-757A-F75AC18F69CF}"/>
              </a:ext>
            </a:extLst>
          </p:cNvPr>
          <p:cNvSpPr txBox="1"/>
          <p:nvPr/>
        </p:nvSpPr>
        <p:spPr>
          <a:xfrm>
            <a:off x="1170467" y="6080344"/>
            <a:ext cx="802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tim" panose="00000500000000000000" pitchFamily="2" charset="-34"/>
                <a:ea typeface="+mn-ea"/>
                <a:cs typeface="#9Slide07 Itim" panose="00000500000000000000" pitchFamily="2" charset="-34"/>
              </a:rPr>
              <a:t>500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D391C36-DEBA-174D-1F47-199B25766DF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104049" y="5657897"/>
            <a:ext cx="843553" cy="77582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C36683E-195A-16D9-1518-CF1AFCDBD13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5596497" y="1486454"/>
            <a:ext cx="601103" cy="6011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BF45F0D-FD35-DDB5-BD70-55CD1D0D51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0651945" y="2616455"/>
            <a:ext cx="603033" cy="60350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BC66B1D-D3D6-BC12-085B-6E3831E80D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0502946" y="1486454"/>
            <a:ext cx="601103" cy="60110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4CCA566-64A8-F143-F57F-05F3828F4E7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5596497" y="2514260"/>
            <a:ext cx="601103" cy="6011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A23F52-2C83-A2DA-0554-A998E81361FB}"/>
              </a:ext>
            </a:extLst>
          </p:cNvPr>
          <p:cNvPicPr>
            <a:picLocks noChangeAspect="1"/>
          </p:cNvPicPr>
          <p:nvPr/>
        </p:nvPicPr>
        <p:blipFill>
          <a:blip r:embed="rId16">
            <a:lum/>
          </a:blip>
          <a:stretch>
            <a:fillRect/>
          </a:stretch>
        </p:blipFill>
        <p:spPr>
          <a:xfrm>
            <a:off x="1839708" y="5029200"/>
            <a:ext cx="1455348" cy="59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47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5565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5565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5565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 - Tiếng trẻ con -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125E-6 -1.85185E-6 L 0.2875 0.0175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75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32" presetClass="emph" presetSubtype="0" repeatCount="indefinite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5" grpId="0" animBg="1"/>
      <p:bldP spid="17" grpId="0" animBg="1"/>
      <p:bldP spid="18" grpId="0" animBg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FF891C-7F34-8DA8-BA2A-09E35EDB58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49F2F70C-78CE-1E95-DF8D-007F482E9DD8}"/>
              </a:ext>
            </a:extLst>
          </p:cNvPr>
          <p:cNvSpPr/>
          <p:nvPr/>
        </p:nvSpPr>
        <p:spPr>
          <a:xfrm>
            <a:off x="10951695" y="5715830"/>
            <a:ext cx="973880" cy="973878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B5416CD-D8E4-D1E9-E17B-44189E132818}"/>
              </a:ext>
            </a:extLst>
          </p:cNvPr>
          <p:cNvSpPr/>
          <p:nvPr/>
        </p:nvSpPr>
        <p:spPr>
          <a:xfrm>
            <a:off x="1272778" y="373163"/>
            <a:ext cx="9982200" cy="1009525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cksand BOLD" pitchFamily="2" charset="-93"/>
                <a:ea typeface="+mn-ea"/>
                <a:cs typeface="#9Slide07 Itim" panose="00000500000000000000" pitchFamily="2" charset="-34"/>
              </a:rPr>
              <a:t>Câu hỏi 2: Mùa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cksand BOLD" pitchFamily="2" charset="-93"/>
                <a:ea typeface="+mn-ea"/>
                <a:cs typeface="#9Slide07 Itim" panose="00000500000000000000" pitchFamily="2" charset="-34"/>
              </a:rPr>
              <a:t> nào sau đây có nhiệt độ ngoài trời thấp, phải mặc nhiều áo ấm?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icksand BOLD" pitchFamily="2" charset="-93"/>
              <a:ea typeface="+mn-ea"/>
              <a:cs typeface="#9Slide07 Itim" panose="00000500000000000000" pitchFamily="2" charset="-34"/>
            </a:endParaRPr>
          </a:p>
        </p:txBody>
      </p:sp>
      <p:sp>
        <p:nvSpPr>
          <p:cNvPr id="7" name="Đáp án Đúng">
            <a:extLst>
              <a:ext uri="{FF2B5EF4-FFF2-40B4-BE49-F238E27FC236}">
                <a16:creationId xmlns:a16="http://schemas.microsoft.com/office/drawing/2014/main" id="{0E45B5D3-30FE-E6E4-5D6D-477751325ABE}"/>
              </a:ext>
            </a:extLst>
          </p:cNvPr>
          <p:cNvSpPr/>
          <p:nvPr/>
        </p:nvSpPr>
        <p:spPr>
          <a:xfrm>
            <a:off x="1498600" y="1679650"/>
            <a:ext cx="4572000" cy="8382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cksand BOLD" pitchFamily="2" charset="-93"/>
                <a:ea typeface="+mn-ea"/>
                <a:cs typeface="#9Slide07 Itim" panose="00000500000000000000" pitchFamily="2" charset="-34"/>
              </a:rPr>
              <a:t>A. Mùa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cksand BOLD" pitchFamily="2" charset="-93"/>
                <a:ea typeface="+mn-ea"/>
                <a:cs typeface="#9Slide07 Itim" panose="00000500000000000000" pitchFamily="2" charset="-34"/>
              </a:rPr>
              <a:t> Hè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icksand BOLD" pitchFamily="2" charset="-93"/>
              <a:ea typeface="+mn-ea"/>
              <a:cs typeface="#9Slide07 Itim" panose="00000500000000000000" pitchFamily="2" charset="-3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2A5190-CD9F-A3F2-E0CB-8E0B345BEE3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/>
          </a:blip>
          <a:stretch>
            <a:fillRect/>
          </a:stretch>
        </p:blipFill>
        <p:spPr>
          <a:xfrm>
            <a:off x="7287139" y="4423921"/>
            <a:ext cx="1304505" cy="493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CCDA84-92CF-4BB9-5FF3-3AA67D502A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0600" y="5715830"/>
            <a:ext cx="1034186" cy="765641"/>
          </a:xfrm>
          <a:prstGeom prst="rect">
            <a:avLst/>
          </a:prstGeom>
        </p:spPr>
      </p:pic>
      <p:sp>
        <p:nvSpPr>
          <p:cNvPr id="15" name="Đáp án Đúng">
            <a:extLst>
              <a:ext uri="{FF2B5EF4-FFF2-40B4-BE49-F238E27FC236}">
                <a16:creationId xmlns:a16="http://schemas.microsoft.com/office/drawing/2014/main" id="{86041B1D-2B86-78AD-CCB6-9BD01EBA2AFA}"/>
              </a:ext>
            </a:extLst>
          </p:cNvPr>
          <p:cNvSpPr/>
          <p:nvPr/>
        </p:nvSpPr>
        <p:spPr>
          <a:xfrm>
            <a:off x="1498600" y="2705135"/>
            <a:ext cx="4572000" cy="8382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cksand BOLD" pitchFamily="2" charset="-93"/>
                <a:ea typeface="+mn-ea"/>
                <a:cs typeface="#9Slide07 Itim" panose="00000500000000000000" pitchFamily="2" charset="-34"/>
              </a:rPr>
              <a:t>B. Mùa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cksand BOLD" pitchFamily="2" charset="-93"/>
                <a:ea typeface="+mn-ea"/>
                <a:cs typeface="#9Slide07 Itim" panose="00000500000000000000" pitchFamily="2" charset="-34"/>
              </a:rPr>
              <a:t> Xuân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icksand BOLD" pitchFamily="2" charset="-93"/>
              <a:ea typeface="+mn-ea"/>
              <a:cs typeface="#9Slide07 Itim" panose="00000500000000000000" pitchFamily="2" charset="-3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65DE191-BDC0-C9A2-CE50-9195387483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1393" y="5041519"/>
            <a:ext cx="1207273" cy="1865784"/>
          </a:xfrm>
          <a:prstGeom prst="rect">
            <a:avLst/>
          </a:prstGeom>
        </p:spPr>
      </p:pic>
      <p:sp>
        <p:nvSpPr>
          <p:cNvPr id="17" name="Đáp án Đúng">
            <a:extLst>
              <a:ext uri="{FF2B5EF4-FFF2-40B4-BE49-F238E27FC236}">
                <a16:creationId xmlns:a16="http://schemas.microsoft.com/office/drawing/2014/main" id="{94C53A57-0083-1652-ED1A-18D9D8474C33}"/>
              </a:ext>
            </a:extLst>
          </p:cNvPr>
          <p:cNvSpPr/>
          <p:nvPr/>
        </p:nvSpPr>
        <p:spPr>
          <a:xfrm>
            <a:off x="6324600" y="1679650"/>
            <a:ext cx="4572000" cy="8382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cksand BOLD" pitchFamily="2" charset="-93"/>
                <a:ea typeface="+mn-ea"/>
                <a:cs typeface="#9Slide07 Itim" panose="00000500000000000000" pitchFamily="2" charset="-34"/>
              </a:rPr>
              <a:t>C. Mùa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cksand BOLD" pitchFamily="2" charset="-93"/>
                <a:ea typeface="+mn-ea"/>
                <a:cs typeface="#9Slide07 Itim" panose="00000500000000000000" pitchFamily="2" charset="-34"/>
              </a:rPr>
              <a:t> Thu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icksand BOLD" pitchFamily="2" charset="-93"/>
              <a:ea typeface="+mn-ea"/>
              <a:cs typeface="#9Slide07 Itim" panose="00000500000000000000" pitchFamily="2" charset="-34"/>
            </a:endParaRP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id="{615A8B97-DB20-B735-7726-9683D9A38D58}"/>
              </a:ext>
            </a:extLst>
          </p:cNvPr>
          <p:cNvSpPr/>
          <p:nvPr/>
        </p:nvSpPr>
        <p:spPr>
          <a:xfrm>
            <a:off x="6324600" y="2705135"/>
            <a:ext cx="4572000" cy="8382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cksand BOLD" pitchFamily="2" charset="-93"/>
                <a:ea typeface="+mn-ea"/>
                <a:cs typeface="#9Slide07 Itim" panose="00000500000000000000" pitchFamily="2" charset="-34"/>
              </a:rPr>
              <a:t>D. Mùa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cksand BOLD" pitchFamily="2" charset="-93"/>
                <a:ea typeface="+mn-ea"/>
                <a:cs typeface="#9Slide07 Itim" panose="00000500000000000000" pitchFamily="2" charset="-34"/>
              </a:rPr>
              <a:t> Đông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icksand BOLD" pitchFamily="2" charset="-93"/>
              <a:ea typeface="+mn-ea"/>
              <a:cs typeface="#9Slide07 Itim" panose="00000500000000000000" pitchFamily="2" charset="-34"/>
            </a:endParaRPr>
          </a:p>
        </p:txBody>
      </p:sp>
      <p:pic>
        <p:nvPicPr>
          <p:cNvPr id="20" name="Content Placeholder 24">
            <a:extLst>
              <a:ext uri="{FF2B5EF4-FFF2-40B4-BE49-F238E27FC236}">
                <a16:creationId xmlns:a16="http://schemas.microsoft.com/office/drawing/2014/main" id="{7057BF1D-56B5-BC0E-967A-4AE48FE89DE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120365" y="5977206"/>
            <a:ext cx="2163451" cy="7675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BB8E0C9-43B5-1926-757A-F75AC18F69CF}"/>
              </a:ext>
            </a:extLst>
          </p:cNvPr>
          <p:cNvSpPr txBox="1"/>
          <p:nvPr/>
        </p:nvSpPr>
        <p:spPr>
          <a:xfrm>
            <a:off x="1170467" y="6080344"/>
            <a:ext cx="802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tim" panose="00000500000000000000" pitchFamily="2" charset="-34"/>
                <a:ea typeface="+mn-ea"/>
                <a:cs typeface="#9Slide07 Itim" panose="00000500000000000000" pitchFamily="2" charset="-34"/>
              </a:rPr>
              <a:t>500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D391C36-DEBA-174D-1F47-199B25766DF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082021" y="5814856"/>
            <a:ext cx="843553" cy="77582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C36683E-195A-16D9-1518-CF1AFCDBD1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5596497" y="1486454"/>
            <a:ext cx="601103" cy="6011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BF45F0D-FD35-DDB5-BD70-55CD1D0D51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10651945" y="2616455"/>
            <a:ext cx="603033" cy="60350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BC66B1D-D3D6-BC12-085B-6E3831E80D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10502946" y="1486454"/>
            <a:ext cx="601103" cy="60110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4CCA566-64A8-F143-F57F-05F3828F4E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5596497" y="2514260"/>
            <a:ext cx="601103" cy="6011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80CEFD-8DB8-4BA9-99AE-957D7FDEEE57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 bright="-20000"/>
          </a:blip>
          <a:stretch>
            <a:fillRect/>
          </a:stretch>
        </p:blipFill>
        <p:spPr>
          <a:xfrm>
            <a:off x="3159041" y="4248388"/>
            <a:ext cx="1503474" cy="79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273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5565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5565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5565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 - Tiếng trẻ con -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0.19805 0.07199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96" y="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32" presetClass="emph" presetSubtype="0" repeatCount="indefinite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5" grpId="0" animBg="1"/>
      <p:bldP spid="17" grpId="0" animBg="1"/>
      <p:bldP spid="18" grpId="0" animBg="1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FF891C-7F34-8DA8-BA2A-09E35EDB58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49F2F70C-78CE-1E95-DF8D-007F482E9DD8}"/>
              </a:ext>
            </a:extLst>
          </p:cNvPr>
          <p:cNvSpPr/>
          <p:nvPr/>
        </p:nvSpPr>
        <p:spPr>
          <a:xfrm>
            <a:off x="10959183" y="5723318"/>
            <a:ext cx="958904" cy="958902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B5416CD-D8E4-D1E9-E17B-44189E132818}"/>
              </a:ext>
            </a:extLst>
          </p:cNvPr>
          <p:cNvSpPr/>
          <p:nvPr/>
        </p:nvSpPr>
        <p:spPr>
          <a:xfrm>
            <a:off x="1272778" y="373163"/>
            <a:ext cx="9982200" cy="1009525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cksand BOLD" pitchFamily="2" charset="-93"/>
                <a:ea typeface="+mn-ea"/>
                <a:cs typeface="#9Slide07 Itim" panose="00000500000000000000" pitchFamily="2" charset="-34"/>
              </a:rPr>
              <a:t>Câu hỏi 3: Con gì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cksand BOLD" pitchFamily="2" charset="-93"/>
                <a:ea typeface="+mn-ea"/>
                <a:cs typeface="#9Slide07 Itim" panose="00000500000000000000" pitchFamily="2" charset="-34"/>
              </a:rPr>
              <a:t> thường hay ngủ vào mùa Đông?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icksand BOLD" pitchFamily="2" charset="-93"/>
              <a:ea typeface="+mn-ea"/>
              <a:cs typeface="#9Slide07 Itim" panose="00000500000000000000" pitchFamily="2" charset="-34"/>
            </a:endParaRPr>
          </a:p>
        </p:txBody>
      </p:sp>
      <p:sp>
        <p:nvSpPr>
          <p:cNvPr id="7" name="Đáp án Đúng">
            <a:extLst>
              <a:ext uri="{FF2B5EF4-FFF2-40B4-BE49-F238E27FC236}">
                <a16:creationId xmlns:a16="http://schemas.microsoft.com/office/drawing/2014/main" id="{0E45B5D3-30FE-E6E4-5D6D-477751325ABE}"/>
              </a:ext>
            </a:extLst>
          </p:cNvPr>
          <p:cNvSpPr/>
          <p:nvPr/>
        </p:nvSpPr>
        <p:spPr>
          <a:xfrm>
            <a:off x="1498600" y="1679650"/>
            <a:ext cx="4572000" cy="8382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cksand BOLD" pitchFamily="2" charset="-93"/>
                <a:ea typeface="+mn-ea"/>
                <a:cs typeface="#9Slide07 Itim" panose="00000500000000000000" pitchFamily="2" charset="-34"/>
              </a:rPr>
              <a:t>A. Chim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cksand BOLD" pitchFamily="2" charset="-93"/>
                <a:ea typeface="+mn-ea"/>
                <a:cs typeface="#9Slide07 Itim" panose="00000500000000000000" pitchFamily="2" charset="-34"/>
              </a:rPr>
              <a:t> Én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icksand BOLD" pitchFamily="2" charset="-93"/>
              <a:ea typeface="+mn-ea"/>
              <a:cs typeface="#9Slide07 Itim" panose="00000500000000000000" pitchFamily="2" charset="-3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FCCDA84-92CF-4BB9-5FF3-3AA67D502A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4185" y="5697523"/>
            <a:ext cx="1034186" cy="765641"/>
          </a:xfrm>
          <a:prstGeom prst="rect">
            <a:avLst/>
          </a:prstGeom>
        </p:spPr>
      </p:pic>
      <p:sp>
        <p:nvSpPr>
          <p:cNvPr id="15" name="Đáp án Đúng">
            <a:extLst>
              <a:ext uri="{FF2B5EF4-FFF2-40B4-BE49-F238E27FC236}">
                <a16:creationId xmlns:a16="http://schemas.microsoft.com/office/drawing/2014/main" id="{86041B1D-2B86-78AD-CCB6-9BD01EBA2AFA}"/>
              </a:ext>
            </a:extLst>
          </p:cNvPr>
          <p:cNvSpPr/>
          <p:nvPr/>
        </p:nvSpPr>
        <p:spPr>
          <a:xfrm>
            <a:off x="1498600" y="2705135"/>
            <a:ext cx="4572000" cy="8382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cksand BOLD" pitchFamily="2" charset="-93"/>
                <a:ea typeface="+mn-ea"/>
                <a:cs typeface="#9Slide07 Itim" panose="00000500000000000000" pitchFamily="2" charset="-34"/>
              </a:rPr>
              <a:t>B. Nhím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65DE191-BDC0-C9A2-CE50-9195387483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0570" y="5012988"/>
            <a:ext cx="1037712" cy="1603736"/>
          </a:xfrm>
          <a:prstGeom prst="rect">
            <a:avLst/>
          </a:prstGeom>
        </p:spPr>
      </p:pic>
      <p:sp>
        <p:nvSpPr>
          <p:cNvPr id="17" name="Đáp án Đúng">
            <a:extLst>
              <a:ext uri="{FF2B5EF4-FFF2-40B4-BE49-F238E27FC236}">
                <a16:creationId xmlns:a16="http://schemas.microsoft.com/office/drawing/2014/main" id="{94C53A57-0083-1652-ED1A-18D9D8474C33}"/>
              </a:ext>
            </a:extLst>
          </p:cNvPr>
          <p:cNvSpPr/>
          <p:nvPr/>
        </p:nvSpPr>
        <p:spPr>
          <a:xfrm>
            <a:off x="6324600" y="2735702"/>
            <a:ext cx="4572000" cy="8382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cksand BOLD" pitchFamily="2" charset="-93"/>
                <a:ea typeface="+mn-ea"/>
                <a:cs typeface="#9Slide07 Itim" panose="00000500000000000000" pitchFamily="2" charset="-34"/>
              </a:rPr>
              <a:t>D. </a:t>
            </a:r>
            <a:r>
              <a:rPr kumimoji="0" lang="es-E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cksand BOLD" pitchFamily="2" charset="-93"/>
                <a:ea typeface="+mn-ea"/>
                <a:cs typeface="#9Slide07 Itim" panose="00000500000000000000" pitchFamily="2" charset="-34"/>
              </a:rPr>
              <a:t>Tê</a:t>
            </a:r>
            <a:r>
              <a:rPr kumimoji="0" lang="es-ES" sz="20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cksand BOLD" pitchFamily="2" charset="-93"/>
                <a:ea typeface="+mn-ea"/>
                <a:cs typeface="#9Slide07 Itim" panose="00000500000000000000" pitchFamily="2" charset="-34"/>
              </a:rPr>
              <a:t> giác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icksand BOLD" pitchFamily="2" charset="-93"/>
              <a:ea typeface="+mn-ea"/>
              <a:cs typeface="#9Slide07 Itim" panose="00000500000000000000" pitchFamily="2" charset="-34"/>
            </a:endParaRP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id="{615A8B97-DB20-B735-7726-9683D9A38D58}"/>
              </a:ext>
            </a:extLst>
          </p:cNvPr>
          <p:cNvSpPr/>
          <p:nvPr/>
        </p:nvSpPr>
        <p:spPr>
          <a:xfrm>
            <a:off x="6324600" y="1704306"/>
            <a:ext cx="4572000" cy="8382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cksand BOLD" pitchFamily="2" charset="-93"/>
                <a:ea typeface="+mn-ea"/>
                <a:cs typeface="#9Slide07 Itim" panose="00000500000000000000" pitchFamily="2" charset="-34"/>
              </a:rPr>
              <a:t>C. Gấu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cksand BOLD" pitchFamily="2" charset="-93"/>
                <a:ea typeface="+mn-ea"/>
                <a:cs typeface="#9Slide07 Itim" panose="00000500000000000000" pitchFamily="2" charset="-34"/>
              </a:rPr>
              <a:t> Bắc Cực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icksand BOLD" pitchFamily="2" charset="-93"/>
              <a:ea typeface="+mn-ea"/>
              <a:cs typeface="#9Slide07 Itim" panose="00000500000000000000" pitchFamily="2" charset="-34"/>
            </a:endParaRPr>
          </a:p>
        </p:txBody>
      </p:sp>
      <p:pic>
        <p:nvPicPr>
          <p:cNvPr id="20" name="Content Placeholder 24">
            <a:extLst>
              <a:ext uri="{FF2B5EF4-FFF2-40B4-BE49-F238E27FC236}">
                <a16:creationId xmlns:a16="http://schemas.microsoft.com/office/drawing/2014/main" id="{7057BF1D-56B5-BC0E-967A-4AE48FE89DE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120365" y="5977206"/>
            <a:ext cx="2163451" cy="7675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BB8E0C9-43B5-1926-757A-F75AC18F69CF}"/>
              </a:ext>
            </a:extLst>
          </p:cNvPr>
          <p:cNvSpPr txBox="1"/>
          <p:nvPr/>
        </p:nvSpPr>
        <p:spPr>
          <a:xfrm>
            <a:off x="1170467" y="6080344"/>
            <a:ext cx="802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tim" panose="00000500000000000000" pitchFamily="2" charset="-34"/>
                <a:ea typeface="+mn-ea"/>
                <a:cs typeface="#9Slide07 Itim" panose="00000500000000000000" pitchFamily="2" charset="-34"/>
              </a:rPr>
              <a:t>500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D391C36-DEBA-174D-1F47-199B25766DF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082021" y="5814856"/>
            <a:ext cx="843553" cy="77582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C36683E-195A-16D9-1518-CF1AFCDBD1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596497" y="1486454"/>
            <a:ext cx="601103" cy="6011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BF45F0D-FD35-DDB5-BD70-55CD1D0D51F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0651945" y="1615626"/>
            <a:ext cx="603033" cy="60350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BC66B1D-D3D6-BC12-085B-6E3831E80D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10502946" y="2542506"/>
            <a:ext cx="601103" cy="60110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4CCA566-64A8-F143-F57F-05F3828F4E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596497" y="2514260"/>
            <a:ext cx="601103" cy="6011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2A5190-CD9F-A3F2-E0CB-8E0B345BEE39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 bright="-20000"/>
          </a:blip>
          <a:stretch>
            <a:fillRect/>
          </a:stretch>
        </p:blipFill>
        <p:spPr>
          <a:xfrm>
            <a:off x="7958347" y="4350602"/>
            <a:ext cx="1304505" cy="4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62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5565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5565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5565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 - Tiếng trẻ con -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0.1875 0.06065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75" y="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32" presetClass="emph" presetSubtype="0" repeatCount="indefinite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5" grpId="0" animBg="1"/>
      <p:bldP spid="17" grpId="0" animBg="1"/>
      <p:bldP spid="18" grpId="0" animBg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FF891C-7F34-8DA8-BA2A-09E35EDB58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49F2F70C-78CE-1E95-DF8D-007F482E9DD8}"/>
              </a:ext>
            </a:extLst>
          </p:cNvPr>
          <p:cNvSpPr/>
          <p:nvPr/>
        </p:nvSpPr>
        <p:spPr>
          <a:xfrm>
            <a:off x="10891208" y="5443533"/>
            <a:ext cx="973878" cy="97387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B5416CD-D8E4-D1E9-E17B-44189E132818}"/>
              </a:ext>
            </a:extLst>
          </p:cNvPr>
          <p:cNvSpPr/>
          <p:nvPr/>
        </p:nvSpPr>
        <p:spPr>
          <a:xfrm>
            <a:off x="1272778" y="373163"/>
            <a:ext cx="9982200" cy="1009525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cksand BOLD" pitchFamily="2" charset="-93"/>
                <a:ea typeface="+mn-ea"/>
                <a:cs typeface="#9Slide07 Itim" panose="00000500000000000000" pitchFamily="2" charset="-34"/>
              </a:rPr>
              <a:t>Câu hỏi 4: Con vật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cksand BOLD" pitchFamily="2" charset="-93"/>
                <a:ea typeface="+mn-ea"/>
                <a:cs typeface="#9Slide07 Itim" panose="00000500000000000000" pitchFamily="2" charset="-34"/>
              </a:rPr>
              <a:t> nào sau đây là vật nuôi trong nhà?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icksand BOLD" pitchFamily="2" charset="-93"/>
              <a:ea typeface="+mn-ea"/>
              <a:cs typeface="#9Slide07 Itim" panose="00000500000000000000" pitchFamily="2" charset="-34"/>
            </a:endParaRPr>
          </a:p>
        </p:txBody>
      </p:sp>
      <p:sp>
        <p:nvSpPr>
          <p:cNvPr id="7" name="Đáp án Đúng">
            <a:extLst>
              <a:ext uri="{FF2B5EF4-FFF2-40B4-BE49-F238E27FC236}">
                <a16:creationId xmlns:a16="http://schemas.microsoft.com/office/drawing/2014/main" id="{0E45B5D3-30FE-E6E4-5D6D-477751325ABE}"/>
              </a:ext>
            </a:extLst>
          </p:cNvPr>
          <p:cNvSpPr/>
          <p:nvPr/>
        </p:nvSpPr>
        <p:spPr>
          <a:xfrm>
            <a:off x="6322533" y="2711046"/>
            <a:ext cx="4572000" cy="8382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cksand BOLD" pitchFamily="2" charset="-93"/>
                <a:ea typeface="+mn-ea"/>
                <a:cs typeface="#9Slide07 Itim" panose="00000500000000000000" pitchFamily="2" charset="-34"/>
              </a:rPr>
              <a:t>D. Voi</a:t>
            </a:r>
          </a:p>
        </p:txBody>
      </p:sp>
      <p:sp>
        <p:nvSpPr>
          <p:cNvPr id="15" name="Đáp án Đúng">
            <a:extLst>
              <a:ext uri="{FF2B5EF4-FFF2-40B4-BE49-F238E27FC236}">
                <a16:creationId xmlns:a16="http://schemas.microsoft.com/office/drawing/2014/main" id="{86041B1D-2B86-78AD-CCB6-9BD01EBA2AFA}"/>
              </a:ext>
            </a:extLst>
          </p:cNvPr>
          <p:cNvSpPr/>
          <p:nvPr/>
        </p:nvSpPr>
        <p:spPr>
          <a:xfrm>
            <a:off x="1498600" y="2705135"/>
            <a:ext cx="4572000" cy="8382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cksand BOLD" pitchFamily="2" charset="-93"/>
                <a:ea typeface="+mn-ea"/>
                <a:cs typeface="#9Slide07 Itim" panose="00000500000000000000" pitchFamily="2" charset="-34"/>
              </a:rPr>
              <a:t>B. Gấu</a:t>
            </a:r>
            <a:r>
              <a:rPr kumimoji="0" lang="en-US" sz="18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cksand BOLD" pitchFamily="2" charset="-93"/>
                <a:ea typeface="+mn-ea"/>
                <a:cs typeface="#9Slide07 Itim" panose="00000500000000000000" pitchFamily="2" charset="-34"/>
              </a:rPr>
              <a:t> Bắc Cực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icksand BOLD" pitchFamily="2" charset="-93"/>
              <a:ea typeface="+mn-ea"/>
              <a:cs typeface="#9Slide07 Itim" panose="00000500000000000000" pitchFamily="2" charset="-3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65DE191-BDC0-C9A2-CE50-9195387483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4299" y="5056224"/>
            <a:ext cx="1165856" cy="1801776"/>
          </a:xfrm>
          <a:prstGeom prst="rect">
            <a:avLst/>
          </a:prstGeom>
        </p:spPr>
      </p:pic>
      <p:sp>
        <p:nvSpPr>
          <p:cNvPr id="17" name="Đáp án Đúng">
            <a:extLst>
              <a:ext uri="{FF2B5EF4-FFF2-40B4-BE49-F238E27FC236}">
                <a16:creationId xmlns:a16="http://schemas.microsoft.com/office/drawing/2014/main" id="{94C53A57-0083-1652-ED1A-18D9D8474C33}"/>
              </a:ext>
            </a:extLst>
          </p:cNvPr>
          <p:cNvSpPr/>
          <p:nvPr/>
        </p:nvSpPr>
        <p:spPr>
          <a:xfrm>
            <a:off x="6324600" y="1679650"/>
            <a:ext cx="4572000" cy="8382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cksand BOLD" pitchFamily="2" charset="-93"/>
                <a:ea typeface="+mn-ea"/>
                <a:cs typeface="#9Slide07 Itim" panose="00000500000000000000" pitchFamily="2" charset="-34"/>
              </a:rPr>
              <a:t>C. </a:t>
            </a:r>
            <a:r>
              <a:rPr lang="en-US">
                <a:solidFill>
                  <a:prstClr val="white"/>
                </a:solidFill>
                <a:latin typeface="Quicksand BOLD" pitchFamily="2" charset="-93"/>
                <a:cs typeface="#9Slide07 Itim" panose="00000500000000000000" pitchFamily="2" charset="-34"/>
              </a:rPr>
              <a:t>Rắn Hổ mang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icksand BOLD" pitchFamily="2" charset="-93"/>
              <a:ea typeface="+mn-ea"/>
              <a:cs typeface="#9Slide07 Itim" panose="00000500000000000000" pitchFamily="2" charset="-34"/>
            </a:endParaRP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id="{615A8B97-DB20-B735-7726-9683D9A38D58}"/>
              </a:ext>
            </a:extLst>
          </p:cNvPr>
          <p:cNvSpPr/>
          <p:nvPr/>
        </p:nvSpPr>
        <p:spPr>
          <a:xfrm>
            <a:off x="1498600" y="1630348"/>
            <a:ext cx="4572000" cy="8382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cksand BOLD" pitchFamily="2" charset="-93"/>
                <a:ea typeface="+mn-ea"/>
                <a:cs typeface="#9Slide07 Itim" panose="00000500000000000000" pitchFamily="2" charset="-34"/>
              </a:rPr>
              <a:t>A. </a:t>
            </a:r>
            <a:r>
              <a:rPr lang="en-US">
                <a:solidFill>
                  <a:prstClr val="white"/>
                </a:solidFill>
                <a:latin typeface="Quicksand BOLD" pitchFamily="2" charset="-93"/>
                <a:cs typeface="#9Slide07 Itim" panose="00000500000000000000" pitchFamily="2" charset="-34"/>
              </a:rPr>
              <a:t>Lợn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icksand BOLD" pitchFamily="2" charset="-93"/>
              <a:ea typeface="+mn-ea"/>
              <a:cs typeface="#9Slide07 Itim" panose="00000500000000000000" pitchFamily="2" charset="-34"/>
            </a:endParaRPr>
          </a:p>
        </p:txBody>
      </p:sp>
      <p:pic>
        <p:nvPicPr>
          <p:cNvPr id="20" name="Content Placeholder 24">
            <a:extLst>
              <a:ext uri="{FF2B5EF4-FFF2-40B4-BE49-F238E27FC236}">
                <a16:creationId xmlns:a16="http://schemas.microsoft.com/office/drawing/2014/main" id="{7057BF1D-56B5-BC0E-967A-4AE48FE89DE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120365" y="5977206"/>
            <a:ext cx="2163451" cy="7675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BB8E0C9-43B5-1926-757A-F75AC18F69CF}"/>
              </a:ext>
            </a:extLst>
          </p:cNvPr>
          <p:cNvSpPr txBox="1"/>
          <p:nvPr/>
        </p:nvSpPr>
        <p:spPr>
          <a:xfrm>
            <a:off x="1170467" y="6080344"/>
            <a:ext cx="802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tim" panose="00000500000000000000" pitchFamily="2" charset="-34"/>
                <a:ea typeface="+mn-ea"/>
                <a:cs typeface="#9Slide07 Itim" panose="00000500000000000000" pitchFamily="2" charset="-34"/>
              </a:rPr>
              <a:t>500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D391C36-DEBA-174D-1F47-199B25766DF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021533" y="5542558"/>
            <a:ext cx="843553" cy="77582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C36683E-195A-16D9-1518-CF1AFCDB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0420430" y="2517850"/>
            <a:ext cx="601103" cy="6011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BF45F0D-FD35-DDB5-BD70-55CD1D0D51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5658067" y="1462012"/>
            <a:ext cx="603033" cy="60350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BC66B1D-D3D6-BC12-085B-6E3831E80D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0502946" y="1486454"/>
            <a:ext cx="601103" cy="60110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4CCA566-64A8-F143-F57F-05F3828F4E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596497" y="2514260"/>
            <a:ext cx="601103" cy="6011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CCDA84-92CF-4BB9-5FF3-3AA67D502A0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39200" y="5460142"/>
            <a:ext cx="1034186" cy="76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49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5565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5565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5565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 - Tiếng trẻ con -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85185E-6 L -0.10834 -0.20532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-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32" presetClass="emph" presetSubtype="0" repeatCount="indefinite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5" grpId="0" animBg="1"/>
      <p:bldP spid="17" grpId="0" animBg="1"/>
      <p:bldP spid="18" grpId="0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11D999-0366-90C4-9E93-E8FCD6AACBFA}"/>
              </a:ext>
            </a:extLst>
          </p:cNvPr>
          <p:cNvSpPr txBox="1"/>
          <p:nvPr/>
        </p:nvSpPr>
        <p:spPr>
          <a:xfrm>
            <a:off x="3535680" y="2663190"/>
            <a:ext cx="512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Hoạt động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5B687E-9E2B-E0E1-6E85-6F7700A82982}"/>
              </a:ext>
            </a:extLst>
          </p:cNvPr>
          <p:cNvSpPr txBox="1"/>
          <p:nvPr/>
        </p:nvSpPr>
        <p:spPr>
          <a:xfrm>
            <a:off x="1779270" y="3317648"/>
            <a:ext cx="8633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TRÒ CHƠI: CHỌN QUẦN ÁO CHO VẬT NUÔI</a:t>
            </a:r>
          </a:p>
        </p:txBody>
      </p:sp>
    </p:spTree>
    <p:extLst>
      <p:ext uri="{BB962C8B-B14F-4D97-AF65-F5344CB8AC3E}">
        <p14:creationId xmlns:p14="http://schemas.microsoft.com/office/powerpoint/2010/main" val="66809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966D5-2BA8-2EEB-22E9-CE3B00861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1. Nối đồ vật giữ ấm với vật nuôi tương ứng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06992CF-3A9A-D1DA-B54D-C84C5B074384}"/>
              </a:ext>
            </a:extLst>
          </p:cNvPr>
          <p:cNvSpPr/>
          <p:nvPr/>
        </p:nvSpPr>
        <p:spPr>
          <a:xfrm>
            <a:off x="2205990" y="1553110"/>
            <a:ext cx="2114550" cy="211455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6065" b="-30929"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CBDC626-F1F0-F1A1-1C9C-E864AA1089C1}"/>
              </a:ext>
            </a:extLst>
          </p:cNvPr>
          <p:cNvSpPr/>
          <p:nvPr/>
        </p:nvSpPr>
        <p:spPr>
          <a:xfrm>
            <a:off x="5388293" y="1553110"/>
            <a:ext cx="2114550" cy="2114550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9994" r="-29994"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BAE98AE-EC3F-8B1A-7B7D-EFFAE92C5D36}"/>
              </a:ext>
            </a:extLst>
          </p:cNvPr>
          <p:cNvSpPr/>
          <p:nvPr/>
        </p:nvSpPr>
        <p:spPr>
          <a:xfrm>
            <a:off x="8570595" y="1553110"/>
            <a:ext cx="2114550" cy="2114550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E7152E8-F4E3-E3D9-8DB1-75EA9573BEC6}"/>
              </a:ext>
            </a:extLst>
          </p:cNvPr>
          <p:cNvSpPr/>
          <p:nvPr/>
        </p:nvSpPr>
        <p:spPr>
          <a:xfrm>
            <a:off x="2537460" y="4579085"/>
            <a:ext cx="1451610" cy="1451610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141" r="-1141"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071FF91-D90A-C433-8723-7BA3F68171B0}"/>
              </a:ext>
            </a:extLst>
          </p:cNvPr>
          <p:cNvSpPr/>
          <p:nvPr/>
        </p:nvSpPr>
        <p:spPr>
          <a:xfrm>
            <a:off x="5719763" y="4579085"/>
            <a:ext cx="1451610" cy="1451610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1860"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32B281E-BAA4-F079-7C1D-7E558D169BAC}"/>
              </a:ext>
            </a:extLst>
          </p:cNvPr>
          <p:cNvSpPr/>
          <p:nvPr/>
        </p:nvSpPr>
        <p:spPr>
          <a:xfrm>
            <a:off x="8902065" y="4579085"/>
            <a:ext cx="1451610" cy="1451610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7528" b="-6374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916B4C3-4F4A-F665-F23B-DDFEB366AECB}"/>
              </a:ext>
            </a:extLst>
          </p:cNvPr>
          <p:cNvSpPr/>
          <p:nvPr/>
        </p:nvSpPr>
        <p:spPr>
          <a:xfrm>
            <a:off x="3048000" y="3657600"/>
            <a:ext cx="2806700" cy="1206500"/>
          </a:xfrm>
          <a:custGeom>
            <a:avLst/>
            <a:gdLst>
              <a:gd name="connsiteX0" fmla="*/ 0 w 2806700"/>
              <a:gd name="connsiteY0" fmla="*/ 0 h 1206500"/>
              <a:gd name="connsiteX1" fmla="*/ 457200 w 2806700"/>
              <a:gd name="connsiteY1" fmla="*/ 279400 h 1206500"/>
              <a:gd name="connsiteX2" fmla="*/ 1371600 w 2806700"/>
              <a:gd name="connsiteY2" fmla="*/ 444500 h 1206500"/>
              <a:gd name="connsiteX3" fmla="*/ 1993900 w 2806700"/>
              <a:gd name="connsiteY3" fmla="*/ 368300 h 1206500"/>
              <a:gd name="connsiteX4" fmla="*/ 2336800 w 2806700"/>
              <a:gd name="connsiteY4" fmla="*/ 495300 h 1206500"/>
              <a:gd name="connsiteX5" fmla="*/ 2527300 w 2806700"/>
              <a:gd name="connsiteY5" fmla="*/ 660400 h 1206500"/>
              <a:gd name="connsiteX6" fmla="*/ 2641600 w 2806700"/>
              <a:gd name="connsiteY6" fmla="*/ 939800 h 1206500"/>
              <a:gd name="connsiteX7" fmla="*/ 2806700 w 2806700"/>
              <a:gd name="connsiteY7" fmla="*/ 1206500 h 120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06700" h="1206500">
                <a:moveTo>
                  <a:pt x="0" y="0"/>
                </a:moveTo>
                <a:cubicBezTo>
                  <a:pt x="114300" y="102658"/>
                  <a:pt x="228600" y="205317"/>
                  <a:pt x="457200" y="279400"/>
                </a:cubicBezTo>
                <a:cubicBezTo>
                  <a:pt x="685800" y="353483"/>
                  <a:pt x="1115483" y="429683"/>
                  <a:pt x="1371600" y="444500"/>
                </a:cubicBezTo>
                <a:cubicBezTo>
                  <a:pt x="1627717" y="459317"/>
                  <a:pt x="1833033" y="359833"/>
                  <a:pt x="1993900" y="368300"/>
                </a:cubicBezTo>
                <a:cubicBezTo>
                  <a:pt x="2154767" y="376767"/>
                  <a:pt x="2247900" y="446617"/>
                  <a:pt x="2336800" y="495300"/>
                </a:cubicBezTo>
                <a:cubicBezTo>
                  <a:pt x="2425700" y="543983"/>
                  <a:pt x="2476500" y="586317"/>
                  <a:pt x="2527300" y="660400"/>
                </a:cubicBezTo>
                <a:cubicBezTo>
                  <a:pt x="2578100" y="734483"/>
                  <a:pt x="2595033" y="848783"/>
                  <a:pt x="2641600" y="939800"/>
                </a:cubicBezTo>
                <a:cubicBezTo>
                  <a:pt x="2688167" y="1030817"/>
                  <a:pt x="2747433" y="1118658"/>
                  <a:pt x="2806700" y="1206500"/>
                </a:cubicBezTo>
              </a:path>
            </a:pathLst>
          </a:custGeom>
          <a:noFill/>
          <a:ln w="28575">
            <a:solidFill>
              <a:schemeClr val="tx2"/>
            </a:solidFill>
            <a:prstDash val="das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2C1B3B4-381D-3983-4A0D-600A0092E312}"/>
              </a:ext>
            </a:extLst>
          </p:cNvPr>
          <p:cNvSpPr/>
          <p:nvPr/>
        </p:nvSpPr>
        <p:spPr>
          <a:xfrm>
            <a:off x="3035300" y="3695700"/>
            <a:ext cx="3302000" cy="927100"/>
          </a:xfrm>
          <a:custGeom>
            <a:avLst/>
            <a:gdLst>
              <a:gd name="connsiteX0" fmla="*/ 3302000 w 3302000"/>
              <a:gd name="connsiteY0" fmla="*/ 0 h 927100"/>
              <a:gd name="connsiteX1" fmla="*/ 3022600 w 3302000"/>
              <a:gd name="connsiteY1" fmla="*/ 241300 h 927100"/>
              <a:gd name="connsiteX2" fmla="*/ 2451100 w 3302000"/>
              <a:gd name="connsiteY2" fmla="*/ 114300 h 927100"/>
              <a:gd name="connsiteX3" fmla="*/ 1879600 w 3302000"/>
              <a:gd name="connsiteY3" fmla="*/ 25400 h 927100"/>
              <a:gd name="connsiteX4" fmla="*/ 1600200 w 3302000"/>
              <a:gd name="connsiteY4" fmla="*/ 241300 h 927100"/>
              <a:gd name="connsiteX5" fmla="*/ 1574800 w 3302000"/>
              <a:gd name="connsiteY5" fmla="*/ 609600 h 927100"/>
              <a:gd name="connsiteX6" fmla="*/ 1435100 w 3302000"/>
              <a:gd name="connsiteY6" fmla="*/ 825500 h 927100"/>
              <a:gd name="connsiteX7" fmla="*/ 850900 w 3302000"/>
              <a:gd name="connsiteY7" fmla="*/ 876300 h 927100"/>
              <a:gd name="connsiteX8" fmla="*/ 304800 w 3302000"/>
              <a:gd name="connsiteY8" fmla="*/ 609600 h 927100"/>
              <a:gd name="connsiteX9" fmla="*/ 0 w 3302000"/>
              <a:gd name="connsiteY9" fmla="*/ 927100 h 92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2000" h="927100">
                <a:moveTo>
                  <a:pt x="3302000" y="0"/>
                </a:moveTo>
                <a:cubicBezTo>
                  <a:pt x="3233208" y="111125"/>
                  <a:pt x="3164417" y="222250"/>
                  <a:pt x="3022600" y="241300"/>
                </a:cubicBezTo>
                <a:cubicBezTo>
                  <a:pt x="2880783" y="260350"/>
                  <a:pt x="2641600" y="150283"/>
                  <a:pt x="2451100" y="114300"/>
                </a:cubicBezTo>
                <a:cubicBezTo>
                  <a:pt x="2260600" y="78317"/>
                  <a:pt x="2021417" y="4233"/>
                  <a:pt x="1879600" y="25400"/>
                </a:cubicBezTo>
                <a:cubicBezTo>
                  <a:pt x="1737783" y="46567"/>
                  <a:pt x="1651000" y="143933"/>
                  <a:pt x="1600200" y="241300"/>
                </a:cubicBezTo>
                <a:cubicBezTo>
                  <a:pt x="1549400" y="338667"/>
                  <a:pt x="1602317" y="512234"/>
                  <a:pt x="1574800" y="609600"/>
                </a:cubicBezTo>
                <a:cubicBezTo>
                  <a:pt x="1547283" y="706966"/>
                  <a:pt x="1555750" y="781050"/>
                  <a:pt x="1435100" y="825500"/>
                </a:cubicBezTo>
                <a:cubicBezTo>
                  <a:pt x="1314450" y="869950"/>
                  <a:pt x="1039283" y="912283"/>
                  <a:pt x="850900" y="876300"/>
                </a:cubicBezTo>
                <a:cubicBezTo>
                  <a:pt x="662517" y="840317"/>
                  <a:pt x="446617" y="601133"/>
                  <a:pt x="304800" y="609600"/>
                </a:cubicBezTo>
                <a:cubicBezTo>
                  <a:pt x="162983" y="618067"/>
                  <a:pt x="81491" y="772583"/>
                  <a:pt x="0" y="927100"/>
                </a:cubicBezTo>
              </a:path>
            </a:pathLst>
          </a:custGeom>
          <a:noFill/>
          <a:ln w="28575">
            <a:solidFill>
              <a:schemeClr val="tx2"/>
            </a:solidFill>
            <a:prstDash val="das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4FA54A6-75A7-EC35-50E0-250EDA8959AF}"/>
              </a:ext>
            </a:extLst>
          </p:cNvPr>
          <p:cNvSpPr/>
          <p:nvPr/>
        </p:nvSpPr>
        <p:spPr>
          <a:xfrm>
            <a:off x="7733252" y="3233882"/>
            <a:ext cx="1975619" cy="1630218"/>
          </a:xfrm>
          <a:custGeom>
            <a:avLst/>
            <a:gdLst>
              <a:gd name="connsiteX0" fmla="*/ 1931448 w 1975619"/>
              <a:gd name="connsiteY0" fmla="*/ 411018 h 1630218"/>
              <a:gd name="connsiteX1" fmla="*/ 1918748 w 1975619"/>
              <a:gd name="connsiteY1" fmla="*/ 753918 h 1630218"/>
              <a:gd name="connsiteX2" fmla="*/ 1372648 w 1975619"/>
              <a:gd name="connsiteY2" fmla="*/ 817418 h 1630218"/>
              <a:gd name="connsiteX3" fmla="*/ 648748 w 1975619"/>
              <a:gd name="connsiteY3" fmla="*/ 753918 h 1630218"/>
              <a:gd name="connsiteX4" fmla="*/ 1048 w 1975619"/>
              <a:gd name="connsiteY4" fmla="*/ 207818 h 1630218"/>
              <a:gd name="connsiteX5" fmla="*/ 509048 w 1975619"/>
              <a:gd name="connsiteY5" fmla="*/ 17318 h 1630218"/>
              <a:gd name="connsiteX6" fmla="*/ 966248 w 1975619"/>
              <a:gd name="connsiteY6" fmla="*/ 601518 h 1630218"/>
              <a:gd name="connsiteX7" fmla="*/ 851948 w 1975619"/>
              <a:gd name="connsiteY7" fmla="*/ 1109518 h 1630218"/>
              <a:gd name="connsiteX8" fmla="*/ 877348 w 1975619"/>
              <a:gd name="connsiteY8" fmla="*/ 1363518 h 1630218"/>
              <a:gd name="connsiteX9" fmla="*/ 1042448 w 1975619"/>
              <a:gd name="connsiteY9" fmla="*/ 1566718 h 1630218"/>
              <a:gd name="connsiteX10" fmla="*/ 1321848 w 1975619"/>
              <a:gd name="connsiteY10" fmla="*/ 1630218 h 163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75619" h="1630218">
                <a:moveTo>
                  <a:pt x="1931448" y="411018"/>
                </a:moveTo>
                <a:cubicBezTo>
                  <a:pt x="1971664" y="548601"/>
                  <a:pt x="2011881" y="686185"/>
                  <a:pt x="1918748" y="753918"/>
                </a:cubicBezTo>
                <a:cubicBezTo>
                  <a:pt x="1825615" y="821651"/>
                  <a:pt x="1584315" y="817418"/>
                  <a:pt x="1372648" y="817418"/>
                </a:cubicBezTo>
                <a:cubicBezTo>
                  <a:pt x="1160981" y="817418"/>
                  <a:pt x="877348" y="855518"/>
                  <a:pt x="648748" y="753918"/>
                </a:cubicBezTo>
                <a:cubicBezTo>
                  <a:pt x="420148" y="652318"/>
                  <a:pt x="24331" y="330585"/>
                  <a:pt x="1048" y="207818"/>
                </a:cubicBezTo>
                <a:cubicBezTo>
                  <a:pt x="-22235" y="85051"/>
                  <a:pt x="348181" y="-48299"/>
                  <a:pt x="509048" y="17318"/>
                </a:cubicBezTo>
                <a:cubicBezTo>
                  <a:pt x="669915" y="82935"/>
                  <a:pt x="909098" y="419485"/>
                  <a:pt x="966248" y="601518"/>
                </a:cubicBezTo>
                <a:cubicBezTo>
                  <a:pt x="1023398" y="783551"/>
                  <a:pt x="866765" y="982518"/>
                  <a:pt x="851948" y="1109518"/>
                </a:cubicBezTo>
                <a:cubicBezTo>
                  <a:pt x="837131" y="1236518"/>
                  <a:pt x="845598" y="1287318"/>
                  <a:pt x="877348" y="1363518"/>
                </a:cubicBezTo>
                <a:cubicBezTo>
                  <a:pt x="909098" y="1439718"/>
                  <a:pt x="968365" y="1522268"/>
                  <a:pt x="1042448" y="1566718"/>
                </a:cubicBezTo>
                <a:cubicBezTo>
                  <a:pt x="1116531" y="1611168"/>
                  <a:pt x="1219189" y="1620693"/>
                  <a:pt x="1321848" y="1630218"/>
                </a:cubicBezTo>
              </a:path>
            </a:pathLst>
          </a:custGeom>
          <a:noFill/>
          <a:ln w="28575">
            <a:solidFill>
              <a:schemeClr val="tx2"/>
            </a:solidFill>
            <a:prstDash val="das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Đáp án">
            <a:extLst>
              <a:ext uri="{FF2B5EF4-FFF2-40B4-BE49-F238E27FC236}">
                <a16:creationId xmlns:a16="http://schemas.microsoft.com/office/drawing/2014/main" id="{D6C4C1F6-EA09-96D3-AED1-331913FCB1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398" y="5492850"/>
            <a:ext cx="720090" cy="7200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EAA68F9-3DD0-A52B-7E29-D980C6CC662B}"/>
              </a:ext>
            </a:extLst>
          </p:cNvPr>
          <p:cNvSpPr txBox="1"/>
          <p:nvPr/>
        </p:nvSpPr>
        <p:spPr>
          <a:xfrm>
            <a:off x="10685145" y="6416140"/>
            <a:ext cx="11766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NỐI MẪU</a:t>
            </a:r>
          </a:p>
        </p:txBody>
      </p:sp>
    </p:spTree>
    <p:extLst>
      <p:ext uri="{BB962C8B-B14F-4D97-AF65-F5344CB8AC3E}">
        <p14:creationId xmlns:p14="http://schemas.microsoft.com/office/powerpoint/2010/main" val="335198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Happy Slide">
      <a:dk1>
        <a:sysClr val="windowText" lastClr="000000"/>
      </a:dk1>
      <a:lt1>
        <a:sysClr val="window" lastClr="FFFFFF"/>
      </a:lt1>
      <a:dk2>
        <a:srgbClr val="164FA3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>
            <a:latin typeface="Montserrat Medium" panose="00000600000000000000" pitchFamily="2" charset="-93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sz="2800" smtClean="0">
            <a:solidFill>
              <a:schemeClr val="tx2"/>
            </a:solidFill>
            <a:latin typeface="Roboto" panose="02000000000000000000" pitchFamily="2" charset="0"/>
            <a:ea typeface="Roboto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2222</TotalTime>
  <Words>660</Words>
  <Application>Microsoft Office PowerPoint</Application>
  <PresentationFormat>Widescreen</PresentationFormat>
  <Paragraphs>96</Paragraphs>
  <Slides>30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Roboto Black</vt:lpstr>
      <vt:lpstr>Quicksand BOLD</vt:lpstr>
      <vt:lpstr>Roboto</vt:lpstr>
      <vt:lpstr>Calibri</vt:lpstr>
      <vt:lpstr>#9Slide07 Itim</vt:lpstr>
      <vt:lpstr>#9Slide02 Noi dung dai</vt:lpstr>
      <vt:lpstr>Montserrat Medium</vt:lpstr>
      <vt:lpstr>#9Slide03 AmpleSoft Bold</vt:lpstr>
      <vt:lpstr>#9Slide03 IcielNovecento sans E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Nối đồ vật giữ ấm với vật nuôi tương ứng</vt:lpstr>
      <vt:lpstr>Chia sẻ</vt:lpstr>
      <vt:lpstr>PowerPoint Presentation</vt:lpstr>
      <vt:lpstr>Bước 1: Tô màu cho con vật em muốn may áo</vt:lpstr>
      <vt:lpstr>Chia sẻ</vt:lpstr>
      <vt:lpstr>Bước 2: Dùng đất nặn hình con vật em đã chọn</vt:lpstr>
      <vt:lpstr>PowerPoint Presentation</vt:lpstr>
      <vt:lpstr>Bước 3: May áo cho vật nuôi</vt:lpstr>
      <vt:lpstr>Bước 1</vt:lpstr>
      <vt:lpstr>Bước 2</vt:lpstr>
      <vt:lpstr>Bước 3</vt:lpstr>
      <vt:lpstr>Bước 4</vt:lpstr>
      <vt:lpstr>Bước 5</vt:lpstr>
      <vt:lpstr>Bước 6</vt:lpstr>
      <vt:lpstr>PowerPoint Presentation</vt:lpstr>
      <vt:lpstr>Hướng dẫn thi</vt:lpstr>
      <vt:lpstr>Tiêu chí bình chọn</vt:lpstr>
      <vt:lpstr>Góc khoa học</vt:lpstr>
      <vt:lpstr>PowerPoint Presentation</vt:lpstr>
      <vt:lpstr>Câu hỏi 1: Các con vật vào mùa đông thường như thế nào?</vt:lpstr>
      <vt:lpstr>Câu hỏi 2: Vật nuôi cần áo ấm để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laptop33</cp:lastModifiedBy>
  <cp:revision>23</cp:revision>
  <dcterms:created xsi:type="dcterms:W3CDTF">2022-08-16T01:51:37Z</dcterms:created>
  <dcterms:modified xsi:type="dcterms:W3CDTF">2022-11-21T10:33:38Z</dcterms:modified>
</cp:coreProperties>
</file>