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8" r:id="rId2"/>
    <p:sldId id="260" r:id="rId3"/>
    <p:sldId id="306" r:id="rId4"/>
    <p:sldId id="263" r:id="rId5"/>
    <p:sldId id="259" r:id="rId6"/>
    <p:sldId id="307" r:id="rId7"/>
    <p:sldId id="308" r:id="rId8"/>
    <p:sldId id="309" r:id="rId9"/>
    <p:sldId id="431" r:id="rId10"/>
    <p:sldId id="310" r:id="rId11"/>
    <p:sldId id="293" r:id="rId12"/>
    <p:sldId id="311" r:id="rId13"/>
    <p:sldId id="432" r:id="rId14"/>
    <p:sldId id="430" r:id="rId15"/>
    <p:sldId id="433" r:id="rId16"/>
    <p:sldId id="434" r:id="rId17"/>
    <p:sldId id="435" r:id="rId18"/>
    <p:sldId id="436" r:id="rId19"/>
    <p:sldId id="437" r:id="rId20"/>
    <p:sldId id="438" r:id="rId21"/>
    <p:sldId id="289" r:id="rId22"/>
    <p:sldId id="287" r:id="rId23"/>
    <p:sldId id="439" r:id="rId24"/>
    <p:sldId id="272" r:id="rId25"/>
  </p:sldIdLst>
  <p:sldSz cx="12192000" cy="6858000"/>
  <p:notesSz cx="6858000" cy="9144000"/>
  <p:embeddedFontLst>
    <p:embeddedFont>
      <p:font typeface="Arima Madurai" panose="00000500000000000000" pitchFamily="2" charset="-93"/>
      <p:regular r:id="rId27"/>
      <p:bold r:id="rId28"/>
    </p:embeddedFont>
    <p:embeddedFont>
      <p:font typeface="Arima Madurai Black" panose="00000A00000000000000" pitchFamily="2" charset="-93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ontserrat medium" panose="00000600000000000000" pitchFamily="2" charset="-93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6ADC2DF8-95FC-4DC9-82C9-1C6F1F5D1B02}">
          <p14:sldIdLst>
            <p14:sldId id="258"/>
            <p14:sldId id="260"/>
            <p14:sldId id="306"/>
            <p14:sldId id="263"/>
            <p14:sldId id="259"/>
            <p14:sldId id="307"/>
            <p14:sldId id="308"/>
            <p14:sldId id="309"/>
            <p14:sldId id="431"/>
            <p14:sldId id="310"/>
            <p14:sldId id="293"/>
            <p14:sldId id="311"/>
            <p14:sldId id="432"/>
          </p14:sldIdLst>
        </p14:section>
        <p14:section name="Tiết 2" id="{BA8FBC0B-7A73-41B3-9315-6065DA0B3B42}">
          <p14:sldIdLst>
            <p14:sldId id="430"/>
            <p14:sldId id="433"/>
            <p14:sldId id="434"/>
            <p14:sldId id="435"/>
            <p14:sldId id="436"/>
            <p14:sldId id="437"/>
            <p14:sldId id="438"/>
            <p14:sldId id="289"/>
            <p14:sldId id="287"/>
            <p14:sldId id="439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B24"/>
    <a:srgbClr val="164FA3"/>
    <a:srgbClr val="59CEFF"/>
    <a:srgbClr val="FAF9F5"/>
    <a:srgbClr val="F3F4EF"/>
    <a:srgbClr val="FFFFFF"/>
    <a:srgbClr val="F9F9F8"/>
    <a:srgbClr val="F5F5F6"/>
    <a:srgbClr val="EEEFEC"/>
    <a:srgbClr val="8CC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6" autoAdjust="0"/>
    <p:restoredTop sz="94660"/>
  </p:normalViewPr>
  <p:slideViewPr>
    <p:cSldViewPr snapToGrid="0">
      <p:cViewPr varScale="1">
        <p:scale>
          <a:sx n="56" d="100"/>
          <a:sy n="56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35744-52CD-4725-B095-714EA3A41C36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C29FE-BCEB-4D12-8505-49BD92F41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9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2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06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42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63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252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5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6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3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4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652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1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01/12/2022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54" r:id="rId3"/>
    <p:sldLayoutId id="2147483650" r:id="rId4"/>
    <p:sldLayoutId id="2147483649" r:id="rId5"/>
    <p:sldLayoutId id="2147483651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Arima Madurai Black" panose="00000A00000000000000" pitchFamily="2" charset="-93"/>
          <a:ea typeface="Roboto Black" panose="02000000000000000000" pitchFamily="2" charset="0"/>
          <a:cs typeface="Arima Madurai Black" panose="00000A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UcDGiBDlFIc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hyperlink" Target="https://youtu.be/nwcN_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FA54E-ADB9-9C86-D677-F81D3B05065E}"/>
              </a:ext>
            </a:extLst>
          </p:cNvPr>
          <p:cNvSpPr txBox="1"/>
          <p:nvPr/>
        </p:nvSpPr>
        <p:spPr>
          <a:xfrm>
            <a:off x="4437888" y="34290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2"/>
                </a:solidFill>
                <a:latin typeface="Arima Madurai Black" panose="00000A00000000000000" pitchFamily="2" charset="-93"/>
                <a:ea typeface="Roboto" panose="02000000000000000000" pitchFamily="2" charset="0"/>
                <a:cs typeface="Arima Madurai Black" panose="00000A00000000000000" pitchFamily="2" charset="-93"/>
              </a:rPr>
              <a:t>CHỦ ĐỀ 3: </a:t>
            </a:r>
            <a:r>
              <a:rPr lang="vi-VN" sz="3200">
                <a:solidFill>
                  <a:schemeClr val="tx2"/>
                </a:solidFill>
                <a:latin typeface="Arima Madurai Black" panose="00000A00000000000000" pitchFamily="2" charset="-93"/>
                <a:ea typeface="Roboto" panose="02000000000000000000" pitchFamily="2" charset="0"/>
                <a:cs typeface="Arima Madurai Black" panose="00000A00000000000000" pitchFamily="2" charset="-93"/>
              </a:rPr>
              <a:t>TÌM HIỂU VỀ ÂM THANH</a:t>
            </a:r>
            <a:endParaRPr lang="en-US" sz="3200">
              <a:solidFill>
                <a:schemeClr val="tx2"/>
              </a:solidFill>
              <a:latin typeface="Arima Madurai Black" panose="00000A00000000000000" pitchFamily="2" charset="-93"/>
              <a:ea typeface="Roboto" panose="02000000000000000000" pitchFamily="2" charset="0"/>
              <a:cs typeface="Arima Madurai Black" panose="00000A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4F2AA-B5EE-D429-8241-0404A96A56DE}"/>
              </a:ext>
            </a:extLst>
          </p:cNvPr>
          <p:cNvSpPr txBox="1"/>
          <p:nvPr/>
        </p:nvSpPr>
        <p:spPr>
          <a:xfrm>
            <a:off x="4958334" y="4198441"/>
            <a:ext cx="5969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2"/>
                </a:solidFill>
                <a:latin typeface="Arima Madurai Black" panose="00000A00000000000000" pitchFamily="2" charset="-93"/>
                <a:ea typeface="Roboto" panose="02000000000000000000" pitchFamily="2" charset="0"/>
                <a:cs typeface="Arima Madurai Black" panose="00000A00000000000000" pitchFamily="2" charset="-93"/>
              </a:rPr>
              <a:t>Bài 4: Chế tạo sáo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1C003-D4BA-5DC7-F2DA-3D25307EB0A7}"/>
              </a:ext>
            </a:extLst>
          </p:cNvPr>
          <p:cNvSpPr/>
          <p:nvPr/>
        </p:nvSpPr>
        <p:spPr>
          <a:xfrm>
            <a:off x="4840224" y="4145279"/>
            <a:ext cx="6205728" cy="54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022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2824A26-5BF6-108B-398D-27D7B7D08D69}"/>
              </a:ext>
            </a:extLst>
          </p:cNvPr>
          <p:cNvSpPr/>
          <p:nvPr/>
        </p:nvSpPr>
        <p:spPr>
          <a:xfrm>
            <a:off x="2945130" y="2057400"/>
            <a:ext cx="6576060" cy="31203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9D72C-A5AA-7F9A-C5AC-47CA11FF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3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Hoạt động 2</a:t>
            </a:r>
            <a:br>
              <a:rPr lang="en-US"/>
            </a:br>
            <a:br>
              <a:rPr lang="en-US" sz="2200"/>
            </a:br>
            <a:r>
              <a:rPr lang="vi-VN"/>
              <a:t>CHẾ TẠO SÁO QUẠT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4BD2C57-2C5C-AB5C-E393-445390FB8447}"/>
              </a:ext>
            </a:extLst>
          </p:cNvPr>
          <p:cNvSpPr/>
          <p:nvPr/>
        </p:nvSpPr>
        <p:spPr>
          <a:xfrm>
            <a:off x="3218688" y="2414016"/>
            <a:ext cx="5803392" cy="2913888"/>
          </a:xfrm>
          <a:prstGeom prst="roundRect">
            <a:avLst>
              <a:gd name="adj" fmla="val 1332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Chuẩn bị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4173B18-BD16-0564-D6B9-4E33A5D412FD}"/>
              </a:ext>
            </a:extLst>
          </p:cNvPr>
          <p:cNvGrpSpPr/>
          <p:nvPr/>
        </p:nvGrpSpPr>
        <p:grpSpPr>
          <a:xfrm>
            <a:off x="772069" y="3413603"/>
            <a:ext cx="2987867" cy="461665"/>
            <a:chOff x="772069" y="3413603"/>
            <a:chExt cx="2987867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22A652-6088-7818-E35F-3584C23DCE41}"/>
                </a:ext>
              </a:extLst>
            </p:cNvPr>
            <p:cNvSpPr txBox="1"/>
            <p:nvPr/>
          </p:nvSpPr>
          <p:spPr>
            <a:xfrm>
              <a:off x="772069" y="3413603"/>
              <a:ext cx="2145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64FA3"/>
                  </a:solidFill>
                  <a:effectLst/>
                  <a:uLnTx/>
                  <a:uFillTx/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1. Bút</a:t>
              </a:r>
              <a:r>
                <a:rPr kumimoji="0" lang="en-US" sz="2400" b="0" i="0" u="none" strike="noStrike" kern="1200" cap="none" spc="0" normalizeH="0" noProof="0">
                  <a:ln>
                    <a:noFill/>
                  </a:ln>
                  <a:solidFill>
                    <a:srgbClr val="164FA3"/>
                  </a:solidFill>
                  <a:effectLst/>
                  <a:uLnTx/>
                  <a:uFillTx/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 chì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endParaRPr>
            </a:p>
          </p:txBody>
        </p:sp>
        <p:cxnSp>
          <p:nvCxnSpPr>
            <p:cNvPr id="6" name="Connector: Elbow 5">
              <a:extLst>
                <a:ext uri="{FF2B5EF4-FFF2-40B4-BE49-F238E27FC236}">
                  <a16:creationId xmlns:a16="http://schemas.microsoft.com/office/drawing/2014/main" id="{EFB389BC-EEFD-855B-63EF-9DC08C337E1D}"/>
                </a:ext>
              </a:extLst>
            </p:cNvPr>
            <p:cNvCxnSpPr>
              <a:cxnSpLocks/>
            </p:cNvCxnSpPr>
            <p:nvPr/>
          </p:nvCxnSpPr>
          <p:spPr>
            <a:xfrm>
              <a:off x="2565991" y="3612672"/>
              <a:ext cx="1193945" cy="198771"/>
            </a:xfrm>
            <a:prstGeom prst="bentConnector3">
              <a:avLst>
                <a:gd name="adj1" fmla="val 40810"/>
              </a:avLst>
            </a:prstGeom>
            <a:ln>
              <a:solidFill>
                <a:schemeClr val="tx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1506CA3-6215-E7DD-A963-35FC7073D3D0}"/>
              </a:ext>
            </a:extLst>
          </p:cNvPr>
          <p:cNvGrpSpPr/>
          <p:nvPr/>
        </p:nvGrpSpPr>
        <p:grpSpPr>
          <a:xfrm>
            <a:off x="2625212" y="4276521"/>
            <a:ext cx="2145794" cy="2052281"/>
            <a:chOff x="2625212" y="4276521"/>
            <a:chExt cx="2145794" cy="205228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24C8CBB-1DE8-70CF-5929-DA4AC92B35D4}"/>
                </a:ext>
              </a:extLst>
            </p:cNvPr>
            <p:cNvSpPr txBox="1"/>
            <p:nvPr/>
          </p:nvSpPr>
          <p:spPr>
            <a:xfrm>
              <a:off x="2625212" y="5867137"/>
              <a:ext cx="2145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>
                  <a:solidFill>
                    <a:srgbClr val="164FA3"/>
                  </a:solidFill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3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64FA3"/>
                  </a:solidFill>
                  <a:effectLst/>
                  <a:uLnTx/>
                  <a:uFillTx/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. Thước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endParaRPr>
            </a:p>
          </p:txBody>
        </p: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AF300B33-D2E6-03CC-B9FC-D2DE34D298C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594965" y="4500714"/>
              <a:ext cx="1400233" cy="95184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6BF8C6B-E102-77D7-00D3-4F8702243CD9}"/>
              </a:ext>
            </a:extLst>
          </p:cNvPr>
          <p:cNvGrpSpPr/>
          <p:nvPr/>
        </p:nvGrpSpPr>
        <p:grpSpPr>
          <a:xfrm>
            <a:off x="5047488" y="4276521"/>
            <a:ext cx="4852416" cy="2053210"/>
            <a:chOff x="5047488" y="4276521"/>
            <a:chExt cx="4852416" cy="205321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755F388-41CC-9F9D-68B0-A9DD5100EA27}"/>
                </a:ext>
              </a:extLst>
            </p:cNvPr>
            <p:cNvSpPr txBox="1"/>
            <p:nvPr/>
          </p:nvSpPr>
          <p:spPr>
            <a:xfrm>
              <a:off x="5047488" y="5868066"/>
              <a:ext cx="4852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>
                  <a:solidFill>
                    <a:srgbClr val="164FA3"/>
                  </a:solidFill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4. ống rỗng dài khoảng 20 cm 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endParaRPr>
            </a:p>
          </p:txBody>
        </p: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EFFB193C-4F0B-C7AB-EED3-BD6B6F78A30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759677" y="4316304"/>
              <a:ext cx="1400234" cy="132066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DCCC8BD-BDD2-61DB-3298-70202857356C}"/>
              </a:ext>
            </a:extLst>
          </p:cNvPr>
          <p:cNvGrpSpPr/>
          <p:nvPr/>
        </p:nvGrpSpPr>
        <p:grpSpPr>
          <a:xfrm>
            <a:off x="8419460" y="3239732"/>
            <a:ext cx="3273051" cy="568395"/>
            <a:chOff x="8419460" y="3239732"/>
            <a:chExt cx="3273051" cy="56839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97DB69D-B536-9FEB-EA68-951C9C7FCFC9}"/>
                </a:ext>
              </a:extLst>
            </p:cNvPr>
            <p:cNvSpPr txBox="1"/>
            <p:nvPr/>
          </p:nvSpPr>
          <p:spPr>
            <a:xfrm>
              <a:off x="9546719" y="3239732"/>
              <a:ext cx="2145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>
                  <a:solidFill>
                    <a:srgbClr val="164FA3"/>
                  </a:solidFill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6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64FA3"/>
                  </a:solidFill>
                  <a:effectLst/>
                  <a:uLnTx/>
                  <a:uFillTx/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. Tấm</a:t>
              </a:r>
              <a:r>
                <a:rPr kumimoji="0" lang="en-US" sz="2400" b="0" i="0" u="none" strike="noStrike" kern="1200" cap="none" spc="0" normalizeH="0" noProof="0">
                  <a:ln>
                    <a:noFill/>
                  </a:ln>
                  <a:solidFill>
                    <a:srgbClr val="164FA3"/>
                  </a:solidFill>
                  <a:effectLst/>
                  <a:uLnTx/>
                  <a:uFillTx/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 bìa A4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endParaRPr>
            </a:p>
          </p:txBody>
        </p: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A5D359AF-DF25-ABA0-77BF-642215916A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9460" y="3429000"/>
              <a:ext cx="1147328" cy="379127"/>
            </a:xfrm>
            <a:prstGeom prst="bentConnector3">
              <a:avLst>
                <a:gd name="adj1" fmla="val 55313"/>
              </a:avLst>
            </a:prstGeom>
            <a:ln>
              <a:solidFill>
                <a:schemeClr val="tx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C318092-7C0E-8081-29AF-DF512D284000}"/>
              </a:ext>
            </a:extLst>
          </p:cNvPr>
          <p:cNvGrpSpPr/>
          <p:nvPr/>
        </p:nvGrpSpPr>
        <p:grpSpPr>
          <a:xfrm>
            <a:off x="4547620" y="1706925"/>
            <a:ext cx="4852416" cy="1712287"/>
            <a:chOff x="4547620" y="1706925"/>
            <a:chExt cx="4852416" cy="171228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0602DBE-4C96-B604-FC33-F1E4CA2F672B}"/>
                </a:ext>
              </a:extLst>
            </p:cNvPr>
            <p:cNvSpPr txBox="1"/>
            <p:nvPr/>
          </p:nvSpPr>
          <p:spPr>
            <a:xfrm>
              <a:off x="4547620" y="1706925"/>
              <a:ext cx="4852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>
                  <a:solidFill>
                    <a:srgbClr val="164FA3"/>
                  </a:solidFill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5. Băng dính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endParaRPr>
            </a:p>
          </p:txBody>
        </p:sp>
        <p:cxnSp>
          <p:nvCxnSpPr>
            <p:cNvPr id="79" name="Connector: Elbow 78">
              <a:extLst>
                <a:ext uri="{FF2B5EF4-FFF2-40B4-BE49-F238E27FC236}">
                  <a16:creationId xmlns:a16="http://schemas.microsoft.com/office/drawing/2014/main" id="{88153C83-F9FB-5E50-6826-2FAD6EF21E3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204809" y="2650194"/>
              <a:ext cx="1216715" cy="32132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7227253-CBE1-C86C-FCBE-6933AB47DA51}"/>
              </a:ext>
            </a:extLst>
          </p:cNvPr>
          <p:cNvGrpSpPr/>
          <p:nvPr/>
        </p:nvGrpSpPr>
        <p:grpSpPr>
          <a:xfrm>
            <a:off x="2962659" y="1724241"/>
            <a:ext cx="2145792" cy="1548252"/>
            <a:chOff x="2962659" y="1724241"/>
            <a:chExt cx="2145792" cy="15482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D2456D-882F-9F46-0124-37282BF9AF4D}"/>
                </a:ext>
              </a:extLst>
            </p:cNvPr>
            <p:cNvSpPr txBox="1"/>
            <p:nvPr/>
          </p:nvSpPr>
          <p:spPr>
            <a:xfrm>
              <a:off x="2962659" y="1724241"/>
              <a:ext cx="2145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srgbClr val="164FA3"/>
                  </a:solidFill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2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64FA3"/>
                  </a:solidFill>
                  <a:effectLst/>
                  <a:uLnTx/>
                  <a:uFillTx/>
                  <a:latin typeface="Arima Madurai" panose="00000500000000000000" pitchFamily="2" charset="0"/>
                  <a:ea typeface="Roboto" panose="02000000000000000000" pitchFamily="2" charset="0"/>
                  <a:cs typeface="Arima Madurai" panose="00000500000000000000" pitchFamily="2" charset="0"/>
                </a:rPr>
                <a:t>. Kéo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endParaRPr>
            </a:p>
          </p:txBody>
        </p:sp>
        <p:cxnSp>
          <p:nvCxnSpPr>
            <p:cNvPr id="83" name="Connector: Elbow 82">
              <a:extLst>
                <a:ext uri="{FF2B5EF4-FFF2-40B4-BE49-F238E27FC236}">
                  <a16:creationId xmlns:a16="http://schemas.microsoft.com/office/drawing/2014/main" id="{F44F2068-9C66-A4D6-236C-FB7FFB4FADE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681946" y="2569645"/>
              <a:ext cx="1056457" cy="34923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721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Các bước thực hiện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FC4D8-67DD-4098-F16C-852E4E3A5760}"/>
              </a:ext>
            </a:extLst>
          </p:cNvPr>
          <p:cNvSpPr txBox="1"/>
          <p:nvPr/>
        </p:nvSpPr>
        <p:spPr>
          <a:xfrm>
            <a:off x="1021268" y="1597966"/>
            <a:ext cx="378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Bước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1: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2C1DE-1119-5029-0046-47D163236ACD}"/>
              </a:ext>
            </a:extLst>
          </p:cNvPr>
          <p:cNvSpPr txBox="1"/>
          <p:nvPr/>
        </p:nvSpPr>
        <p:spPr>
          <a:xfrm>
            <a:off x="1021268" y="2184844"/>
            <a:ext cx="4598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Lấy 8 chiếc ống, đo và cắt các ống</a:t>
            </a: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theo chiều dài lần lượt như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423D8C-B192-14B1-AD2E-1CE15445646E}"/>
              </a:ext>
            </a:extLst>
          </p:cNvPr>
          <p:cNvSpPr txBox="1"/>
          <p:nvPr/>
        </p:nvSpPr>
        <p:spPr>
          <a:xfrm>
            <a:off x="1081560" y="2880538"/>
            <a:ext cx="5378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+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Ống 1: 17 cm; </a:t>
            </a:r>
            <a:endParaRPr lang="en-US" sz="2000">
              <a:solidFill>
                <a:srgbClr val="164FA3"/>
              </a:solidFill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+ Ố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ng 2: 15 cm; </a:t>
            </a:r>
          </a:p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+ Ố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ng 3: 13 cm;</a:t>
            </a:r>
            <a:endParaRPr lang="en-US" sz="2000">
              <a:solidFill>
                <a:srgbClr val="164FA3"/>
              </a:solidFill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+ Ố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ng 4: 12 cm; </a:t>
            </a:r>
          </a:p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+ Ố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ng 5: 11 cm;</a:t>
            </a:r>
            <a:endParaRPr lang="en-US" sz="2000">
              <a:solidFill>
                <a:srgbClr val="164FA3"/>
              </a:solidFill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+ Ố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ng 6: 10 cm; </a:t>
            </a:r>
          </a:p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+ Ố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ng 7: 9 cm;</a:t>
            </a:r>
            <a:endParaRPr lang="en-US" sz="2000">
              <a:solidFill>
                <a:srgbClr val="164FA3"/>
              </a:solidFill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+ Ố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ng 8: 8 cm</a:t>
            </a: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.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8CA36F-2EFE-66C8-2227-9F25BEE271E4}"/>
              </a:ext>
            </a:extLst>
          </p:cNvPr>
          <p:cNvSpPr/>
          <p:nvPr/>
        </p:nvSpPr>
        <p:spPr>
          <a:xfrm flipV="1">
            <a:off x="6323264" y="2184844"/>
            <a:ext cx="4463608" cy="2999232"/>
          </a:xfrm>
          <a:prstGeom prst="roundRect">
            <a:avLst>
              <a:gd name="adj" fmla="val 8848"/>
            </a:avLst>
          </a:prstGeom>
          <a:blipFill>
            <a:blip r:embed="rId2"/>
            <a:srcRect/>
            <a:stretch>
              <a:fillRect l="-33584" t="-32928" r="-33584" b="-32928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69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Các bước thực hiện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66222-FB39-0FCD-7C28-8D30ADA1075E}"/>
              </a:ext>
            </a:extLst>
          </p:cNvPr>
          <p:cNvSpPr txBox="1"/>
          <p:nvPr/>
        </p:nvSpPr>
        <p:spPr>
          <a:xfrm>
            <a:off x="838200" y="2649177"/>
            <a:ext cx="378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Bước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</a:t>
            </a:r>
            <a:r>
              <a:rPr lang="en-US" sz="24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3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402A9-3CD8-524A-8299-6C953465C953}"/>
              </a:ext>
            </a:extLst>
          </p:cNvPr>
          <p:cNvSpPr txBox="1"/>
          <p:nvPr/>
        </p:nvSpPr>
        <p:spPr>
          <a:xfrm>
            <a:off x="838200" y="3065367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Dán băng dính hai mặt lên hai tấm bìa. </a:t>
            </a:r>
            <a:endParaRPr lang="en-US" sz="2000">
              <a:solidFill>
                <a:srgbClr val="164FA3"/>
              </a:solidFill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Xếp lần lượt ống từ thấp đến cao lên một tấm bìa rồi dán tấm bìa còn lại lên trên bề mặt ống.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319904-2319-2B45-648C-A66C898F1102}"/>
              </a:ext>
            </a:extLst>
          </p:cNvPr>
          <p:cNvSpPr txBox="1"/>
          <p:nvPr/>
        </p:nvSpPr>
        <p:spPr>
          <a:xfrm>
            <a:off x="838200" y="1406786"/>
            <a:ext cx="378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Bước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2: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337470-82F7-4D1D-A1BB-4A41DEEC89D3}"/>
              </a:ext>
            </a:extLst>
          </p:cNvPr>
          <p:cNvSpPr txBox="1"/>
          <p:nvPr/>
        </p:nvSpPr>
        <p:spPr>
          <a:xfrm>
            <a:off x="838200" y="1832926"/>
            <a:ext cx="919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Cắt hai tấm bìa thành hình chữ nhật có chiều dài 9 cm, chiều rộng 4 cm.</a:t>
            </a:r>
            <a:endParaRPr lang="vi-VN" sz="2000">
              <a:solidFill>
                <a:srgbClr val="164FA3"/>
              </a:solidFill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211348-A918-FD69-FCCB-105199558D0A}"/>
              </a:ext>
            </a:extLst>
          </p:cNvPr>
          <p:cNvSpPr txBox="1"/>
          <p:nvPr/>
        </p:nvSpPr>
        <p:spPr>
          <a:xfrm>
            <a:off x="838200" y="4191143"/>
            <a:ext cx="378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Bước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4: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3EF7A7-E527-616D-F314-6D807DC1375A}"/>
              </a:ext>
            </a:extLst>
          </p:cNvPr>
          <p:cNvSpPr txBox="1"/>
          <p:nvPr/>
        </p:nvSpPr>
        <p:spPr>
          <a:xfrm>
            <a:off x="838200" y="4631717"/>
            <a:ext cx="744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Hãy thổi vào miệng các ống, nghe âm thanh tạo ra và cho biết: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FDFEEA-2C64-FCF4-126E-62A334362602}"/>
              </a:ext>
            </a:extLst>
          </p:cNvPr>
          <p:cNvGrpSpPr/>
          <p:nvPr/>
        </p:nvGrpSpPr>
        <p:grpSpPr>
          <a:xfrm>
            <a:off x="3854196" y="5263358"/>
            <a:ext cx="1143822" cy="486216"/>
            <a:chOff x="3476946" y="4188300"/>
            <a:chExt cx="1143822" cy="48621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DFB82FD-CF23-AF7E-9603-F60DA656BFE2}"/>
                </a:ext>
              </a:extLst>
            </p:cNvPr>
            <p:cNvSpPr/>
            <p:nvPr/>
          </p:nvSpPr>
          <p:spPr>
            <a:xfrm>
              <a:off x="3476946" y="4188300"/>
              <a:ext cx="474786" cy="4747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C3EA7A-24AB-160A-27FC-5E526A175847}"/>
                </a:ext>
              </a:extLst>
            </p:cNvPr>
            <p:cNvSpPr txBox="1"/>
            <p:nvPr/>
          </p:nvSpPr>
          <p:spPr>
            <a:xfrm>
              <a:off x="4029885" y="4274406"/>
              <a:ext cx="590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2000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Có</a:t>
              </a:r>
              <a:endPara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FD2DDA-C895-4488-478B-4DF31F616512}"/>
              </a:ext>
            </a:extLst>
          </p:cNvPr>
          <p:cNvGrpSpPr/>
          <p:nvPr/>
        </p:nvGrpSpPr>
        <p:grpSpPr>
          <a:xfrm>
            <a:off x="6461760" y="5246945"/>
            <a:ext cx="1816608" cy="501105"/>
            <a:chOff x="6084510" y="4171887"/>
            <a:chExt cx="1816608" cy="50110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F361095-26CA-6BB9-0DCF-4C4677DE9BC4}"/>
                </a:ext>
              </a:extLst>
            </p:cNvPr>
            <p:cNvSpPr/>
            <p:nvPr/>
          </p:nvSpPr>
          <p:spPr>
            <a:xfrm>
              <a:off x="6084510" y="4171887"/>
              <a:ext cx="474786" cy="4747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79ED1C-AEAC-59C2-ED54-8087376354D1}"/>
                </a:ext>
              </a:extLst>
            </p:cNvPr>
            <p:cNvSpPr txBox="1"/>
            <p:nvPr/>
          </p:nvSpPr>
          <p:spPr>
            <a:xfrm>
              <a:off x="6600480" y="4272882"/>
              <a:ext cx="13006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2000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Không</a:t>
              </a:r>
              <a:endPara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F1DC552-D500-7539-493D-E97F69CFF90F}"/>
              </a:ext>
            </a:extLst>
          </p:cNvPr>
          <p:cNvSpPr txBox="1"/>
          <p:nvPr/>
        </p:nvSpPr>
        <p:spPr>
          <a:xfrm>
            <a:off x="2531364" y="5961233"/>
            <a:ext cx="7129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Các ống khác nhau, âm thanh tạo ra có khác nhau không?</a:t>
            </a:r>
            <a:endParaRPr lang="vi-VN" sz="2000">
              <a:solidFill>
                <a:srgbClr val="164FA3"/>
              </a:solidFill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5C3BDEFF-BF9E-1E9C-4DB6-0B3268ED02CD}"/>
              </a:ext>
            </a:extLst>
          </p:cNvPr>
          <p:cNvSpPr/>
          <p:nvPr/>
        </p:nvSpPr>
        <p:spPr>
          <a:xfrm>
            <a:off x="3875317" y="5240096"/>
            <a:ext cx="432543" cy="542351"/>
          </a:xfrm>
          <a:prstGeom prst="mathMultiply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898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9" grpId="0"/>
      <p:bldP spid="20" grpId="0"/>
      <p:bldP spid="21" grpId="0"/>
      <p:bldP spid="22" grpId="0"/>
      <p:bldP spid="29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602E5A2-9EFD-0319-4659-0395D3E749A0}"/>
              </a:ext>
            </a:extLst>
          </p:cNvPr>
          <p:cNvSpPr/>
          <p:nvPr/>
        </p:nvSpPr>
        <p:spPr>
          <a:xfrm>
            <a:off x="2945130" y="2057400"/>
            <a:ext cx="6576060" cy="31203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9D72C-A5AA-7F9A-C5AC-47CA11FF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3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/>
              <a:t>Hoạt động 3</a:t>
            </a:r>
            <a:br>
              <a:rPr lang="en-US" sz="2200"/>
            </a:br>
            <a:r>
              <a:rPr lang="vi-VN"/>
              <a:t>CUỘC THI SÁO QUẠT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4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2C1DE-1119-5029-0046-47D163236ACD}"/>
              </a:ext>
            </a:extLst>
          </p:cNvPr>
          <p:cNvSpPr txBox="1"/>
          <p:nvPr/>
        </p:nvSpPr>
        <p:spPr>
          <a:xfrm>
            <a:off x="2474308" y="5108448"/>
            <a:ext cx="7081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Nhóm thảo luận và thống nhất hình thức trang trí </a:t>
            </a:r>
            <a:r>
              <a:rPr lang="vi-VN" sz="2400">
                <a:solidFill>
                  <a:srgbClr val="ED1B24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vẽ, cắt dán, xé dán</a:t>
            </a:r>
            <a:r>
              <a:rPr lang="en-US" sz="2400">
                <a:solidFill>
                  <a:srgbClr val="ED1B24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.</a:t>
            </a:r>
            <a:endParaRPr lang="vi-VN" sz="2400">
              <a:solidFill>
                <a:srgbClr val="ED1B24"/>
              </a:solidFill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B4BBC8-E140-9CB0-1E09-A8364261D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722" y="1478816"/>
            <a:ext cx="5928900" cy="34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2C1DE-1119-5029-0046-47D163236ACD}"/>
              </a:ext>
            </a:extLst>
          </p:cNvPr>
          <p:cNvSpPr txBox="1"/>
          <p:nvPr/>
        </p:nvSpPr>
        <p:spPr>
          <a:xfrm>
            <a:off x="4910375" y="5286989"/>
            <a:ext cx="174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Trang trí sáo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51DF43-2238-A768-0DAD-686DAD9317C3}"/>
              </a:ext>
            </a:extLst>
          </p:cNvPr>
          <p:cNvGrpSpPr/>
          <p:nvPr/>
        </p:nvGrpSpPr>
        <p:grpSpPr>
          <a:xfrm>
            <a:off x="3629406" y="889186"/>
            <a:ext cx="4307586" cy="4169664"/>
            <a:chOff x="4080510" y="1816609"/>
            <a:chExt cx="4307586" cy="4169664"/>
          </a:xfrm>
        </p:grpSpPr>
        <p:pic>
          <p:nvPicPr>
            <p:cNvPr id="6" name="Picture 5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70C0E61C-8CC6-B85A-6D84-825FE7863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0510" y="1816609"/>
              <a:ext cx="4307586" cy="4169664"/>
            </a:xfrm>
            <a:prstGeom prst="rect">
              <a:avLst/>
            </a:prstGeom>
          </p:spPr>
        </p:pic>
        <p:pic>
          <p:nvPicPr>
            <p:cNvPr id="7" name="Picture 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E6DEABD9-7352-CF68-5510-B3B976F7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37166">
              <a:off x="4920387" y="3294889"/>
              <a:ext cx="1115949" cy="964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9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2C1DE-1119-5029-0046-47D163236ACD}"/>
              </a:ext>
            </a:extLst>
          </p:cNvPr>
          <p:cNvSpPr txBox="1"/>
          <p:nvPr/>
        </p:nvSpPr>
        <p:spPr>
          <a:xfrm>
            <a:off x="1944886" y="4594355"/>
            <a:ext cx="8862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Cả nhóm đặt tên cho sáo và giới thiệu về sáo theo các gợi ý sau:</a:t>
            </a:r>
          </a:p>
          <a:p>
            <a:pPr lvl="0" algn="just">
              <a:defRPr/>
            </a:pPr>
            <a:r>
              <a:rPr lang="en-US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</a:t>
            </a:r>
            <a:r>
              <a:rPr lang="vi-VN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Nêu ý nghĩa sáo.</a:t>
            </a:r>
          </a:p>
          <a:p>
            <a:pPr lvl="0" algn="just">
              <a:defRPr/>
            </a:pPr>
            <a:r>
              <a:rPr lang="en-US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</a:t>
            </a:r>
            <a:r>
              <a:rPr lang="vi-VN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Nêu ý nghĩa các hình trên sáo. </a:t>
            </a:r>
          </a:p>
          <a:p>
            <a:pPr lvl="0" algn="just">
              <a:defRPr/>
            </a:pPr>
            <a:r>
              <a:rPr lang="en-US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</a:t>
            </a:r>
            <a:r>
              <a:rPr lang="vi-VN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Mô tả cách làm sáo</a:t>
            </a:r>
            <a:r>
              <a:rPr lang="en-US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.</a:t>
            </a:r>
            <a:endParaRPr lang="vi-VN" sz="2400">
              <a:solidFill>
                <a:srgbClr val="164FA3"/>
              </a:solidFill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8860A7-DC2B-170D-64AC-EC660A21D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162" y="1478815"/>
            <a:ext cx="4638590" cy="2717700"/>
          </a:xfrm>
          <a:prstGeom prst="rect">
            <a:avLst/>
          </a:prstGeom>
        </p:spPr>
      </p:pic>
      <p:pic>
        <p:nvPicPr>
          <p:cNvPr id="8" name="Picture 7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52DEF8D9-4862-05A3-A42B-2C3211C7DB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886" y="980537"/>
            <a:ext cx="1871210" cy="32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5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2C1DE-1119-5029-0046-47D163236ACD}"/>
              </a:ext>
            </a:extLst>
          </p:cNvPr>
          <p:cNvSpPr txBox="1"/>
          <p:nvPr/>
        </p:nvSpPr>
        <p:spPr>
          <a:xfrm>
            <a:off x="2339302" y="4999633"/>
            <a:ext cx="826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Cử một bạn giới thiệu về sáo quạt và một bạn thổi sáo quạt</a:t>
            </a:r>
          </a:p>
        </p:txBody>
      </p:sp>
      <p:pic>
        <p:nvPicPr>
          <p:cNvPr id="8" name="Picture 7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52DEF8D9-4862-05A3-A42B-2C3211C7DB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899" y="1242915"/>
            <a:ext cx="2103901" cy="3615896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C9242A3E-02D6-BB46-3328-19A566513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1299361"/>
            <a:ext cx="3700272" cy="370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2C1DE-1119-5029-0046-47D163236ACD}"/>
              </a:ext>
            </a:extLst>
          </p:cNvPr>
          <p:cNvSpPr txBox="1"/>
          <p:nvPr/>
        </p:nvSpPr>
        <p:spPr>
          <a:xfrm>
            <a:off x="3387637" y="5209562"/>
            <a:ext cx="6068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Nhóm nào thổi được hay nhất sẽ thắng</a:t>
            </a: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31E5933-E5AB-1FB9-A8B6-7533E125C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05422"/>
            <a:ext cx="6407854" cy="3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D72C-A5AA-7F9A-C5AC-47CA11FF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543" y="222916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Khởi động</a:t>
            </a:r>
            <a:br>
              <a:rPr lang="en-US"/>
            </a:br>
            <a:br>
              <a:rPr lang="en-US" sz="2400"/>
            </a:br>
            <a:r>
              <a:rPr lang="en-US"/>
              <a:t>NHẢY VÀ HÁT THEO “ NỐT NHẠC ĐÔ, RÊ”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F51F8-644C-96AD-AAD9-72697F25E2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0857" y="2438400"/>
            <a:ext cx="302947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4E47CB-E47C-F029-E676-F465FEC01359}"/>
              </a:ext>
            </a:extLst>
          </p:cNvPr>
          <p:cNvSpPr/>
          <p:nvPr/>
        </p:nvSpPr>
        <p:spPr>
          <a:xfrm rot="16200000" flipV="1">
            <a:off x="6079961" y="2295048"/>
            <a:ext cx="3780449" cy="2609756"/>
          </a:xfrm>
          <a:prstGeom prst="roundRect">
            <a:avLst>
              <a:gd name="adj" fmla="val 8848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Góc khoa học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2C1DE-1119-5029-0046-47D163236ACD}"/>
              </a:ext>
            </a:extLst>
          </p:cNvPr>
          <p:cNvSpPr txBox="1"/>
          <p:nvPr/>
        </p:nvSpPr>
        <p:spPr>
          <a:xfrm>
            <a:off x="838200" y="1673125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Ở nước ta, phổ biến nhất là sáo ngang gồm 1 ống được làm từ các </a:t>
            </a:r>
            <a:r>
              <a:rPr lang="vi-VN" sz="2000">
                <a:solidFill>
                  <a:srgbClr val="ED1B24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vật liệu trúc, tre, nứa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,... cấu tạo cơ bản của sáo ngang gồm </a:t>
            </a:r>
            <a:r>
              <a:rPr lang="vi-VN" sz="2000">
                <a:solidFill>
                  <a:srgbClr val="ED1B24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1 lỗ thổi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và</a:t>
            </a: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</a:t>
            </a:r>
            <a:r>
              <a:rPr lang="vi-VN" sz="2000">
                <a:solidFill>
                  <a:srgbClr val="ED1B24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6 lỗ bấm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tương ứng với các nốt nhạc. Một số sáo còn có thêm các </a:t>
            </a:r>
            <a:r>
              <a:rPr lang="vi-VN" sz="2000">
                <a:solidFill>
                  <a:srgbClr val="ED1B24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nốt phụ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ở dưới để thay đổi sự thăng giáng của các âm.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1BFA7-839F-58FE-B202-989844F9F8C0}"/>
              </a:ext>
            </a:extLst>
          </p:cNvPr>
          <p:cNvSpPr txBox="1"/>
          <p:nvPr/>
        </p:nvSpPr>
        <p:spPr>
          <a:xfrm>
            <a:off x="838200" y="3822358"/>
            <a:ext cx="525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Để tạo được sáo phát ra các nốt nhạc người làm sáo phải tính </a:t>
            </a:r>
            <a:r>
              <a:rPr lang="vi-VN" sz="2000">
                <a:solidFill>
                  <a:srgbClr val="ED1B24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chính xác khoảng cách giữa các lỗ bấm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. Đối với mỗi cây sáo, khoảng cách giữa các lỗ</a:t>
            </a: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có thể khác nhau để tạo đặc trưng cho các âm trưởng của sáo đó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E530F8-F787-92CF-C015-97E10B93B01A}"/>
              </a:ext>
            </a:extLst>
          </p:cNvPr>
          <p:cNvGrpSpPr/>
          <p:nvPr/>
        </p:nvGrpSpPr>
        <p:grpSpPr>
          <a:xfrm>
            <a:off x="8076057" y="2018127"/>
            <a:ext cx="2482787" cy="400110"/>
            <a:chOff x="8213217" y="1823817"/>
            <a:chExt cx="2482787" cy="40011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7C4B59-B865-8621-F5B0-07D3EB7D7D21}"/>
                </a:ext>
              </a:extLst>
            </p:cNvPr>
            <p:cNvCxnSpPr/>
            <p:nvPr/>
          </p:nvCxnSpPr>
          <p:spPr>
            <a:xfrm>
              <a:off x="8213217" y="2011680"/>
              <a:ext cx="1406271" cy="0"/>
            </a:xfrm>
            <a:prstGeom prst="line">
              <a:avLst/>
            </a:prstGeom>
            <a:ln>
              <a:solidFill>
                <a:srgbClr val="164F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B617B8-B260-23A1-6BCE-0F1985A432DD}"/>
                </a:ext>
              </a:extLst>
            </p:cNvPr>
            <p:cNvSpPr txBox="1"/>
            <p:nvPr/>
          </p:nvSpPr>
          <p:spPr>
            <a:xfrm>
              <a:off x="9631680" y="1823817"/>
              <a:ext cx="10643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2000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Lỗ thổi</a:t>
              </a:r>
              <a:endPara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57CC6F-21AD-3190-2548-0D85FE38AC9C}"/>
              </a:ext>
            </a:extLst>
          </p:cNvPr>
          <p:cNvGrpSpPr/>
          <p:nvPr/>
        </p:nvGrpSpPr>
        <p:grpSpPr>
          <a:xfrm>
            <a:off x="8141208" y="2779014"/>
            <a:ext cx="3864864" cy="1079920"/>
            <a:chOff x="8278368" y="2584704"/>
            <a:chExt cx="3864864" cy="1079920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F819FD2F-107D-2393-DC94-4E2314C37F0B}"/>
                </a:ext>
              </a:extLst>
            </p:cNvPr>
            <p:cNvSpPr/>
            <p:nvPr/>
          </p:nvSpPr>
          <p:spPr>
            <a:xfrm>
              <a:off x="8278368" y="2584704"/>
              <a:ext cx="183586" cy="1079920"/>
            </a:xfrm>
            <a:prstGeom prst="rightBrace">
              <a:avLst/>
            </a:prstGeom>
            <a:ln>
              <a:solidFill>
                <a:srgbClr val="164F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942CE5-0A9F-7781-ABBB-B8486AD4A427}"/>
                </a:ext>
              </a:extLst>
            </p:cNvPr>
            <p:cNvCxnSpPr>
              <a:cxnSpLocks/>
            </p:cNvCxnSpPr>
            <p:nvPr/>
          </p:nvCxnSpPr>
          <p:spPr>
            <a:xfrm>
              <a:off x="8482816" y="3132409"/>
              <a:ext cx="1100096" cy="0"/>
            </a:xfrm>
            <a:prstGeom prst="line">
              <a:avLst/>
            </a:prstGeom>
            <a:ln>
              <a:solidFill>
                <a:srgbClr val="164F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7D88E1-3C5F-5E83-B083-00106046ED84}"/>
                </a:ext>
              </a:extLst>
            </p:cNvPr>
            <p:cNvSpPr txBox="1"/>
            <p:nvPr/>
          </p:nvSpPr>
          <p:spPr>
            <a:xfrm>
              <a:off x="9715235" y="2815042"/>
              <a:ext cx="2427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000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6 lỗ bấm tương ứng với các nốt nhạc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72A282-9EE8-6B25-ADAB-7D98E2B6007D}"/>
              </a:ext>
            </a:extLst>
          </p:cNvPr>
          <p:cNvGrpSpPr/>
          <p:nvPr/>
        </p:nvGrpSpPr>
        <p:grpSpPr>
          <a:xfrm>
            <a:off x="8076057" y="4677739"/>
            <a:ext cx="2482787" cy="400110"/>
            <a:chOff x="8213217" y="4483429"/>
            <a:chExt cx="2482787" cy="40011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A6A9F-8773-4D46-86C9-1EFA006651C4}"/>
                </a:ext>
              </a:extLst>
            </p:cNvPr>
            <p:cNvCxnSpPr/>
            <p:nvPr/>
          </p:nvCxnSpPr>
          <p:spPr>
            <a:xfrm>
              <a:off x="8213217" y="4671292"/>
              <a:ext cx="1406271" cy="0"/>
            </a:xfrm>
            <a:prstGeom prst="line">
              <a:avLst/>
            </a:prstGeom>
            <a:ln>
              <a:solidFill>
                <a:srgbClr val="164F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9DD72B-2612-CE1F-A790-5720FB9E6681}"/>
                </a:ext>
              </a:extLst>
            </p:cNvPr>
            <p:cNvSpPr txBox="1"/>
            <p:nvPr/>
          </p:nvSpPr>
          <p:spPr>
            <a:xfrm>
              <a:off x="9631680" y="4483429"/>
              <a:ext cx="10643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2000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Lỗ phụ</a:t>
              </a:r>
              <a:endPara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71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062699F-5181-8797-BAD9-A2427B2E8480}"/>
              </a:ext>
            </a:extLst>
          </p:cNvPr>
          <p:cNvSpPr/>
          <p:nvPr/>
        </p:nvSpPr>
        <p:spPr>
          <a:xfrm>
            <a:off x="2945130" y="2057400"/>
            <a:ext cx="6576060" cy="31203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DB909-05E3-0785-0600-F9484BCE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910" y="2954813"/>
            <a:ext cx="78105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Hoạt động 5: </a:t>
            </a:r>
            <a:br>
              <a:rPr lang="en-US"/>
            </a:br>
            <a:br>
              <a:rPr lang="en-US" sz="1600"/>
            </a:br>
            <a:r>
              <a:rPr lang="en-US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2710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80308B-E2B6-6476-E1AD-B75B0741286C}"/>
              </a:ext>
            </a:extLst>
          </p:cNvPr>
          <p:cNvSpPr txBox="1"/>
          <p:nvPr/>
        </p:nvSpPr>
        <p:spPr>
          <a:xfrm>
            <a:off x="2197996" y="1897380"/>
            <a:ext cx="842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Câu 1: </a:t>
            </a:r>
            <a:r>
              <a:rPr lang="vi-VN" sz="3200" b="1">
                <a:solidFill>
                  <a:srgbClr val="164FA3"/>
                </a:solidFill>
                <a:latin typeface="Arima Madurai" panose="00000500000000000000" pitchFamily="2" charset="0"/>
                <a:cs typeface="Arima Madurai" panose="00000500000000000000" pitchFamily="2" charset="0"/>
              </a:rPr>
              <a:t>Sáo quạt có cấu tạo như thế nào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BDFB3-4846-61D8-0E08-59C797DE957B}"/>
              </a:ext>
            </a:extLst>
          </p:cNvPr>
          <p:cNvSpPr txBox="1"/>
          <p:nvPr/>
        </p:nvSpPr>
        <p:spPr>
          <a:xfrm>
            <a:off x="4166870" y="293566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A. </a:t>
            </a:r>
            <a:r>
              <a:rPr lang="en-US" sz="3200">
                <a:solidFill>
                  <a:srgbClr val="164FA3"/>
                </a:solidFill>
                <a:latin typeface="Arima Madurai" panose="00000500000000000000" pitchFamily="2" charset="0"/>
                <a:cs typeface="Arima Madurai" panose="00000500000000000000" pitchFamily="2" charset="0"/>
              </a:rPr>
              <a:t>Gồm nhiều ống sáo.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0"/>
              <a:cs typeface="Arima Madurai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985C9-1FAC-8168-D1C7-3B6F1CAD6299}"/>
              </a:ext>
            </a:extLst>
          </p:cNvPr>
          <p:cNvSpPr txBox="1"/>
          <p:nvPr/>
        </p:nvSpPr>
        <p:spPr>
          <a:xfrm>
            <a:off x="4166870" y="377005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B. </a:t>
            </a:r>
            <a:r>
              <a:rPr lang="en-US" sz="3200">
                <a:solidFill>
                  <a:srgbClr val="164FA3"/>
                </a:solidFill>
                <a:latin typeface="Arima Madurai" panose="00000500000000000000" pitchFamily="2" charset="0"/>
                <a:cs typeface="Arima Madurai" panose="00000500000000000000" pitchFamily="2" charset="0"/>
              </a:rPr>
              <a:t>Gồm 1 ống sáo.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0"/>
              <a:cs typeface="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FD17B-039F-E905-23C3-C2337AC3CDB9}"/>
              </a:ext>
            </a:extLst>
          </p:cNvPr>
          <p:cNvSpPr txBox="1"/>
          <p:nvPr/>
        </p:nvSpPr>
        <p:spPr>
          <a:xfrm>
            <a:off x="2813050" y="4808340"/>
            <a:ext cx="675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Đáp án: A. </a:t>
            </a:r>
            <a:r>
              <a:rPr lang="en-US" sz="3200">
                <a:solidFill>
                  <a:srgbClr val="ED5565"/>
                </a:solidFill>
                <a:latin typeface="Arima Madurai" panose="00000500000000000000" pitchFamily="2" charset="0"/>
                <a:cs typeface="Arima Madurai" panose="00000500000000000000" pitchFamily="2" charset="0"/>
              </a:rPr>
              <a:t>Gồm nhiều ống sáo.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Arima Madurai" panose="00000500000000000000" pitchFamily="2" charset="0"/>
              <a:cs typeface="Arima Madurai" panose="00000500000000000000" pitchFamily="2" charset="0"/>
            </a:endParaRPr>
          </a:p>
        </p:txBody>
      </p:sp>
      <p:pic>
        <p:nvPicPr>
          <p:cNvPr id="9" name="Đáp án">
            <a:extLst>
              <a:ext uri="{FF2B5EF4-FFF2-40B4-BE49-F238E27FC236}">
                <a16:creationId xmlns:a16="http://schemas.microsoft.com/office/drawing/2014/main" id="{E61321E3-DA0A-96C9-AB8C-9B6B283441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938" y="5393115"/>
            <a:ext cx="729862" cy="729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EE2C2-37A3-1B25-399D-BFB2208EF936}"/>
              </a:ext>
            </a:extLst>
          </p:cNvPr>
          <p:cNvSpPr txBox="1"/>
          <p:nvPr/>
        </p:nvSpPr>
        <p:spPr>
          <a:xfrm>
            <a:off x="10473690" y="624576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Mở đáp án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42D51F-38BE-060C-7BAE-29CBC033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80308B-E2B6-6476-E1AD-B75B0741286C}"/>
              </a:ext>
            </a:extLst>
          </p:cNvPr>
          <p:cNvSpPr txBox="1"/>
          <p:nvPr/>
        </p:nvSpPr>
        <p:spPr>
          <a:xfrm>
            <a:off x="2197996" y="1897380"/>
            <a:ext cx="904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Câu 2: </a:t>
            </a:r>
            <a:r>
              <a:rPr lang="vi-VN" sz="3200" b="1">
                <a:solidFill>
                  <a:srgbClr val="164FA3"/>
                </a:solidFill>
                <a:latin typeface="Arima Madurai" panose="00000500000000000000" pitchFamily="2" charset="0"/>
                <a:cs typeface="Arima Madurai" panose="00000500000000000000" pitchFamily="2" charset="0"/>
              </a:rPr>
              <a:t>Sáo ngang phát ra âm thanh là do đâu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BDFB3-4846-61D8-0E08-59C797DE957B}"/>
              </a:ext>
            </a:extLst>
          </p:cNvPr>
          <p:cNvSpPr txBox="1"/>
          <p:nvPr/>
        </p:nvSpPr>
        <p:spPr>
          <a:xfrm>
            <a:off x="4166870" y="293566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A. </a:t>
            </a:r>
            <a:r>
              <a:rPr lang="pt-BR" sz="3200">
                <a:solidFill>
                  <a:srgbClr val="164FA3"/>
                </a:solidFill>
                <a:latin typeface="Arima Madurai" panose="00000500000000000000" pitchFamily="2" charset="0"/>
                <a:cs typeface="Arima Madurai" panose="00000500000000000000" pitchFamily="2" charset="0"/>
              </a:rPr>
              <a:t>Do thổi qua lỗ thổi</a:t>
            </a:r>
            <a:r>
              <a:rPr lang="en-US" sz="3200">
                <a:solidFill>
                  <a:srgbClr val="164FA3"/>
                </a:solidFill>
                <a:latin typeface="Arima Madurai" panose="00000500000000000000" pitchFamily="2" charset="0"/>
                <a:cs typeface="Arima Madurai" panose="000005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0"/>
              <a:cs typeface="Arima Madurai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985C9-1FAC-8168-D1C7-3B6F1CAD6299}"/>
              </a:ext>
            </a:extLst>
          </p:cNvPr>
          <p:cNvSpPr txBox="1"/>
          <p:nvPr/>
        </p:nvSpPr>
        <p:spPr>
          <a:xfrm>
            <a:off x="4166870" y="377005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B. </a:t>
            </a:r>
            <a:r>
              <a:rPr lang="pt-BR" sz="3200">
                <a:solidFill>
                  <a:srgbClr val="164FA3"/>
                </a:solidFill>
                <a:latin typeface="Arima Madurai" panose="00000500000000000000" pitchFamily="2" charset="0"/>
                <a:cs typeface="Arima Madurai" panose="00000500000000000000" pitchFamily="2" charset="0"/>
              </a:rPr>
              <a:t>Do làm bằng trúc.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0"/>
              <a:cs typeface="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FD17B-039F-E905-23C3-C2337AC3CDB9}"/>
              </a:ext>
            </a:extLst>
          </p:cNvPr>
          <p:cNvSpPr txBox="1"/>
          <p:nvPr/>
        </p:nvSpPr>
        <p:spPr>
          <a:xfrm>
            <a:off x="2813050" y="4808340"/>
            <a:ext cx="675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Đáp án: A. </a:t>
            </a:r>
            <a:r>
              <a:rPr lang="pt-BR" sz="3200">
                <a:solidFill>
                  <a:srgbClr val="ED5565"/>
                </a:solidFill>
                <a:latin typeface="Arima Madurai" panose="00000500000000000000" pitchFamily="2" charset="0"/>
                <a:cs typeface="Arima Madurai" panose="00000500000000000000" pitchFamily="2" charset="0"/>
              </a:rPr>
              <a:t>Do thổi qua lỗ thổi</a:t>
            </a:r>
            <a:r>
              <a:rPr lang="en-US" sz="3200">
                <a:solidFill>
                  <a:srgbClr val="ED5565"/>
                </a:solidFill>
                <a:latin typeface="Arima Madurai" panose="00000500000000000000" pitchFamily="2" charset="0"/>
                <a:cs typeface="Arima Madurai" panose="000005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Arima Madurai" panose="00000500000000000000" pitchFamily="2" charset="0"/>
              <a:cs typeface="Arima Madurai" panose="00000500000000000000" pitchFamily="2" charset="0"/>
            </a:endParaRPr>
          </a:p>
        </p:txBody>
      </p:sp>
      <p:pic>
        <p:nvPicPr>
          <p:cNvPr id="9" name="Đáp án">
            <a:extLst>
              <a:ext uri="{FF2B5EF4-FFF2-40B4-BE49-F238E27FC236}">
                <a16:creationId xmlns:a16="http://schemas.microsoft.com/office/drawing/2014/main" id="{E61321E3-DA0A-96C9-AB8C-9B6B283441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938" y="5393115"/>
            <a:ext cx="729862" cy="729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EE2C2-37A3-1B25-399D-BFB2208EF936}"/>
              </a:ext>
            </a:extLst>
          </p:cNvPr>
          <p:cNvSpPr txBox="1"/>
          <p:nvPr/>
        </p:nvSpPr>
        <p:spPr>
          <a:xfrm>
            <a:off x="10473690" y="624576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0"/>
                <a:cs typeface="Arima Madurai" panose="00000500000000000000" pitchFamily="2" charset="0"/>
              </a:rPr>
              <a:t>Mở đáp án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447BB7-6ACD-5B02-FA53-4B88F2A1F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B2DC1F-7185-5569-C027-47A943B95BD0}"/>
              </a:ext>
            </a:extLst>
          </p:cNvPr>
          <p:cNvSpPr txBox="1"/>
          <p:nvPr/>
        </p:nvSpPr>
        <p:spPr>
          <a:xfrm>
            <a:off x="5856051" y="3793788"/>
            <a:ext cx="389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Hẹn gặp lại các em ở tiết học sau nhé!</a:t>
            </a:r>
          </a:p>
        </p:txBody>
      </p:sp>
    </p:spTree>
    <p:extLst>
      <p:ext uri="{BB962C8B-B14F-4D97-AF65-F5344CB8AC3E}">
        <p14:creationId xmlns:p14="http://schemas.microsoft.com/office/powerpoint/2010/main" val="2505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4F3B4-A488-A0D0-159F-FAB9800A3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Nhảy và hát theo 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D3267-002D-111C-BB7F-483161CE05D0}"/>
              </a:ext>
            </a:extLst>
          </p:cNvPr>
          <p:cNvSpPr txBox="1"/>
          <p:nvPr/>
        </p:nvSpPr>
        <p:spPr>
          <a:xfrm>
            <a:off x="3672171" y="6354002"/>
            <a:ext cx="4847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( Nguồn: kênh youtube </a:t>
            </a:r>
            <a:r>
              <a:rPr lang="vi-VN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Cường Nguyễn Mạn</a:t>
            </a:r>
            <a:r>
              <a:rPr lang="en-US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h. </a:t>
            </a:r>
            <a:r>
              <a:rPr lang="en-US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  <a:hlinkClick r:id="rId4"/>
              </a:rPr>
              <a:t>Link</a:t>
            </a:r>
            <a:r>
              <a:rPr lang="en-US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)</a:t>
            </a:r>
          </a:p>
        </p:txBody>
      </p:sp>
      <p:pic>
        <p:nvPicPr>
          <p:cNvPr id="3" name="KHỞI ĐỘNG THEO NHẠC - BÀI HÁT NỐT NHẠC ĐÔ, RÊ">
            <a:hlinkClick r:id="" action="ppaction://media"/>
            <a:extLst>
              <a:ext uri="{FF2B5EF4-FFF2-40B4-BE49-F238E27FC236}">
                <a16:creationId xmlns:a16="http://schemas.microsoft.com/office/drawing/2014/main" id="{C4A67916-7E6C-658B-C7F3-071F05B02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1998" y="136017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1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6955C28-2C77-105C-1E6F-7A2236C19842}"/>
              </a:ext>
            </a:extLst>
          </p:cNvPr>
          <p:cNvSpPr/>
          <p:nvPr/>
        </p:nvSpPr>
        <p:spPr>
          <a:xfrm>
            <a:off x="2810256" y="1956054"/>
            <a:ext cx="6845808" cy="3323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9D72C-A5AA-7F9A-C5AC-47CA11FF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3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Hoạt động 1</a:t>
            </a:r>
            <a:br>
              <a:rPr lang="en-US"/>
            </a:br>
            <a:br>
              <a:rPr lang="en-US" sz="2200"/>
            </a:br>
            <a:r>
              <a:rPr lang="vi-VN"/>
              <a:t>CẢM NHẬN ÂM THANH SÁO QUẠT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B4BD-C65B-1F97-4A0E-E7E78001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</a:t>
            </a:r>
            <a:r>
              <a:rPr lang="en-GB"/>
              <a:t>Nghe âm thanh sáo quạt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E76DB-6685-6051-7CB7-565BE5474433}"/>
              </a:ext>
            </a:extLst>
          </p:cNvPr>
          <p:cNvSpPr txBox="1"/>
          <p:nvPr/>
        </p:nvSpPr>
        <p:spPr>
          <a:xfrm>
            <a:off x="838200" y="1156716"/>
            <a:ext cx="625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</a:t>
            </a:r>
            <a:r>
              <a:rPr lang="vi-VN" sz="24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Cả lớp cùng nghe âm thanh sáo quạt</a:t>
            </a:r>
            <a:r>
              <a:rPr lang="en-US" sz="24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nhé!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4D5A0-5598-A434-909B-404E6DD11B72}"/>
              </a:ext>
            </a:extLst>
          </p:cNvPr>
          <p:cNvSpPr txBox="1"/>
          <p:nvPr/>
        </p:nvSpPr>
        <p:spPr>
          <a:xfrm>
            <a:off x="2414250" y="6251894"/>
            <a:ext cx="992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( Nguồn: Kênh youtube </a:t>
            </a:r>
            <a:r>
              <a:rPr lang="vi-VN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Sáo Trúc </a:t>
            </a:r>
            <a:r>
              <a:rPr lang="en-US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Bá Thiện. </a:t>
            </a:r>
            <a:r>
              <a:rPr lang="en-US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  <a:hlinkClick r:id="rId4"/>
              </a:rPr>
              <a:t>Link</a:t>
            </a:r>
            <a:r>
              <a:rPr lang="en-US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: </a:t>
            </a:r>
            <a:r>
              <a:rPr lang="en-US"/>
              <a:t>https://youtu.be/nwcN_jO2vbQ</a:t>
            </a:r>
            <a:r>
              <a:rPr lang="en-US" sz="1600"/>
              <a:t> </a:t>
            </a:r>
            <a:r>
              <a:rPr lang="en-US" sz="16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)</a:t>
            </a:r>
          </a:p>
        </p:txBody>
      </p:sp>
      <p:pic>
        <p:nvPicPr>
          <p:cNvPr id="3" name="y2mate.com - Sáo quạt  Pan fluteSáo Trúc Bá Thiện_1080p">
            <a:hlinkClick r:id="" action="ppaction://media"/>
            <a:extLst>
              <a:ext uri="{FF2B5EF4-FFF2-40B4-BE49-F238E27FC236}">
                <a16:creationId xmlns:a16="http://schemas.microsoft.com/office/drawing/2014/main" id="{AE8B9936-E91D-A319-C97A-719EC20FE1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2685" y="1804740"/>
            <a:ext cx="7326630" cy="41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2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4F3B4-A488-A0D0-159F-FAB9800A3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Cảm nhận của em</a:t>
            </a:r>
          </a:p>
        </p:txBody>
      </p:sp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ADE168A-8536-31C7-F64B-8452C06D7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948" y="1348590"/>
            <a:ext cx="4931340" cy="4160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7A3806-DAF3-56AC-5BC0-015DF841DED7}"/>
              </a:ext>
            </a:extLst>
          </p:cNvPr>
          <p:cNvSpPr txBox="1"/>
          <p:nvPr/>
        </p:nvSpPr>
        <p:spPr>
          <a:xfrm>
            <a:off x="1716024" y="5412130"/>
            <a:ext cx="939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Em hãy nêu cảm nhận của em về âm thanh của sáo với cả lớp nhé!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3542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8E1884-80CD-790E-294C-BB5DDCB58D44}"/>
              </a:ext>
            </a:extLst>
          </p:cNvPr>
          <p:cNvSpPr/>
          <p:nvPr/>
        </p:nvSpPr>
        <p:spPr>
          <a:xfrm>
            <a:off x="3657600" y="1679867"/>
            <a:ext cx="4242816" cy="35512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4B4BD-C65B-1F97-4A0E-E7E78001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Tô màu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1C9122-C9EB-8066-ADFF-ABCFF892842B}"/>
              </a:ext>
            </a:extLst>
          </p:cNvPr>
          <p:cNvSpPr txBox="1"/>
          <p:nvPr/>
        </p:nvSpPr>
        <p:spPr>
          <a:xfrm>
            <a:off x="2095029" y="5521135"/>
            <a:ext cx="746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Em hãy tô màu cho sáo quạt theo ý thích của em nhé!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2799C7-2C85-262B-B425-780D7055FA84}"/>
              </a:ext>
            </a:extLst>
          </p:cNvPr>
          <p:cNvGrpSpPr/>
          <p:nvPr/>
        </p:nvGrpSpPr>
        <p:grpSpPr>
          <a:xfrm>
            <a:off x="3972106" y="1822497"/>
            <a:ext cx="3552844" cy="3213006"/>
            <a:chOff x="3645408" y="2255520"/>
            <a:chExt cx="4206240" cy="3803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B578A8-1A58-613B-AC28-101EC0F817AA}"/>
                </a:ext>
              </a:extLst>
            </p:cNvPr>
            <p:cNvSpPr/>
            <p:nvPr/>
          </p:nvSpPr>
          <p:spPr>
            <a:xfrm>
              <a:off x="3645408" y="2255520"/>
              <a:ext cx="4206240" cy="3803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pic>
          <p:nvPicPr>
            <p:cNvPr id="7" name="Picture 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EA6230CF-B57F-213F-DB5E-A35082424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0307" y="2482279"/>
              <a:ext cx="3692472" cy="3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86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B4BD-C65B-1F97-4A0E-E7E78001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Giới thiệu với bạn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1C9122-C9EB-8066-ADFF-ABCFF892842B}"/>
              </a:ext>
            </a:extLst>
          </p:cNvPr>
          <p:cNvSpPr txBox="1"/>
          <p:nvPr/>
        </p:nvSpPr>
        <p:spPr>
          <a:xfrm>
            <a:off x="2886456" y="5474209"/>
            <a:ext cx="7110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Em hãy g</a:t>
            </a:r>
            <a:r>
              <a:rPr lang="vi-VN" sz="24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iới thiệu với bạn về hình sáo quạt của 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00FD42-B054-DEA4-C4E3-63F63B2A1BA6}"/>
              </a:ext>
            </a:extLst>
          </p:cNvPr>
          <p:cNvGrpSpPr/>
          <p:nvPr/>
        </p:nvGrpSpPr>
        <p:grpSpPr>
          <a:xfrm>
            <a:off x="4068318" y="1048513"/>
            <a:ext cx="4307586" cy="4169664"/>
            <a:chOff x="4080510" y="1816609"/>
            <a:chExt cx="4307586" cy="4169664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37B03D31-1F60-34A8-9200-A06F8D476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0510" y="1816609"/>
              <a:ext cx="4307586" cy="4169664"/>
            </a:xfrm>
            <a:prstGeom prst="rect">
              <a:avLst/>
            </a:prstGeom>
          </p:spPr>
        </p:pic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3C72FD9-1A78-5D7E-337C-25E454845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37166">
              <a:off x="4920387" y="3294889"/>
              <a:ext cx="1115949" cy="964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9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B4BD-C65B-1F97-4A0E-E7E78001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Nhận biết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EB226-BC2E-CEA9-F2D8-9C808DEE0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181" y="1645921"/>
            <a:ext cx="6030449" cy="29108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BA5C0B1-FDD8-3455-5AD3-C680871441A9}"/>
              </a:ext>
            </a:extLst>
          </p:cNvPr>
          <p:cNvGrpSpPr/>
          <p:nvPr/>
        </p:nvGrpSpPr>
        <p:grpSpPr>
          <a:xfrm>
            <a:off x="1312926" y="4974333"/>
            <a:ext cx="9566148" cy="468578"/>
            <a:chOff x="1312926" y="4974333"/>
            <a:chExt cx="9566148" cy="4685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1C9122-C9EB-8066-ADFF-ABCFF892842B}"/>
                </a:ext>
              </a:extLst>
            </p:cNvPr>
            <p:cNvSpPr txBox="1"/>
            <p:nvPr/>
          </p:nvSpPr>
          <p:spPr>
            <a:xfrm>
              <a:off x="1312926" y="4981246"/>
              <a:ext cx="9566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 Đánh dấu </a:t>
              </a:r>
              <a:r>
                <a:rPr lang="en-US" sz="2400">
                  <a:solidFill>
                    <a:srgbClr val="FF0000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X</a:t>
              </a:r>
              <a:r>
                <a:rPr lang="en-US" sz="2400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 vào       trên những mô tả đúng về cấu tạo của sáo quạt.</a:t>
              </a:r>
              <a:endPara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831BDA1-39E9-F23A-29F8-4353905EE629}"/>
                </a:ext>
              </a:extLst>
            </p:cNvPr>
            <p:cNvSpPr/>
            <p:nvPr/>
          </p:nvSpPr>
          <p:spPr>
            <a:xfrm>
              <a:off x="3621024" y="4974333"/>
              <a:ext cx="341376" cy="3413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</p:grp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8B42121B-F29D-307C-5E82-8ED702A65FF1}"/>
              </a:ext>
            </a:extLst>
          </p:cNvPr>
          <p:cNvSpPr/>
          <p:nvPr/>
        </p:nvSpPr>
        <p:spPr>
          <a:xfrm>
            <a:off x="4949952" y="2232642"/>
            <a:ext cx="512064" cy="463296"/>
          </a:xfrm>
          <a:prstGeom prst="mathMultiply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 Medium" panose="00000600000000000000" pitchFamily="2" charset="-93"/>
            </a:endParaRP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F635D28D-945A-6047-F408-256916C08617}"/>
              </a:ext>
            </a:extLst>
          </p:cNvPr>
          <p:cNvSpPr/>
          <p:nvPr/>
        </p:nvSpPr>
        <p:spPr>
          <a:xfrm>
            <a:off x="6120384" y="2247846"/>
            <a:ext cx="512064" cy="463296"/>
          </a:xfrm>
          <a:prstGeom prst="mathMultiply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2471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400" smtClean="0">
            <a:solidFill>
              <a:schemeClr val="tx2"/>
            </a:solidFill>
            <a:latin typeface="Arima Madurai" panose="00000500000000000000" pitchFamily="2" charset="-93"/>
            <a:ea typeface="Roboto" panose="02000000000000000000" pitchFamily="2" charset="0"/>
            <a:cs typeface="Arima Madurai" panose="00000500000000000000" pitchFamily="2" charset="-9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740</Words>
  <Application>Microsoft Office PowerPoint</Application>
  <PresentationFormat>Widescreen</PresentationFormat>
  <Paragraphs>79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Arima Madurai Black</vt:lpstr>
      <vt:lpstr>Arima Madurai</vt:lpstr>
      <vt:lpstr>Calibri</vt:lpstr>
      <vt:lpstr>Montserrat medium</vt:lpstr>
      <vt:lpstr>Office Theme</vt:lpstr>
      <vt:lpstr>PowerPoint Presentation</vt:lpstr>
      <vt:lpstr>Khởi động  NHẢY VÀ HÁT THEO “ NỐT NHẠC ĐÔ, RÊ”</vt:lpstr>
      <vt:lpstr>Nhảy và hát theo video</vt:lpstr>
      <vt:lpstr>Hoạt động 1  CẢM NHẬN ÂM THANH SÁO QUẠT</vt:lpstr>
      <vt:lpstr>1. Nghe âm thanh sáo quạt</vt:lpstr>
      <vt:lpstr>Cảm nhận của em</vt:lpstr>
      <vt:lpstr>2. Tô màu</vt:lpstr>
      <vt:lpstr>Giới thiệu với bạn</vt:lpstr>
      <vt:lpstr>3. Nhận biết</vt:lpstr>
      <vt:lpstr>Hoạt động 2  CHẾ TẠO SÁO QUẠT</vt:lpstr>
      <vt:lpstr>Chuẩn bị</vt:lpstr>
      <vt:lpstr>Các bước thực hiện</vt:lpstr>
      <vt:lpstr>Các bước thực hiện</vt:lpstr>
      <vt:lpstr>Hoạt động 3 CUỘC THI SÁO QUẠT</vt:lpstr>
      <vt:lpstr>Bước 1</vt:lpstr>
      <vt:lpstr>Bước 2</vt:lpstr>
      <vt:lpstr>Bước 3</vt:lpstr>
      <vt:lpstr>Bước 4</vt:lpstr>
      <vt:lpstr>Bước 5</vt:lpstr>
      <vt:lpstr>Góc khoa học</vt:lpstr>
      <vt:lpstr>Hoạt động 5:   CỦNG CỐ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laptop33</cp:lastModifiedBy>
  <cp:revision>195</cp:revision>
  <dcterms:created xsi:type="dcterms:W3CDTF">2022-08-16T01:51:37Z</dcterms:created>
  <dcterms:modified xsi:type="dcterms:W3CDTF">2022-12-01T10:13:42Z</dcterms:modified>
</cp:coreProperties>
</file>