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Medium" panose="00000600000000000000" pitchFamily="2" charset="-93"/>
      <p:regular r:id="rId30"/>
      <p: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Black" panose="02000000000000000000" pitchFamily="2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B8599C8A-92D7-4876-94AE-15A3E68D7634}">
          <p14:sldIdLst>
            <p14:sldId id="258"/>
            <p14:sldId id="259"/>
            <p14:sldId id="28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Tiết 2" id="{F8F22D2B-A50C-44A2-8576-2F639E9BBC08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3F5A-7060-A678-34E7-28891ACA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9CDD-C144-4AEF-EC03-2A8CE9134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5A4C-C37D-31B6-8F69-FE10E482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6207E-6324-355C-1792-BFBBF663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02EB-07EB-EB7A-62D9-ABEED113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06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A8A60-1DE6-6379-899B-3BF15A558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1608D-F764-EBF7-521D-1AE46ADD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AE7FE-8090-C124-BF5F-F7F046F2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99BAC-18B3-9083-5EEC-A0E26792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F2AA-1B65-0CBC-9BF3-2E07673E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42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F8FC-0AA0-D43B-2C56-7FD7CCF7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23C31-FBBA-E4B0-9154-D70534B1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9E211-61D1-458E-36EA-CABCDDD4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F9D13-DB62-940D-3E25-D8E4409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g b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606EE-8AC8-A5F6-02BD-FCF5F16C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65E8C-25AD-79D3-03A2-E263936B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E5C2-60DC-8BBD-E4FB-F3192851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3C934-78A0-E942-06AF-5B586B4A6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e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BEBF2-F650-B999-D647-AD09F2CFC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023EF-D382-B02D-BAE6-742E1A16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52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5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E735-C23F-A729-AE72-B8018C5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5B9B-51CD-3B41-BC78-3109F0C3B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EE88-F25F-F327-BC5E-52DA33EE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9FE4-8F9C-AD72-EC1F-06335571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4B72-8B14-F5F2-3174-AFEE3DE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6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C8C4-11FB-42C7-18DE-6ACFD77F7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FE427-72AC-F62C-0303-8ADD74DE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8484-3EF8-BAB8-331C-3B0C6C93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78828-1840-E74C-A36C-A5FA8052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FF023-2BC1-6681-A766-A473BD6D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79B9-AFA4-1D3B-13B2-77EFD469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A793C-F5D0-48AB-C8D9-051142AC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681D-D837-81D3-9903-DB139D1C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56C8-CF44-0C19-B2AC-706902A6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88EA-816F-2663-6197-C3A7473F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3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7003-FB30-8D2A-7290-F55EA3AF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F845-CFFE-BE8D-335F-03F71419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8A510-26ED-4829-5F71-34CB60FF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2159-8218-BBB7-8BCE-A6A4E265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C4982C4-8784-22B1-2C4A-D32E12BBFF66}"/>
              </a:ext>
            </a:extLst>
          </p:cNvPr>
          <p:cNvSpPr/>
          <p:nvPr userDrawn="1"/>
        </p:nvSpPr>
        <p:spPr>
          <a:xfrm rot="16200000">
            <a:off x="9682976" y="4348976"/>
            <a:ext cx="2509024" cy="2509024"/>
          </a:xfrm>
          <a:custGeom>
            <a:avLst/>
            <a:gdLst>
              <a:gd name="connsiteX0" fmla="*/ 0 w 2509024"/>
              <a:gd name="connsiteY0" fmla="*/ 2509024 h 2509024"/>
              <a:gd name="connsiteX1" fmla="*/ 0 w 2509024"/>
              <a:gd name="connsiteY1" fmla="*/ 0 h 2509024"/>
              <a:gd name="connsiteX2" fmla="*/ 2509024 w 2509024"/>
              <a:gd name="connsiteY2" fmla="*/ 2509024 h 2509024"/>
              <a:gd name="connsiteX3" fmla="*/ 0 w 2509024"/>
              <a:gd name="connsiteY3" fmla="*/ 2509024 h 2509024"/>
              <a:gd name="connsiteX0" fmla="*/ 0 w 2509024"/>
              <a:gd name="connsiteY0" fmla="*/ 2509024 h 2509024"/>
              <a:gd name="connsiteX1" fmla="*/ 0 w 2509024"/>
              <a:gd name="connsiteY1" fmla="*/ 0 h 2509024"/>
              <a:gd name="connsiteX2" fmla="*/ 1650380 w 2509024"/>
              <a:gd name="connsiteY2" fmla="*/ 1646663 h 2509024"/>
              <a:gd name="connsiteX3" fmla="*/ 2509024 w 2509024"/>
              <a:gd name="connsiteY3" fmla="*/ 2509024 h 2509024"/>
              <a:gd name="connsiteX4" fmla="*/ 0 w 2509024"/>
              <a:gd name="connsiteY4" fmla="*/ 2509024 h 2509024"/>
              <a:gd name="connsiteX0" fmla="*/ 0 w 2509024"/>
              <a:gd name="connsiteY0" fmla="*/ 2509024 h 2509024"/>
              <a:gd name="connsiteX1" fmla="*/ 0 w 2509024"/>
              <a:gd name="connsiteY1" fmla="*/ 0 h 2509024"/>
              <a:gd name="connsiteX2" fmla="*/ 1650380 w 2509024"/>
              <a:gd name="connsiteY2" fmla="*/ 1646663 h 2509024"/>
              <a:gd name="connsiteX3" fmla="*/ 2509024 w 2509024"/>
              <a:gd name="connsiteY3" fmla="*/ 2509024 h 2509024"/>
              <a:gd name="connsiteX4" fmla="*/ 0 w 2509024"/>
              <a:gd name="connsiteY4" fmla="*/ 2509024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024" h="2509024">
                <a:moveTo>
                  <a:pt x="0" y="2509024"/>
                </a:moveTo>
                <a:lnTo>
                  <a:pt x="0" y="0"/>
                </a:lnTo>
                <a:cubicBezTo>
                  <a:pt x="550127" y="548888"/>
                  <a:pt x="1308409" y="779345"/>
                  <a:pt x="1650380" y="1646663"/>
                </a:cubicBezTo>
                <a:cubicBezTo>
                  <a:pt x="1992351" y="2513981"/>
                  <a:pt x="2222809" y="2221570"/>
                  <a:pt x="2509024" y="2509024"/>
                </a:cubicBezTo>
                <a:lnTo>
                  <a:pt x="0" y="25090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6526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B9CF-F151-59B0-90A9-BDA9F2D8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CD0A-2D86-6D2E-AB1F-D730A55B9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CE2DC-171A-C0FB-4E5F-3D64F461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7854-E79C-1FCE-51A5-1EA3F967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4A4A2-9B74-131D-088D-EF1A4F5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B3AA-46C7-E4AB-38F6-389D49AE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E5A5-AA63-1F35-E074-BC0A4D2F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0EECD-5DDC-5E03-C280-8D6DBBE1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EFE8B-57EC-711C-F6DC-68DAF967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F37B2-1E8D-2A2F-DEE9-32D5BA00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4A3D-5A9A-65ED-6722-E5F2EFD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86625-C41D-6A1E-E699-42AA1C4A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1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C2F68-BFD8-F176-5A84-C5F70368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367A-1B51-D7E9-6DA7-00344462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F179-81A3-6D48-A25D-18786B025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5E03-820F-4B7F-9E19-747DD24A9BFA}" type="datetimeFigureOut">
              <a:rPr lang="vi-VN" smtClean="0"/>
              <a:t>10/11/2022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878B-AD72-480F-EE63-D40DE92D8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9ADE5-BC7E-07A6-98B9-AAF72A27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40BB-FA83-4D92-AFA7-763BA21D50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49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4" r:id="rId3"/>
    <p:sldLayoutId id="2147483650" r:id="rId4"/>
    <p:sldLayoutId id="2147483649" r:id="rId5"/>
    <p:sldLayoutId id="2147483651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 Black" panose="02000000000000000000" pitchFamily="2" charset="0"/>
          <a:ea typeface="Roboto Black" panose="02000000000000000000" pitchFamily="2" charset="0"/>
          <a:cs typeface="Arima Madurai" panose="00000500000000000000" pitchFamily="2" charset="-93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hyperlink" Target="https://www.needpix.com/photo/download/29457/check-correct-mark-choice-yes-ok-positive-right-checkmar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Deletion_icon.svg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hyperlink" Target="https://www.needpix.com/photo/download/29457/check-correct-mark-choice-yes-ok-positive-right-checkmar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Deletion_icon.svg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1.wav"/><Relationship Id="rId7" Type="http://schemas.openxmlformats.org/officeDocument/2006/relationships/hyperlink" Target="https://www.needpix.com/photo/download/29457/check-correct-mark-choice-yes-ok-positive-right-checkmark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Deletion_icon.svg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edpix.com/photo/download/29457/check-correct-mark-choice-yes-ok-positive-right-checkmark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File:Deletion_icon.sv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hyperlink" Target="https://www.needpix.com/photo/download/29457/check-correct-mark-choice-yes-ok-positive-right-checkmark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Deletion_icon.sv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hyperlink" Target="https://www.needpix.com/photo/download/29457/check-correct-mark-choice-yes-ok-positive-right-checkmark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Deletion_icon.sv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22191-83B7-7379-3D4F-EFC4645DF21E}"/>
              </a:ext>
            </a:extLst>
          </p:cNvPr>
          <p:cNvSpPr txBox="1"/>
          <p:nvPr/>
        </p:nvSpPr>
        <p:spPr>
          <a:xfrm>
            <a:off x="5452110" y="3429000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Chủ đề 2: Nhiệt độ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DA30C8-A91A-638C-6917-E4BFD8FC1B04}"/>
              </a:ext>
            </a:extLst>
          </p:cNvPr>
          <p:cNvCxnSpPr/>
          <p:nvPr/>
        </p:nvCxnSpPr>
        <p:spPr>
          <a:xfrm>
            <a:off x="5532120" y="4114800"/>
            <a:ext cx="5040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134420-76EE-149E-0593-0C86A1283939}"/>
              </a:ext>
            </a:extLst>
          </p:cNvPr>
          <p:cNvSpPr txBox="1"/>
          <p:nvPr/>
        </p:nvSpPr>
        <p:spPr>
          <a:xfrm>
            <a:off x="5966460" y="4309110"/>
            <a:ext cx="410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1: Em đo nhiệt độ</a:t>
            </a:r>
          </a:p>
        </p:txBody>
      </p:sp>
    </p:spTree>
    <p:extLst>
      <p:ext uri="{BB962C8B-B14F-4D97-AF65-F5344CB8AC3E}">
        <p14:creationId xmlns:p14="http://schemas.microsoft.com/office/powerpoint/2010/main" val="36022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Nồi canh đang sôi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8315" y="2173052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82015" y="2234247"/>
            <a:ext cx="662939" cy="6634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64FE54-D289-9B38-437C-152C71000697}"/>
              </a:ext>
            </a:extLst>
          </p:cNvPr>
          <p:cNvSpPr/>
          <p:nvPr/>
        </p:nvSpPr>
        <p:spPr>
          <a:xfrm>
            <a:off x="4740379" y="213741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60" b="-176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702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Củi đang cháy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8315" y="2173052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82015" y="2234247"/>
            <a:ext cx="662939" cy="66345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043CDD-6C33-46FE-F592-BE40ADE3A400}"/>
              </a:ext>
            </a:extLst>
          </p:cNvPr>
          <p:cNvSpPr/>
          <p:nvPr/>
        </p:nvSpPr>
        <p:spPr>
          <a:xfrm>
            <a:off x="4787265" y="196596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21" b="-39521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80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Que kem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76500" y="2158019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78315" y="2219303"/>
            <a:ext cx="662939" cy="6634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D856CF-D6AA-9484-9EE2-1CB866DD2E6A}"/>
              </a:ext>
            </a:extLst>
          </p:cNvPr>
          <p:cNvSpPr/>
          <p:nvPr/>
        </p:nvSpPr>
        <p:spPr>
          <a:xfrm>
            <a:off x="4695825" y="2219303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494" b="-6494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024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1D999-0366-90C4-9E93-E8FCD6AACBFA}"/>
              </a:ext>
            </a:extLst>
          </p:cNvPr>
          <p:cNvSpPr txBox="1"/>
          <p:nvPr/>
        </p:nvSpPr>
        <p:spPr>
          <a:xfrm>
            <a:off x="3535680" y="266319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Hoạt động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B687E-9E2B-E0E1-6E85-6F7700A82982}"/>
              </a:ext>
            </a:extLst>
          </p:cNvPr>
          <p:cNvSpPr txBox="1"/>
          <p:nvPr/>
        </p:nvSpPr>
        <p:spPr>
          <a:xfrm>
            <a:off x="2785110" y="3247965"/>
            <a:ext cx="66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ĐO NHIỆT ĐỘ CỦA NƯỚC</a:t>
            </a:r>
          </a:p>
        </p:txBody>
      </p:sp>
    </p:spTree>
    <p:extLst>
      <p:ext uri="{BB962C8B-B14F-4D97-AF65-F5344CB8AC3E}">
        <p14:creationId xmlns:p14="http://schemas.microsoft.com/office/powerpoint/2010/main" val="40055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B585-76E3-639E-49F8-DC0D341B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Chuẩn bị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C7710-9AC2-3C20-BC4E-30786696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69" y="2434590"/>
            <a:ext cx="7094682" cy="2377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D26A0-EBAD-0206-7B27-CD6EA296AB58}"/>
              </a:ext>
            </a:extLst>
          </p:cNvPr>
          <p:cNvSpPr txBox="1"/>
          <p:nvPr/>
        </p:nvSpPr>
        <p:spPr>
          <a:xfrm>
            <a:off x="2449830" y="5326262"/>
            <a:ext cx="239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Cốc nước ấm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CE6EA-E7B5-72FD-1F6C-9530395674E0}"/>
              </a:ext>
            </a:extLst>
          </p:cNvPr>
          <p:cNvSpPr txBox="1"/>
          <p:nvPr/>
        </p:nvSpPr>
        <p:spPr>
          <a:xfrm>
            <a:off x="5320664" y="143348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Cốc nước lạnh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EB857-B8F9-ECB0-397C-4C5E5C38C7AB}"/>
              </a:ext>
            </a:extLst>
          </p:cNvPr>
          <p:cNvSpPr txBox="1"/>
          <p:nvPr/>
        </p:nvSpPr>
        <p:spPr>
          <a:xfrm>
            <a:off x="6715124" y="53262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Cảm biến nhiệt độ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B4BAFAB-57BD-A79F-9511-A0C9B9EA03DF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3339405" y="3819348"/>
            <a:ext cx="1815585" cy="1198245"/>
          </a:xfrm>
          <a:prstGeom prst="bentConnector3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57F8ABD-F9A4-18E7-6A29-42D42CABAD5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03027" y="2240126"/>
            <a:ext cx="802343" cy="235497"/>
          </a:xfrm>
          <a:prstGeom prst="bentConnector3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3395816-48A0-8AF7-B438-BB922040E2A6}"/>
              </a:ext>
            </a:extLst>
          </p:cNvPr>
          <p:cNvSpPr/>
          <p:nvPr/>
        </p:nvSpPr>
        <p:spPr>
          <a:xfrm rot="5400000">
            <a:off x="7525762" y="3526155"/>
            <a:ext cx="194309" cy="1815585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938812B-C46A-0399-076E-D1D7D5562C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88530" y="4720684"/>
            <a:ext cx="658287" cy="389515"/>
          </a:xfrm>
          <a:prstGeom prst="bentConnector3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B585-76E3-639E-49F8-DC0D341B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1: Đặt cảm biến vào cốc nước ấm - lạnh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823A2-FA72-5BB8-8E12-45A316B5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52" y="1794510"/>
            <a:ext cx="3845196" cy="3771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2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B585-76E3-639E-49F8-DC0D341B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Bước 2: Quan sát và ghi lại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5747D8-636B-AD5A-C624-59A11DDF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89197"/>
              </p:ext>
            </p:extLst>
          </p:nvPr>
        </p:nvGraphicFramePr>
        <p:xfrm>
          <a:off x="2169160" y="2114126"/>
          <a:ext cx="8128000" cy="268647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1601069189"/>
                    </a:ext>
                  </a:extLst>
                </a:gridCol>
                <a:gridCol w="5885180">
                  <a:extLst>
                    <a:ext uri="{9D8B030D-6E8A-4147-A177-3AD203B41FA5}">
                      <a16:colId xmlns:a16="http://schemas.microsoft.com/office/drawing/2014/main" val="2145416134"/>
                    </a:ext>
                  </a:extLst>
                </a:gridCol>
              </a:tblGrid>
              <a:tr h="123723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Cốc nước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Nhiệt độ (độ 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804200"/>
                  </a:ext>
                </a:extLst>
              </a:tr>
              <a:tr h="80219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Nước ấm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7030A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051299"/>
                  </a:ext>
                </a:extLst>
              </a:tr>
              <a:tr h="6470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Nước lạnh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7030A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6751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D360E6-49AC-FA3C-F8A4-949F5AE58AD0}"/>
              </a:ext>
            </a:extLst>
          </p:cNvPr>
          <p:cNvSpPr txBox="1"/>
          <p:nvPr/>
        </p:nvSpPr>
        <p:spPr>
          <a:xfrm>
            <a:off x="6949440" y="3468793"/>
            <a:ext cx="10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30896-7C48-21F5-E09C-7AC27EBA8390}"/>
              </a:ext>
            </a:extLst>
          </p:cNvPr>
          <p:cNvSpPr txBox="1"/>
          <p:nvPr/>
        </p:nvSpPr>
        <p:spPr>
          <a:xfrm>
            <a:off x="6949440" y="4214303"/>
            <a:ext cx="10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814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1D999-0366-90C4-9E93-E8FCD6AACBFA}"/>
              </a:ext>
            </a:extLst>
          </p:cNvPr>
          <p:cNvSpPr txBox="1"/>
          <p:nvPr/>
        </p:nvSpPr>
        <p:spPr>
          <a:xfrm>
            <a:off x="3535680" y="266319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Hoạt động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B687E-9E2B-E0E1-6E85-6F7700A82982}"/>
              </a:ext>
            </a:extLst>
          </p:cNvPr>
          <p:cNvSpPr txBox="1"/>
          <p:nvPr/>
        </p:nvSpPr>
        <p:spPr>
          <a:xfrm>
            <a:off x="1905000" y="324796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 CHƠI: " ĐOÁN NHIỆT ĐỘ TAY BẠN"</a:t>
            </a:r>
          </a:p>
        </p:txBody>
      </p:sp>
    </p:spTree>
    <p:extLst>
      <p:ext uri="{BB962C8B-B14F-4D97-AF65-F5344CB8AC3E}">
        <p14:creationId xmlns:p14="http://schemas.microsoft.com/office/powerpoint/2010/main" val="2060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AF05-6195-B535-D61F-14A39618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Hướng dẫn chơi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C741B2-70F1-0B48-C1EF-462A569930F5}"/>
              </a:ext>
            </a:extLst>
          </p:cNvPr>
          <p:cNvSpPr/>
          <p:nvPr/>
        </p:nvSpPr>
        <p:spPr>
          <a:xfrm>
            <a:off x="1360170" y="2411730"/>
            <a:ext cx="2514600" cy="251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Bước 1: Mời 5 bạn tham gia trò chơi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667C2B-4E66-EF13-FBB7-D6123C88BB15}"/>
              </a:ext>
            </a:extLst>
          </p:cNvPr>
          <p:cNvSpPr/>
          <p:nvPr/>
        </p:nvSpPr>
        <p:spPr>
          <a:xfrm>
            <a:off x="4838700" y="2411730"/>
            <a:ext cx="2514600" cy="251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Bước 2: Các bạn tự dự đoán nhiệt độ bàn tay của mình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EBD570-8826-E9A4-A783-6F9233D300D8}"/>
              </a:ext>
            </a:extLst>
          </p:cNvPr>
          <p:cNvSpPr/>
          <p:nvPr/>
        </p:nvSpPr>
        <p:spPr>
          <a:xfrm>
            <a:off x="8317230" y="2411730"/>
            <a:ext cx="2514600" cy="251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Bước 3: Lần lượt từng bạn cầm vào đầu cảm biến nhiệt độ, đợi ổn định rồi ghi vào bảng</a:t>
            </a:r>
          </a:p>
        </p:txBody>
      </p:sp>
    </p:spTree>
    <p:extLst>
      <p:ext uri="{BB962C8B-B14F-4D97-AF65-F5344CB8AC3E}">
        <p14:creationId xmlns:p14="http://schemas.microsoft.com/office/powerpoint/2010/main" val="30331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AF05-6195-B535-D61F-14A39618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Bảng ghi nhiệt độ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25EF5-C7F3-36F3-1CAB-E03DDF7C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75" y="1394460"/>
            <a:ext cx="7659420" cy="4297680"/>
          </a:xfrm>
          <a:prstGeom prst="roundRect">
            <a:avLst>
              <a:gd name="adj" fmla="val 9477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D197F-5E8C-381F-47F2-58B203F6E72B}"/>
              </a:ext>
            </a:extLst>
          </p:cNvPr>
          <p:cNvSpPr txBox="1"/>
          <p:nvPr/>
        </p:nvSpPr>
        <p:spPr>
          <a:xfrm>
            <a:off x="3529635" y="200459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D5663-B594-E0C3-4540-83F27ADE04FD}"/>
              </a:ext>
            </a:extLst>
          </p:cNvPr>
          <p:cNvSpPr txBox="1"/>
          <p:nvPr/>
        </p:nvSpPr>
        <p:spPr>
          <a:xfrm>
            <a:off x="6063615" y="200459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A9BF2-2B41-D180-B25B-B87139E9F8DA}"/>
              </a:ext>
            </a:extLst>
          </p:cNvPr>
          <p:cNvSpPr txBox="1"/>
          <p:nvPr/>
        </p:nvSpPr>
        <p:spPr>
          <a:xfrm>
            <a:off x="8264385" y="200459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D50DE-C2AC-F82E-8DA3-49ED4C5D5CA9}"/>
              </a:ext>
            </a:extLst>
          </p:cNvPr>
          <p:cNvSpPr txBox="1"/>
          <p:nvPr/>
        </p:nvSpPr>
        <p:spPr>
          <a:xfrm>
            <a:off x="3529635" y="263580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Khôi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C03B4-4EF0-D4D5-4B1B-D5D34B23D4C6}"/>
              </a:ext>
            </a:extLst>
          </p:cNvPr>
          <p:cNvSpPr txBox="1"/>
          <p:nvPr/>
        </p:nvSpPr>
        <p:spPr>
          <a:xfrm>
            <a:off x="6063615" y="263580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B2E68-7D0B-5B0D-E39E-E6AD3868E182}"/>
              </a:ext>
            </a:extLst>
          </p:cNvPr>
          <p:cNvSpPr txBox="1"/>
          <p:nvPr/>
        </p:nvSpPr>
        <p:spPr>
          <a:xfrm>
            <a:off x="8264385" y="263580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BA950-9700-C6F8-8B15-8782FB6D2129}"/>
              </a:ext>
            </a:extLst>
          </p:cNvPr>
          <p:cNvSpPr txBox="1"/>
          <p:nvPr/>
        </p:nvSpPr>
        <p:spPr>
          <a:xfrm>
            <a:off x="3529635" y="32670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Huyền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FF316-6E72-523A-24A3-89F85D11EA4F}"/>
              </a:ext>
            </a:extLst>
          </p:cNvPr>
          <p:cNvSpPr txBox="1"/>
          <p:nvPr/>
        </p:nvSpPr>
        <p:spPr>
          <a:xfrm>
            <a:off x="6063615" y="32670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ED033-A2AD-BF4A-241B-A90F2D67D976}"/>
              </a:ext>
            </a:extLst>
          </p:cNvPr>
          <p:cNvSpPr txBox="1"/>
          <p:nvPr/>
        </p:nvSpPr>
        <p:spPr>
          <a:xfrm>
            <a:off x="8264385" y="32670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5F4B8-BD5F-44D3-D510-58EF20CFF67F}"/>
              </a:ext>
            </a:extLst>
          </p:cNvPr>
          <p:cNvSpPr txBox="1"/>
          <p:nvPr/>
        </p:nvSpPr>
        <p:spPr>
          <a:xfrm>
            <a:off x="3529635" y="38483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Lâm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8E599-5807-C9C2-AADA-8B7CFAB5261D}"/>
              </a:ext>
            </a:extLst>
          </p:cNvPr>
          <p:cNvSpPr txBox="1"/>
          <p:nvPr/>
        </p:nvSpPr>
        <p:spPr>
          <a:xfrm>
            <a:off x="6063615" y="38483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C65D31-2B31-65E3-9E79-32A2565E9425}"/>
              </a:ext>
            </a:extLst>
          </p:cNvPr>
          <p:cNvSpPr txBox="1"/>
          <p:nvPr/>
        </p:nvSpPr>
        <p:spPr>
          <a:xfrm>
            <a:off x="8264385" y="38483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45959E-128B-9410-1DEA-E4F5E5022690}"/>
              </a:ext>
            </a:extLst>
          </p:cNvPr>
          <p:cNvSpPr txBox="1"/>
          <p:nvPr/>
        </p:nvSpPr>
        <p:spPr>
          <a:xfrm>
            <a:off x="3529635" y="44417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063498-F4CF-B696-9763-20729FFF6022}"/>
              </a:ext>
            </a:extLst>
          </p:cNvPr>
          <p:cNvSpPr txBox="1"/>
          <p:nvPr/>
        </p:nvSpPr>
        <p:spPr>
          <a:xfrm>
            <a:off x="6063615" y="44417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61A4A-4AC2-9631-7382-EA2F8AFEDA67}"/>
              </a:ext>
            </a:extLst>
          </p:cNvPr>
          <p:cNvSpPr txBox="1"/>
          <p:nvPr/>
        </p:nvSpPr>
        <p:spPr>
          <a:xfrm>
            <a:off x="8264385" y="44417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9F59E6-20D9-90E0-4685-57D11941224D}"/>
              </a:ext>
            </a:extLst>
          </p:cNvPr>
          <p:cNvSpPr txBox="1"/>
          <p:nvPr/>
        </p:nvSpPr>
        <p:spPr>
          <a:xfrm>
            <a:off x="2428545" y="5863977"/>
            <a:ext cx="776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Bước 4: So sánh nhiệt độ dự đoán và nhiệt độ đo được. Bạn nào dự đoán đúng hoặc gần đúng nhất là người 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13740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1D999-0366-90C4-9E93-E8FCD6AACBFA}"/>
              </a:ext>
            </a:extLst>
          </p:cNvPr>
          <p:cNvSpPr txBox="1"/>
          <p:nvPr/>
        </p:nvSpPr>
        <p:spPr>
          <a:xfrm>
            <a:off x="3535680" y="266319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B687E-9E2B-E0E1-6E85-6F7700A82982}"/>
              </a:ext>
            </a:extLst>
          </p:cNvPr>
          <p:cNvSpPr txBox="1"/>
          <p:nvPr/>
        </p:nvSpPr>
        <p:spPr>
          <a:xfrm>
            <a:off x="1813560" y="3247965"/>
            <a:ext cx="8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 CHƠI: LÀM THEO NHỮNG GÌ TÔI NÓI</a:t>
            </a:r>
          </a:p>
        </p:txBody>
      </p:sp>
    </p:spTree>
    <p:extLst>
      <p:ext uri="{BB962C8B-B14F-4D97-AF65-F5344CB8AC3E}">
        <p14:creationId xmlns:p14="http://schemas.microsoft.com/office/powerpoint/2010/main" val="26023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A06A-88A9-FF87-E93F-4CC1198F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Góc khoa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0B67E-A585-8237-A9E9-21CC729F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36" y="2308860"/>
            <a:ext cx="2815284" cy="281528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8799632-7811-BC8E-BCF5-503DE289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2148036" y="236261"/>
            <a:ext cx="4340809" cy="696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52FD6-5DC4-1C83-15C7-357F523D17EB}"/>
              </a:ext>
            </a:extLst>
          </p:cNvPr>
          <p:cNvSpPr txBox="1"/>
          <p:nvPr/>
        </p:nvSpPr>
        <p:spPr>
          <a:xfrm>
            <a:off x="1193800" y="2108200"/>
            <a:ext cx="617855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 biết cơ thể em có bị sốt hay không, em hãy dùng nhiệt kế để đo nhiệt độ. Nếu nhiệt độ cơ thể em đo được cao hơn 37 độ C thì em có thể bị sốt rồi đấy!</a:t>
            </a:r>
          </a:p>
        </p:txBody>
      </p:sp>
    </p:spTree>
    <p:extLst>
      <p:ext uri="{BB962C8B-B14F-4D97-AF65-F5344CB8AC3E}">
        <p14:creationId xmlns:p14="http://schemas.microsoft.com/office/powerpoint/2010/main" val="10287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1D999-0366-90C4-9E93-E8FCD6AACBFA}"/>
              </a:ext>
            </a:extLst>
          </p:cNvPr>
          <p:cNvSpPr txBox="1"/>
          <p:nvPr/>
        </p:nvSpPr>
        <p:spPr>
          <a:xfrm>
            <a:off x="3535680" y="266319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Hoạt động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B687E-9E2B-E0E1-6E85-6F7700A82982}"/>
              </a:ext>
            </a:extLst>
          </p:cNvPr>
          <p:cNvSpPr txBox="1"/>
          <p:nvPr/>
        </p:nvSpPr>
        <p:spPr>
          <a:xfrm>
            <a:off x="1905000" y="324796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533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A06A-88A9-FF87-E93F-4CC1198F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Câu hỏi 1: Để biết một vật là nóng hay lạnh em sẽ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0B67E-A585-8237-A9E9-21CC729FC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36" y="2308860"/>
            <a:ext cx="2815284" cy="2815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B1D7F-A118-ED50-3859-7EF90F013CA8}"/>
              </a:ext>
            </a:extLst>
          </p:cNvPr>
          <p:cNvSpPr txBox="1"/>
          <p:nvPr/>
        </p:nvSpPr>
        <p:spPr>
          <a:xfrm>
            <a:off x="1165860" y="1885950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A. Dùng nhiệt kế để đo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DC1B5-BE0D-8D19-6BEE-BD631C338493}"/>
              </a:ext>
            </a:extLst>
          </p:cNvPr>
          <p:cNvSpPr txBox="1"/>
          <p:nvPr/>
        </p:nvSpPr>
        <p:spPr>
          <a:xfrm>
            <a:off x="1165860" y="2804875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 Nhìn màu của vật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575872-A0BA-56F0-BE57-1A07D279463F}"/>
              </a:ext>
            </a:extLst>
          </p:cNvPr>
          <p:cNvSpPr txBox="1">
            <a:spLocks/>
          </p:cNvSpPr>
          <p:nvPr/>
        </p:nvSpPr>
        <p:spPr>
          <a:xfrm>
            <a:off x="1055370" y="4349814"/>
            <a:ext cx="6511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ma Madurai" panose="00000500000000000000" pitchFamily="2" charset="-93"/>
              </a:defRPr>
            </a:lvl1pPr>
          </a:lstStyle>
          <a:p>
            <a:r>
              <a:rPr lang="en-US" sz="2800"/>
              <a:t>Đáp án: A - Dùng nhiệt kế để đo</a:t>
            </a:r>
          </a:p>
        </p:txBody>
      </p:sp>
      <p:pic>
        <p:nvPicPr>
          <p:cNvPr id="9" name="Đáp án">
            <a:extLst>
              <a:ext uri="{FF2B5EF4-FFF2-40B4-BE49-F238E27FC236}">
                <a16:creationId xmlns:a16="http://schemas.microsoft.com/office/drawing/2014/main" id="{35481D49-A213-FFEB-B442-A7B423189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30" y="5594144"/>
            <a:ext cx="720090" cy="720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E40504-FA3E-CED9-E1B4-69323E9AACF5}"/>
              </a:ext>
            </a:extLst>
          </p:cNvPr>
          <p:cNvSpPr txBox="1"/>
          <p:nvPr/>
        </p:nvSpPr>
        <p:spPr>
          <a:xfrm>
            <a:off x="10058400" y="644652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6997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83A61CD-1C7A-ED41-283A-02E3C0E5A678}"/>
              </a:ext>
            </a:extLst>
          </p:cNvPr>
          <p:cNvSpPr/>
          <p:nvPr/>
        </p:nvSpPr>
        <p:spPr>
          <a:xfrm>
            <a:off x="7452360" y="2147560"/>
            <a:ext cx="3132609" cy="31326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AA06A-88A9-FF87-E93F-4CC1198F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Câu hỏi 2: Em sẽ bị sốt khi nhiệt độ cơ thể là bao nhiêu?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B1D7F-A118-ED50-3859-7EF90F013CA8}"/>
              </a:ext>
            </a:extLst>
          </p:cNvPr>
          <p:cNvSpPr txBox="1"/>
          <p:nvPr/>
        </p:nvSpPr>
        <p:spPr>
          <a:xfrm>
            <a:off x="1165860" y="1885950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A. Lớn hơn 37 độ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DC1B5-BE0D-8D19-6BEE-BD631C338493}"/>
              </a:ext>
            </a:extLst>
          </p:cNvPr>
          <p:cNvSpPr txBox="1"/>
          <p:nvPr/>
        </p:nvSpPr>
        <p:spPr>
          <a:xfrm>
            <a:off x="1165860" y="2804875"/>
            <a:ext cx="66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B. Nhỏ hơn 37 độ 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575872-A0BA-56F0-BE57-1A07D279463F}"/>
              </a:ext>
            </a:extLst>
          </p:cNvPr>
          <p:cNvSpPr txBox="1">
            <a:spLocks/>
          </p:cNvSpPr>
          <p:nvPr/>
        </p:nvSpPr>
        <p:spPr>
          <a:xfrm>
            <a:off x="1055370" y="4349814"/>
            <a:ext cx="6511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ma Madurai" panose="00000500000000000000" pitchFamily="2" charset="-93"/>
              </a:defRPr>
            </a:lvl1pPr>
          </a:lstStyle>
          <a:p>
            <a:r>
              <a:rPr lang="en-US" sz="2800"/>
              <a:t>Đáp án: A - Lớn hơn 37 độ C</a:t>
            </a:r>
          </a:p>
        </p:txBody>
      </p:sp>
      <p:pic>
        <p:nvPicPr>
          <p:cNvPr id="9" name="Đáp án">
            <a:extLst>
              <a:ext uri="{FF2B5EF4-FFF2-40B4-BE49-F238E27FC236}">
                <a16:creationId xmlns:a16="http://schemas.microsoft.com/office/drawing/2014/main" id="{35481D49-A213-FFEB-B442-A7B42318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30" y="5594144"/>
            <a:ext cx="720090" cy="720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E40504-FA3E-CED9-E1B4-69323E9AACF5}"/>
              </a:ext>
            </a:extLst>
          </p:cNvPr>
          <p:cNvSpPr txBox="1"/>
          <p:nvPr/>
        </p:nvSpPr>
        <p:spPr>
          <a:xfrm>
            <a:off x="10058400" y="644652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ĐÁP ÁN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83204-D0B9-9267-0BAD-0EC133FFE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02" y="2834037"/>
            <a:ext cx="1862785" cy="18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34420-76EE-149E-0593-0C86A1283939}"/>
              </a:ext>
            </a:extLst>
          </p:cNvPr>
          <p:cNvSpPr txBox="1"/>
          <p:nvPr/>
        </p:nvSpPr>
        <p:spPr>
          <a:xfrm>
            <a:off x="5966460" y="3691890"/>
            <a:ext cx="4103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Hẹn gặp lại các em ở buổi học sau nhé!</a:t>
            </a:r>
          </a:p>
        </p:txBody>
      </p:sp>
    </p:spTree>
    <p:extLst>
      <p:ext uri="{BB962C8B-B14F-4D97-AF65-F5344CB8AC3E}">
        <p14:creationId xmlns:p14="http://schemas.microsoft.com/office/powerpoint/2010/main" val="10986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66D5-2BA8-2EEB-22E9-CE3B0086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Hướng dẫn chơi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C265AC-F328-4A9D-1184-DF74048EA68E}"/>
              </a:ext>
            </a:extLst>
          </p:cNvPr>
          <p:cNvSpPr/>
          <p:nvPr/>
        </p:nvSpPr>
        <p:spPr>
          <a:xfrm>
            <a:off x="1005840" y="2286000"/>
            <a:ext cx="2388870" cy="3154680"/>
          </a:xfrm>
          <a:prstGeom prst="roundRect">
            <a:avLst>
              <a:gd name="adj" fmla="val 88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Giáo viên mời cả lớp đứng dậy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7F6B73-1D1F-234E-E2F0-C9E09C5AC7FB}"/>
              </a:ext>
            </a:extLst>
          </p:cNvPr>
          <p:cNvSpPr/>
          <p:nvPr/>
        </p:nvSpPr>
        <p:spPr>
          <a:xfrm>
            <a:off x="3768090" y="2286000"/>
            <a:ext cx="2388870" cy="3154680"/>
          </a:xfrm>
          <a:prstGeom prst="roundRect">
            <a:avLst>
              <a:gd name="adj" fmla="val 88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Giáo viên sẽ vừa NÓI vừa LÀM một số động tác chẳng hạn như: 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-93"/>
              </a:rPr>
              <a:t>Gãi đầu, giơ tay...</a:t>
            </a:r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B2AB85-5EAA-C4EB-4E9D-9504FEC56C5B}"/>
              </a:ext>
            </a:extLst>
          </p:cNvPr>
          <p:cNvSpPr/>
          <p:nvPr/>
        </p:nvSpPr>
        <p:spPr>
          <a:xfrm>
            <a:off x="6530340" y="2286000"/>
            <a:ext cx="2388870" cy="3154680"/>
          </a:xfrm>
          <a:prstGeom prst="roundRect">
            <a:avLst>
              <a:gd name="adj" fmla="val 88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  <a:p>
            <a:pPr algn="ctr"/>
            <a:r>
              <a:rPr lang="en-US">
                <a:latin typeface="Montserrat Medium" panose="00000600000000000000" pitchFamily="2" charset="-93"/>
              </a:rPr>
              <a:t>Học sinh phải 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-93"/>
              </a:rPr>
              <a:t>làm </a:t>
            </a:r>
            <a:r>
              <a:rPr lang="en-US">
                <a:solidFill>
                  <a:schemeClr val="bg1"/>
                </a:solidFill>
                <a:latin typeface="Montserrat Medium" panose="00000600000000000000" pitchFamily="2" charset="-93"/>
              </a:rPr>
              <a:t>theo hành động mà giáo viên 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-93"/>
              </a:rPr>
              <a:t>NÓI </a:t>
            </a:r>
            <a:r>
              <a:rPr lang="en-US">
                <a:latin typeface="Montserrat Medium" panose="00000600000000000000" pitchFamily="2" charset="-93"/>
              </a:rPr>
              <a:t>chứ 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-93"/>
              </a:rPr>
              <a:t>không thực hiện </a:t>
            </a:r>
            <a:r>
              <a:rPr lang="en-US">
                <a:latin typeface="Montserrat Medium" panose="00000600000000000000" pitchFamily="2" charset="-93"/>
              </a:rPr>
              <a:t>theo hành động </a:t>
            </a:r>
            <a:r>
              <a:rPr lang="en-US">
                <a:solidFill>
                  <a:srgbClr val="FFC000"/>
                </a:solidFill>
                <a:latin typeface="Montserrat Medium" panose="00000600000000000000" pitchFamily="2" charset="-93"/>
              </a:rPr>
              <a:t>LÀM</a:t>
            </a:r>
            <a:r>
              <a:rPr lang="en-US">
                <a:latin typeface="Montserrat Medium" panose="00000600000000000000" pitchFamily="2" charset="-93"/>
              </a:rPr>
              <a:t> của </a:t>
            </a:r>
          </a:p>
          <a:p>
            <a:pPr algn="ctr"/>
            <a:r>
              <a:rPr lang="en-US">
                <a:latin typeface="Montserrat Medium" panose="00000600000000000000" pitchFamily="2" charset="-93"/>
              </a:rPr>
              <a:t>giáo viên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51F730-09CF-713D-A69D-F959681257D0}"/>
              </a:ext>
            </a:extLst>
          </p:cNvPr>
          <p:cNvSpPr/>
          <p:nvPr/>
        </p:nvSpPr>
        <p:spPr>
          <a:xfrm>
            <a:off x="9292590" y="2286000"/>
            <a:ext cx="2388870" cy="3154680"/>
          </a:xfrm>
          <a:prstGeom prst="roundRect">
            <a:avLst>
              <a:gd name="adj" fmla="val 88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Học sinh nào làm sai lời NÓI của giáo viên, học sinh đó sẽ bị thua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855FCE-EC4F-0691-22AF-824DE10643D9}"/>
              </a:ext>
            </a:extLst>
          </p:cNvPr>
          <p:cNvSpPr/>
          <p:nvPr/>
        </p:nvSpPr>
        <p:spPr>
          <a:xfrm>
            <a:off x="1800225" y="1885950"/>
            <a:ext cx="800100" cy="8001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FF358E-CD40-A169-285D-F504E9F9AA2D}"/>
              </a:ext>
            </a:extLst>
          </p:cNvPr>
          <p:cNvSpPr/>
          <p:nvPr/>
        </p:nvSpPr>
        <p:spPr>
          <a:xfrm>
            <a:off x="4559617" y="1885950"/>
            <a:ext cx="800100" cy="8001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7BF8ED-2EF3-E1E2-A5F2-CBB53602C569}"/>
              </a:ext>
            </a:extLst>
          </p:cNvPr>
          <p:cNvSpPr/>
          <p:nvPr/>
        </p:nvSpPr>
        <p:spPr>
          <a:xfrm>
            <a:off x="7284719" y="1885950"/>
            <a:ext cx="800100" cy="8001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C529B5-954C-344C-2FB6-AB65029B1068}"/>
              </a:ext>
            </a:extLst>
          </p:cNvPr>
          <p:cNvSpPr/>
          <p:nvPr/>
        </p:nvSpPr>
        <p:spPr>
          <a:xfrm>
            <a:off x="10088878" y="1885950"/>
            <a:ext cx="800100" cy="8001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37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1D999-0366-90C4-9E93-E8FCD6AACBFA}"/>
              </a:ext>
            </a:extLst>
          </p:cNvPr>
          <p:cNvSpPr txBox="1"/>
          <p:nvPr/>
        </p:nvSpPr>
        <p:spPr>
          <a:xfrm>
            <a:off x="3535680" y="266319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Hoạt động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B687E-9E2B-E0E1-6E85-6F7700A82982}"/>
              </a:ext>
            </a:extLst>
          </p:cNvPr>
          <p:cNvSpPr txBox="1"/>
          <p:nvPr/>
        </p:nvSpPr>
        <p:spPr>
          <a:xfrm>
            <a:off x="2785110" y="3247965"/>
            <a:ext cx="66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ĐOÁN VẬT NÓNG - VẬT LẠNH</a:t>
            </a:r>
          </a:p>
        </p:txBody>
      </p:sp>
    </p:spTree>
    <p:extLst>
      <p:ext uri="{BB962C8B-B14F-4D97-AF65-F5344CB8AC3E}">
        <p14:creationId xmlns:p14="http://schemas.microsoft.com/office/powerpoint/2010/main" val="6680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712C-9B97-E94D-19F2-BE71938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Hướng dẫn chơi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1628-A085-4049-E8B0-5A0AF93E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927" y="3037623"/>
            <a:ext cx="1438275" cy="3667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9C103-3628-97CA-8056-5105FF4E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0" y="3037623"/>
            <a:ext cx="1771650" cy="3667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858C60D-4EC5-6B41-98AC-25D8A0DFE9D3}"/>
              </a:ext>
            </a:extLst>
          </p:cNvPr>
          <p:cNvSpPr/>
          <p:nvPr/>
        </p:nvSpPr>
        <p:spPr>
          <a:xfrm>
            <a:off x="1664512" y="1609039"/>
            <a:ext cx="1897380" cy="1325563"/>
          </a:xfrm>
          <a:prstGeom prst="wedgeEllipseCallout">
            <a:avLst>
              <a:gd name="adj1" fmla="val -27459"/>
              <a:gd name="adj2" fmla="val 644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 Medium" panose="00000600000000000000" pitchFamily="2" charset="-93"/>
              </a:rPr>
              <a:t>Vật nóng của tớ là </a:t>
            </a:r>
            <a:r>
              <a:rPr lang="en-US" sz="1600">
                <a:solidFill>
                  <a:schemeClr val="accent4"/>
                </a:solidFill>
                <a:latin typeface="Montserrat Medium" panose="00000600000000000000" pitchFamily="2" charset="-93"/>
              </a:rPr>
              <a:t>Ngọn đuốc đang cháy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9CC3F0D-D09A-C3A3-6F9C-3A990377D0DF}"/>
              </a:ext>
            </a:extLst>
          </p:cNvPr>
          <p:cNvSpPr/>
          <p:nvPr/>
        </p:nvSpPr>
        <p:spPr>
          <a:xfrm>
            <a:off x="4198620" y="1609040"/>
            <a:ext cx="1897380" cy="1159192"/>
          </a:xfrm>
          <a:prstGeom prst="wedgeEllipseCallout">
            <a:avLst>
              <a:gd name="adj1" fmla="val 24951"/>
              <a:gd name="adj2" fmla="val 684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Vật lạnh của tớ là </a:t>
            </a:r>
            <a:r>
              <a:rPr lang="en-US">
                <a:solidFill>
                  <a:schemeClr val="accent4"/>
                </a:solidFill>
                <a:latin typeface="Montserrat Medium" panose="00000600000000000000" pitchFamily="2" charset="-93"/>
              </a:rPr>
              <a:t>Đá lạnh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8F9D0E-0C34-2EA5-C3CB-AAA7F070682D}"/>
              </a:ext>
            </a:extLst>
          </p:cNvPr>
          <p:cNvSpPr/>
          <p:nvPr/>
        </p:nvSpPr>
        <p:spPr>
          <a:xfrm>
            <a:off x="7235190" y="1783080"/>
            <a:ext cx="4377690" cy="4194810"/>
          </a:xfrm>
          <a:prstGeom prst="roundRect">
            <a:avLst>
              <a:gd name="adj" fmla="val 109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D9373-98EE-100B-3CA5-0D20AF9B4339}"/>
              </a:ext>
            </a:extLst>
          </p:cNvPr>
          <p:cNvSpPr txBox="1"/>
          <p:nvPr/>
        </p:nvSpPr>
        <p:spPr>
          <a:xfrm>
            <a:off x="7635240" y="2318384"/>
            <a:ext cx="37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GV mời từng cặp 2 bạn lên bảng để thi kể tên vật nóng - vật lạnh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2B103-4CE7-8008-292F-8C0B138C5BEB}"/>
              </a:ext>
            </a:extLst>
          </p:cNvPr>
          <p:cNvSpPr txBox="1"/>
          <p:nvPr/>
        </p:nvSpPr>
        <p:spPr>
          <a:xfrm>
            <a:off x="7635240" y="3268980"/>
            <a:ext cx="371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Bạn A kể tên 1 vật nóng thì Bạn B phải kể tên 1 vật lạnh và lần lượt kể cho đến khi bạn nào không kể được nữa thì bạn đó thua cuộc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BF276-85D5-BCE0-9EAE-4593ED99DB39}"/>
              </a:ext>
            </a:extLst>
          </p:cNvPr>
          <p:cNvSpPr txBox="1"/>
          <p:nvPr/>
        </p:nvSpPr>
        <p:spPr>
          <a:xfrm>
            <a:off x="7635240" y="4639191"/>
            <a:ext cx="371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Khoanh vào số lượt kể đúng của bạn vào bảng ở trang 24 sách STEM 1</a:t>
            </a:r>
          </a:p>
        </p:txBody>
      </p:sp>
    </p:spTree>
    <p:extLst>
      <p:ext uri="{BB962C8B-B14F-4D97-AF65-F5344CB8AC3E}">
        <p14:creationId xmlns:p14="http://schemas.microsoft.com/office/powerpoint/2010/main" val="34016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712C-9B97-E94D-19F2-BE719386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E062E9-97EA-B1B1-DB9F-225CAFE88DDA}"/>
              </a:ext>
            </a:extLst>
          </p:cNvPr>
          <p:cNvSpPr/>
          <p:nvPr/>
        </p:nvSpPr>
        <p:spPr>
          <a:xfrm>
            <a:off x="1565910" y="168021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259" b="-13259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7CA45C-8756-12F9-01C1-41A7EE7523C3}"/>
              </a:ext>
            </a:extLst>
          </p:cNvPr>
          <p:cNvSpPr/>
          <p:nvPr/>
        </p:nvSpPr>
        <p:spPr>
          <a:xfrm>
            <a:off x="4971098" y="168021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68" t="-8520" r="-10746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4135F5-B8CA-8802-1B97-6AD627679DDF}"/>
              </a:ext>
            </a:extLst>
          </p:cNvPr>
          <p:cNvSpPr/>
          <p:nvPr/>
        </p:nvSpPr>
        <p:spPr>
          <a:xfrm>
            <a:off x="8376285" y="168021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820" r="-1882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DA362A-28B6-6A4D-038A-8200D6FA16F2}"/>
              </a:ext>
            </a:extLst>
          </p:cNvPr>
          <p:cNvSpPr/>
          <p:nvPr/>
        </p:nvSpPr>
        <p:spPr>
          <a:xfrm>
            <a:off x="1565910" y="4143375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60" b="-176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12DDC5-7459-077E-6434-8F3AA305A30F}"/>
              </a:ext>
            </a:extLst>
          </p:cNvPr>
          <p:cNvSpPr/>
          <p:nvPr/>
        </p:nvSpPr>
        <p:spPr>
          <a:xfrm>
            <a:off x="4971098" y="4143375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21" b="-39521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9EC989-8ABD-B7AB-DE5E-9C41BAF37D5D}"/>
              </a:ext>
            </a:extLst>
          </p:cNvPr>
          <p:cNvSpPr/>
          <p:nvPr/>
        </p:nvSpPr>
        <p:spPr>
          <a:xfrm>
            <a:off x="8376285" y="4143375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494" b="-6494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53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Cốc trà đang bốc hơi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1A2106-651F-82FC-DD79-CD6FD8BD1B44}"/>
              </a:ext>
            </a:extLst>
          </p:cNvPr>
          <p:cNvSpPr/>
          <p:nvPr/>
        </p:nvSpPr>
        <p:spPr>
          <a:xfrm>
            <a:off x="4652010" y="2057400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259" b="-13259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78315" y="2173052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82015" y="2234247"/>
            <a:ext cx="662939" cy="6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Tuyết đang rơi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76500" y="2158019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78315" y="2219303"/>
            <a:ext cx="662939" cy="6634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948E08-0A1E-0A97-EB8C-8B5C26EFD6E9}"/>
              </a:ext>
            </a:extLst>
          </p:cNvPr>
          <p:cNvSpPr/>
          <p:nvPr/>
        </p:nvSpPr>
        <p:spPr>
          <a:xfrm>
            <a:off x="4843093" y="2063115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68" t="-8520" r="-10746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340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84FBF8-190F-D836-5768-68C480074925}"/>
              </a:ext>
            </a:extLst>
          </p:cNvPr>
          <p:cNvSpPr/>
          <p:nvPr/>
        </p:nvSpPr>
        <p:spPr>
          <a:xfrm>
            <a:off x="3943350" y="4720590"/>
            <a:ext cx="4309110" cy="651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Medium" panose="00000600000000000000" pitchFamily="2" charset="-93"/>
              </a:rPr>
              <a:t>Chai nước trong tủ lạnh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7EF7-43E9-59CC-3EAF-A709896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Tô màu vào vật nóng - lạnh</a:t>
            </a:r>
          </a:p>
        </p:txBody>
      </p:sp>
      <p:sp>
        <p:nvSpPr>
          <p:cNvPr id="5" name="Nóng">
            <a:extLst>
              <a:ext uri="{FF2B5EF4-FFF2-40B4-BE49-F238E27FC236}">
                <a16:creationId xmlns:a16="http://schemas.microsoft.com/office/drawing/2014/main" id="{C40CC885-B8C9-C66F-4018-F71536FD2569}"/>
              </a:ext>
            </a:extLst>
          </p:cNvPr>
          <p:cNvSpPr/>
          <p:nvPr/>
        </p:nvSpPr>
        <p:spPr>
          <a:xfrm>
            <a:off x="2205990" y="2663190"/>
            <a:ext cx="674370" cy="67437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6" name="Lạnh">
            <a:extLst>
              <a:ext uri="{FF2B5EF4-FFF2-40B4-BE49-F238E27FC236}">
                <a16:creationId xmlns:a16="http://schemas.microsoft.com/office/drawing/2014/main" id="{F157F55C-4066-1D72-3F54-3FA8CCD176C5}"/>
              </a:ext>
            </a:extLst>
          </p:cNvPr>
          <p:cNvSpPr/>
          <p:nvPr/>
        </p:nvSpPr>
        <p:spPr>
          <a:xfrm>
            <a:off x="9041130" y="2663190"/>
            <a:ext cx="674370" cy="6743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23A5-6A7B-B6FB-664E-AF82C71B6271}"/>
              </a:ext>
            </a:extLst>
          </p:cNvPr>
          <p:cNvSpPr txBox="1"/>
          <p:nvPr/>
        </p:nvSpPr>
        <p:spPr>
          <a:xfrm>
            <a:off x="181737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Nóng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862B-7E5B-B2AF-A995-F2F7B47A1794}"/>
              </a:ext>
            </a:extLst>
          </p:cNvPr>
          <p:cNvSpPr txBox="1"/>
          <p:nvPr/>
        </p:nvSpPr>
        <p:spPr>
          <a:xfrm>
            <a:off x="8682990" y="35318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5357A-48C8-31DC-8DCD-5FA892F31A90}"/>
              </a:ext>
            </a:extLst>
          </p:cNvPr>
          <p:cNvSpPr txBox="1"/>
          <p:nvPr/>
        </p:nvSpPr>
        <p:spPr>
          <a:xfrm>
            <a:off x="7052310" y="6400800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*Bấm vào ô Đỏ hoặc Xanh để chọn Nóng - Lạnh</a:t>
            </a:r>
          </a:p>
        </p:txBody>
      </p:sp>
      <p:pic>
        <p:nvPicPr>
          <p:cNvPr id="11" name="Sai">
            <a:extLst>
              <a:ext uri="{FF2B5EF4-FFF2-40B4-BE49-F238E27FC236}">
                <a16:creationId xmlns:a16="http://schemas.microsoft.com/office/drawing/2014/main" id="{1C232264-EE48-8263-E692-7E2DCF1E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76500" y="2158019"/>
            <a:ext cx="786026" cy="786026"/>
          </a:xfrm>
          <a:prstGeom prst="rect">
            <a:avLst/>
          </a:prstGeom>
        </p:spPr>
      </p:pic>
      <p:pic>
        <p:nvPicPr>
          <p:cNvPr id="12" name="Đúng">
            <a:extLst>
              <a:ext uri="{FF2B5EF4-FFF2-40B4-BE49-F238E27FC236}">
                <a16:creationId xmlns:a16="http://schemas.microsoft.com/office/drawing/2014/main" id="{BAACCEB1-1E4D-1049-9DB6-6D716954A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78315" y="2219303"/>
            <a:ext cx="662939" cy="66345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93E2E9-A7AF-5944-7727-277F641648F0}"/>
              </a:ext>
            </a:extLst>
          </p:cNvPr>
          <p:cNvSpPr/>
          <p:nvPr/>
        </p:nvSpPr>
        <p:spPr>
          <a:xfrm>
            <a:off x="4906697" y="2063115"/>
            <a:ext cx="2617470" cy="2068830"/>
          </a:xfrm>
          <a:prstGeom prst="roundRect">
            <a:avLst>
              <a:gd name="adj" fmla="val 893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820" r="-1882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237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Happy Slide">
      <a:dk1>
        <a:sysClr val="windowText" lastClr="000000"/>
      </a:dk1>
      <a:lt1>
        <a:sysClr val="window" lastClr="FFFFFF"/>
      </a:lt1>
      <a:dk2>
        <a:srgbClr val="164FA3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>
            <a:latin typeface="Montserrat Medium" panose="00000600000000000000" pitchFamily="2" charset="-93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800" smtClean="0">
            <a:solidFill>
              <a:schemeClr val="tx2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661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Montserrat Medium</vt:lpstr>
      <vt:lpstr>Calibri</vt:lpstr>
      <vt:lpstr>Arial</vt:lpstr>
      <vt:lpstr>Roboto Black</vt:lpstr>
      <vt:lpstr>Roboto</vt:lpstr>
      <vt:lpstr>Office Theme</vt:lpstr>
      <vt:lpstr>PowerPoint Presentation</vt:lpstr>
      <vt:lpstr>PowerPoint Presentation</vt:lpstr>
      <vt:lpstr>Hướng dẫn chơi</vt:lpstr>
      <vt:lpstr>PowerPoint Presentation</vt:lpstr>
      <vt:lpstr>Hướng dẫn chơi</vt:lpstr>
      <vt:lpstr>Tô màu vào vật nóng - lạnh</vt:lpstr>
      <vt:lpstr>Tô màu vào vật nóng - lạnh</vt:lpstr>
      <vt:lpstr>Tô màu vào vật nóng - lạnh</vt:lpstr>
      <vt:lpstr>Tô màu vào vật nóng - lạnh</vt:lpstr>
      <vt:lpstr>Tô màu vào vật nóng - lạnh</vt:lpstr>
      <vt:lpstr>Tô màu vào vật nóng - lạnh</vt:lpstr>
      <vt:lpstr>Tô màu vào vật nóng - lạnh</vt:lpstr>
      <vt:lpstr>PowerPoint Presentation</vt:lpstr>
      <vt:lpstr>Chuẩn bị</vt:lpstr>
      <vt:lpstr>Bước 1: Đặt cảm biến vào cốc nước ấm - lạnh</vt:lpstr>
      <vt:lpstr>Bước 2: Quan sát và ghi lại</vt:lpstr>
      <vt:lpstr>PowerPoint Presentation</vt:lpstr>
      <vt:lpstr>Hướng dẫn chơi</vt:lpstr>
      <vt:lpstr>Bảng ghi nhiệt độ</vt:lpstr>
      <vt:lpstr>Góc khoa học</vt:lpstr>
      <vt:lpstr>PowerPoint Presentation</vt:lpstr>
      <vt:lpstr>Câu hỏi 1: Để biết một vật là nóng hay lạnh em sẽ làm gì?</vt:lpstr>
      <vt:lpstr>Câu hỏi 2: Em sẽ bị sốt khi nhiệt độ cơ thể là bao nhiêu?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laptop33</cp:lastModifiedBy>
  <cp:revision>16</cp:revision>
  <dcterms:created xsi:type="dcterms:W3CDTF">2022-08-16T01:51:37Z</dcterms:created>
  <dcterms:modified xsi:type="dcterms:W3CDTF">2022-11-10T03:53:24Z</dcterms:modified>
</cp:coreProperties>
</file>